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12" autoAdjust="0"/>
  </p:normalViewPr>
  <p:slideViewPr>
    <p:cSldViewPr snapToGrid="0">
      <p:cViewPr varScale="1">
        <p:scale>
          <a:sx n="81" d="100"/>
          <a:sy n="81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9FA63-06B5-4167-871E-71C6E5614E3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5E753-2071-4502-9509-75F7545BF1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4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Vraag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E753-2071-4502-9509-75F7545BF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Uitwerking</a:t>
            </a:r>
            <a:r>
              <a:rPr lang="nl-NL" baseline="0" dirty="0"/>
              <a:t> antwoord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E753-2071-4502-9509-75F7545BF1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Uitwerking</a:t>
            </a:r>
            <a:r>
              <a:rPr lang="nl-NL" baseline="0" dirty="0"/>
              <a:t> antwoord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E753-2071-4502-9509-75F7545BF1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7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Antwoord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E753-2071-4502-9509-75F7545BF1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71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Verdieping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E753-2071-4502-9509-75F7545BF1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2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0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9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8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0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3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5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1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4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98DD-ADD0-49D4-BF20-D50E6317527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EB54-0810-4CAF-8DCE-B59BA42E17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forms.gle/eEbaXQPZob8LpDN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6303262" y="365125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Casus 4: </a:t>
            </a:r>
            <a:r>
              <a:rPr lang="nl-NL" sz="3600" dirty="0" err="1"/>
              <a:t>Trastuzumab</a:t>
            </a:r>
            <a:r>
              <a:rPr lang="nl-NL" sz="3600" dirty="0"/>
              <a:t> voor conceptie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♀ 31 </a:t>
            </a:r>
            <a:r>
              <a:rPr lang="en-US" dirty="0" err="1"/>
              <a:t>jaar</a:t>
            </a:r>
            <a:r>
              <a:rPr lang="en-US" dirty="0"/>
              <a:t>, 5 </a:t>
            </a:r>
            <a:r>
              <a:rPr lang="en-US" dirty="0" err="1"/>
              <a:t>weken</a:t>
            </a:r>
            <a:r>
              <a:rPr lang="en-US" dirty="0"/>
              <a:t> </a:t>
            </a:r>
            <a:r>
              <a:rPr lang="en-US" dirty="0" err="1"/>
              <a:t>zwanger</a:t>
            </a:r>
            <a:endParaRPr lang="en-US" dirty="0"/>
          </a:p>
          <a:p>
            <a:r>
              <a:rPr lang="nl-NL" b="1" dirty="0"/>
              <a:t>VG: </a:t>
            </a:r>
          </a:p>
          <a:p>
            <a:pPr lvl="1"/>
            <a:r>
              <a:rPr lang="nl-NL" dirty="0"/>
              <a:t>2019 (02) Mammacarcinoom rechts (HER2NEU positief), waarvoor ablatio + reconstructie + </a:t>
            </a:r>
            <a:r>
              <a:rPr lang="nl-NL" dirty="0" err="1"/>
              <a:t>neo-adjuvante</a:t>
            </a:r>
            <a:r>
              <a:rPr lang="nl-NL" dirty="0"/>
              <a:t> chemotherapie </a:t>
            </a:r>
          </a:p>
          <a:p>
            <a:r>
              <a:rPr lang="nl-NL" b="1" dirty="0"/>
              <a:t>Medicatie: </a:t>
            </a:r>
            <a:r>
              <a:rPr lang="nl-NL" dirty="0" err="1"/>
              <a:t>trastuzumab</a:t>
            </a:r>
            <a:r>
              <a:rPr lang="nl-NL" dirty="0"/>
              <a:t> monotherapie vanaf maart 2019, laatste gift </a:t>
            </a:r>
            <a:r>
              <a:rPr lang="nl-NL" dirty="0" err="1"/>
              <a:t>trastuzumab</a:t>
            </a:r>
            <a:r>
              <a:rPr lang="nl-NL" dirty="0"/>
              <a:t> 16 weken geleden </a:t>
            </a:r>
            <a:r>
              <a:rPr lang="nl-NL" sz="1800" dirty="0"/>
              <a:t>(eerder </a:t>
            </a:r>
            <a:r>
              <a:rPr lang="nl-NL" sz="1800" dirty="0" err="1"/>
              <a:t>carboplatin</a:t>
            </a:r>
            <a:r>
              <a:rPr lang="nl-NL" sz="1800" dirty="0"/>
              <a:t>/</a:t>
            </a:r>
            <a:r>
              <a:rPr lang="nl-NL" sz="1800" dirty="0" err="1"/>
              <a:t>paclitaxel</a:t>
            </a:r>
            <a:r>
              <a:rPr lang="nl-NL" sz="1800" dirty="0"/>
              <a:t>/</a:t>
            </a:r>
            <a:r>
              <a:rPr lang="nl-NL" sz="1800" dirty="0" err="1"/>
              <a:t>pertuzumab</a:t>
            </a:r>
            <a:r>
              <a:rPr lang="nl-NL" sz="1800" dirty="0"/>
              <a:t>)</a:t>
            </a:r>
            <a:endParaRPr lang="nl-NL" sz="1800" b="1" dirty="0"/>
          </a:p>
          <a:p>
            <a:r>
              <a:rPr lang="nl-NL" b="1" dirty="0"/>
              <a:t>Beloop: </a:t>
            </a:r>
            <a:r>
              <a:rPr lang="nl-NL" dirty="0"/>
              <a:t>Zwanger geworden na gift </a:t>
            </a:r>
            <a:r>
              <a:rPr lang="nl-NL" dirty="0" err="1"/>
              <a:t>trastuzumab</a:t>
            </a:r>
            <a:r>
              <a:rPr lang="nl-NL" dirty="0"/>
              <a:t> (subcutaan). </a:t>
            </a:r>
            <a:endParaRPr lang="nl-NL" b="1" dirty="0"/>
          </a:p>
          <a:p>
            <a:r>
              <a:rPr lang="nl-NL" b="1" dirty="0"/>
              <a:t>Vraag: </a:t>
            </a:r>
            <a:r>
              <a:rPr lang="nl-NL" dirty="0"/>
              <a:t>Kan dit kwaad voor het embryo? Wat is je advies?</a:t>
            </a:r>
            <a:endParaRPr lang="en-US" b="1" dirty="0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615347" y="2797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4 – 6 juli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3574" y="477747"/>
            <a:ext cx="1406373" cy="11833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485" y="6374396"/>
            <a:ext cx="5440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Aanmelden via: </a:t>
            </a:r>
            <a:r>
              <a:rPr lang="nl-NL" dirty="0">
                <a:hlinkClick r:id="rId4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</a:p>
        </p:txBody>
      </p:sp>
      <p:sp>
        <p:nvSpPr>
          <p:cNvPr id="8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8100897" y="6482118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/>
              <a:t>Aangeleverd door:  </a:t>
            </a:r>
            <a:r>
              <a:rPr lang="nl-NL" sz="1100" dirty="0"/>
              <a:t>G. de Graav, Erasmus MC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5946" y="152106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946" y="6043246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Werken bij het Erasmus MC - Studental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676" y="4935443"/>
            <a:ext cx="1823807" cy="18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1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erken bij het Erasmus MC - Studental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44" y="5645392"/>
            <a:ext cx="1263206" cy="12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6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6303262" y="365125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Casus 4: </a:t>
            </a:r>
            <a:r>
              <a:rPr lang="nl-NL" sz="3600" dirty="0" err="1"/>
              <a:t>Trastuzumab</a:t>
            </a:r>
            <a:r>
              <a:rPr lang="nl-NL" sz="3600" dirty="0"/>
              <a:t> voor conceptie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Overdracht </a:t>
            </a:r>
            <a:r>
              <a:rPr lang="nl-NL" b="1" dirty="0" err="1"/>
              <a:t>trastuzumab</a:t>
            </a:r>
            <a:r>
              <a:rPr lang="nl-NL" b="1" dirty="0"/>
              <a:t> naar embryo niet tijdens 1</a:t>
            </a:r>
            <a:r>
              <a:rPr lang="nl-NL" b="1" baseline="30000" dirty="0"/>
              <a:t>e</a:t>
            </a:r>
            <a:r>
              <a:rPr lang="nl-NL" b="1" dirty="0"/>
              <a:t> trimester</a:t>
            </a:r>
            <a:r>
              <a:rPr lang="nl-NL" dirty="0"/>
              <a:t> Halfwaardetijd 13-27 dagen met een totale </a:t>
            </a:r>
            <a:r>
              <a:rPr lang="nl-NL" dirty="0" err="1"/>
              <a:t>wash</a:t>
            </a:r>
            <a:r>
              <a:rPr lang="nl-NL" dirty="0"/>
              <a:t>-out periode van ca. 7 maanden</a:t>
            </a:r>
            <a:endParaRPr lang="en-GB" dirty="0"/>
          </a:p>
          <a:p>
            <a:r>
              <a:rPr lang="nl-NL" dirty="0" err="1"/>
              <a:t>Trastuzumab</a:t>
            </a:r>
            <a:r>
              <a:rPr lang="nl-NL" dirty="0"/>
              <a:t> zal na 5 x halfwaardetijd = 135 dagen = 20 weken uit bloedbaan zijn (maar nog wel in weefsels)</a:t>
            </a:r>
            <a:endParaRPr lang="en-GB" dirty="0"/>
          </a:p>
          <a:p>
            <a:r>
              <a:rPr lang="nl-NL" dirty="0"/>
              <a:t>Momenteel ~16 weken na </a:t>
            </a:r>
            <a:r>
              <a:rPr lang="nl-NL" dirty="0" err="1"/>
              <a:t>trastuzumab</a:t>
            </a:r>
            <a:endParaRPr lang="en-GB" dirty="0"/>
          </a:p>
          <a:p>
            <a:r>
              <a:rPr lang="nl-NL" dirty="0"/>
              <a:t>Passage via placenta naar de embryo wordt verwacht tijdens 2e en 3e trimester, gezien placenta pas einde van het eerste trimester wordt aangelegd. Gezien immunoglobulines als </a:t>
            </a:r>
            <a:r>
              <a:rPr lang="nl-NL" dirty="0" err="1"/>
              <a:t>trastuzumab</a:t>
            </a:r>
            <a:r>
              <a:rPr lang="nl-NL" dirty="0"/>
              <a:t> te groot zijn om te diffunderen zonder placenta, wordt niet verwacht dat dit een probleem zal zijn bij deze casus</a:t>
            </a:r>
          </a:p>
          <a:p>
            <a:r>
              <a:rPr lang="nl-NL" dirty="0"/>
              <a:t>N.B.: </a:t>
            </a:r>
            <a:r>
              <a:rPr lang="nl-NL" dirty="0" err="1"/>
              <a:t>Hyaluronidase</a:t>
            </a:r>
            <a:r>
              <a:rPr lang="nl-NL" dirty="0"/>
              <a:t> in subcutane injectie niet relevant </a:t>
            </a:r>
            <a:r>
              <a:rPr lang="nl-NL" i="1" dirty="0"/>
              <a:t>in deze casus </a:t>
            </a:r>
            <a:r>
              <a:rPr lang="nl-NL" dirty="0"/>
              <a:t>gezien halfwaardetijd ~49 uur</a:t>
            </a:r>
            <a:endParaRPr lang="en-GB" dirty="0"/>
          </a:p>
          <a:p>
            <a:endParaRPr lang="nl-NL" dirty="0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615347" y="2797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4 – 6 juli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574" y="477747"/>
            <a:ext cx="1406373" cy="11833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485" y="6374396"/>
            <a:ext cx="7495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[TIS Kenniscentrum/</a:t>
            </a:r>
            <a:r>
              <a:rPr lang="nl-NL" dirty="0" err="1"/>
              <a:t>Lareb</a:t>
            </a:r>
            <a:r>
              <a:rPr lang="nl-NL" dirty="0"/>
              <a:t>, KNMP Kennisbank, Farmacotherapeutisch kompas]</a:t>
            </a:r>
            <a:endParaRPr lang="nl-NL" b="1" dirty="0"/>
          </a:p>
          <a:p>
            <a:r>
              <a:rPr lang="nl-NL" dirty="0"/>
              <a:t>​</a:t>
            </a:r>
          </a:p>
        </p:txBody>
      </p:sp>
      <p:sp>
        <p:nvSpPr>
          <p:cNvPr id="8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8100897" y="6482118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/>
              <a:t>Aangeleverd door:  </a:t>
            </a:r>
            <a:r>
              <a:rPr lang="nl-NL" sz="1100" dirty="0"/>
              <a:t>G. de Graav, Erasmus MC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5946" y="152106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946" y="630069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5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erken bij het Erasmus MC - Studental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44" y="5645392"/>
            <a:ext cx="1263206" cy="12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6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6303262" y="365125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Casus 4: </a:t>
            </a:r>
            <a:r>
              <a:rPr lang="nl-NL" sz="3600" dirty="0" err="1"/>
              <a:t>Trastuzumab</a:t>
            </a:r>
            <a:r>
              <a:rPr lang="nl-NL" sz="3600" dirty="0"/>
              <a:t> voor conceptie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3500" b="1" dirty="0"/>
              <a:t>Aanlegstoornissen en foetale dood door </a:t>
            </a:r>
            <a:r>
              <a:rPr lang="nl-NL" sz="3500" b="1" dirty="0" err="1"/>
              <a:t>trastuzumab</a:t>
            </a:r>
            <a:r>
              <a:rPr lang="nl-NL" sz="3500" b="1" dirty="0"/>
              <a:t> (Let op! Kleine aantallen in studie 2 en 3, dus geen harde conclusies te trekken)</a:t>
            </a:r>
            <a:endParaRPr lang="en-US" sz="3500" b="1" dirty="0"/>
          </a:p>
          <a:p>
            <a:r>
              <a:rPr lang="en-US" sz="3500" dirty="0"/>
              <a:t>Roche pharmacovigilance surveillance data </a:t>
            </a:r>
            <a:r>
              <a:rPr lang="en-US" sz="3500" dirty="0" err="1"/>
              <a:t>laten</a:t>
            </a:r>
            <a:r>
              <a:rPr lang="en-US" sz="3500" dirty="0"/>
              <a:t> </a:t>
            </a:r>
            <a:r>
              <a:rPr lang="en-US" sz="3500" dirty="0" err="1"/>
              <a:t>geen</a:t>
            </a:r>
            <a:r>
              <a:rPr lang="en-US" sz="3500" dirty="0"/>
              <a:t> </a:t>
            </a:r>
            <a:r>
              <a:rPr lang="en-US" sz="3500" dirty="0" err="1"/>
              <a:t>verhoogde</a:t>
            </a:r>
            <a:r>
              <a:rPr lang="en-US" sz="3500" dirty="0"/>
              <a:t> </a:t>
            </a:r>
            <a:r>
              <a:rPr lang="en-US" sz="3500" dirty="0" err="1"/>
              <a:t>incidentie</a:t>
            </a:r>
            <a:r>
              <a:rPr lang="en-US" sz="3500" dirty="0"/>
              <a:t> </a:t>
            </a:r>
            <a:r>
              <a:rPr lang="en-US" sz="3500" dirty="0" err="1"/>
              <a:t>zien</a:t>
            </a:r>
            <a:r>
              <a:rPr lang="en-US" sz="3500" dirty="0"/>
              <a:t> </a:t>
            </a:r>
            <a:r>
              <a:rPr lang="en-US" sz="3500" dirty="0" err="1"/>
              <a:t>bij</a:t>
            </a:r>
            <a:r>
              <a:rPr lang="en-US" sz="3500" dirty="0"/>
              <a:t> </a:t>
            </a:r>
            <a:r>
              <a:rPr lang="en-US" sz="3500" dirty="0" err="1"/>
              <a:t>trastuzumab</a:t>
            </a:r>
            <a:r>
              <a:rPr lang="en-US" sz="3500" dirty="0"/>
              <a:t> </a:t>
            </a:r>
            <a:r>
              <a:rPr lang="en-US" sz="3500" dirty="0" err="1"/>
              <a:t>tijdens</a:t>
            </a:r>
            <a:r>
              <a:rPr lang="en-US" sz="3500" dirty="0"/>
              <a:t> </a:t>
            </a:r>
            <a:r>
              <a:rPr lang="en-US" sz="3500" dirty="0" err="1"/>
              <a:t>zwangerschap</a:t>
            </a:r>
            <a:r>
              <a:rPr lang="en-US" sz="3500" dirty="0"/>
              <a:t> </a:t>
            </a:r>
            <a:r>
              <a:rPr lang="en-US" sz="2500" dirty="0"/>
              <a:t>[Drug </a:t>
            </a:r>
            <a:r>
              <a:rPr lang="en-US" sz="2500" dirty="0" err="1"/>
              <a:t>Saf</a:t>
            </a:r>
            <a:r>
              <a:rPr lang="en-US" sz="2500" dirty="0"/>
              <a:t> 2011, 34:987]</a:t>
            </a:r>
          </a:p>
          <a:p>
            <a:pPr lvl="1"/>
            <a:r>
              <a:rPr lang="en-US" dirty="0"/>
              <a:t>“risk of spontaneous abortion of 11% based on the outcome of 271 pregnancies in </a:t>
            </a:r>
            <a:r>
              <a:rPr lang="en-US" dirty="0" err="1"/>
              <a:t>trastuzumab</a:t>
            </a:r>
            <a:r>
              <a:rPr lang="en-US" dirty="0"/>
              <a:t>-treated women”</a:t>
            </a:r>
          </a:p>
          <a:p>
            <a:r>
              <a:rPr lang="en-US" sz="3500" dirty="0"/>
              <a:t>Case series over </a:t>
            </a:r>
            <a:r>
              <a:rPr lang="en-US" sz="3500" dirty="0" err="1"/>
              <a:t>trastuzumab</a:t>
            </a:r>
            <a:r>
              <a:rPr lang="en-US" sz="3500" dirty="0"/>
              <a:t> </a:t>
            </a:r>
            <a:r>
              <a:rPr lang="en-US" sz="3500" i="1" dirty="0" err="1"/>
              <a:t>tijdens</a:t>
            </a:r>
            <a:r>
              <a:rPr lang="en-US" sz="3500" dirty="0"/>
              <a:t> </a:t>
            </a:r>
            <a:r>
              <a:rPr lang="en-US" sz="3500" dirty="0" err="1"/>
              <a:t>zwangerschap</a:t>
            </a:r>
            <a:r>
              <a:rPr lang="en-US" sz="3500" dirty="0"/>
              <a:t> </a:t>
            </a:r>
            <a:r>
              <a:rPr lang="en-US" sz="3500" dirty="0" err="1"/>
              <a:t>tijdens</a:t>
            </a:r>
            <a:r>
              <a:rPr lang="en-US" sz="3500" dirty="0"/>
              <a:t> of </a:t>
            </a:r>
            <a:r>
              <a:rPr lang="en-US" sz="3500" dirty="0" err="1"/>
              <a:t>vlak</a:t>
            </a:r>
            <a:r>
              <a:rPr lang="en-US" sz="3500" dirty="0"/>
              <a:t> </a:t>
            </a:r>
            <a:r>
              <a:rPr lang="en-US" sz="3500" dirty="0" err="1"/>
              <a:t>voor</a:t>
            </a:r>
            <a:r>
              <a:rPr lang="en-US" sz="3500" dirty="0"/>
              <a:t> </a:t>
            </a:r>
            <a:r>
              <a:rPr lang="en-US" sz="3500" dirty="0" err="1"/>
              <a:t>conceptie</a:t>
            </a:r>
            <a:r>
              <a:rPr lang="en-US" sz="3500" dirty="0"/>
              <a:t> </a:t>
            </a:r>
            <a:r>
              <a:rPr lang="en-US" sz="3500" dirty="0" err="1"/>
              <a:t>lijkt</a:t>
            </a:r>
            <a:r>
              <a:rPr lang="en-US" sz="3500" dirty="0"/>
              <a:t> </a:t>
            </a:r>
            <a:r>
              <a:rPr lang="en-US" sz="3500" dirty="0" err="1"/>
              <a:t>redelijk</a:t>
            </a:r>
            <a:r>
              <a:rPr lang="en-US" sz="3500" dirty="0"/>
              <a:t> </a:t>
            </a:r>
            <a:r>
              <a:rPr lang="en-US" sz="3500" dirty="0" err="1"/>
              <a:t>veilig</a:t>
            </a:r>
            <a:r>
              <a:rPr lang="en-US" sz="3500" dirty="0"/>
              <a:t> </a:t>
            </a:r>
            <a:r>
              <a:rPr lang="en-US" sz="2500" dirty="0"/>
              <a:t>[Cases Journal 2009, 2:9329 doi:10.1186/1757-1626-2-9329]</a:t>
            </a:r>
            <a:endParaRPr lang="en-GB" sz="2500" dirty="0"/>
          </a:p>
          <a:p>
            <a:pPr lvl="1"/>
            <a:r>
              <a:rPr lang="nl-NL" dirty="0"/>
              <a:t>Bij deze 10 cases hebben alle vrouwen (op 1 na) ook tijdens de zwangerschap een aantal giften </a:t>
            </a:r>
            <a:r>
              <a:rPr lang="nl-NL" dirty="0" err="1"/>
              <a:t>trastuzumab</a:t>
            </a:r>
            <a:r>
              <a:rPr lang="nl-NL" dirty="0"/>
              <a:t> gehad, waarbij een aantal </a:t>
            </a:r>
            <a:r>
              <a:rPr lang="nl-NL" dirty="0" err="1"/>
              <a:t>oligo</a:t>
            </a:r>
            <a:r>
              <a:rPr lang="nl-NL" dirty="0"/>
              <a:t>- of </a:t>
            </a:r>
            <a:r>
              <a:rPr lang="nl-NL" dirty="0" err="1"/>
              <a:t>anhydromnios</a:t>
            </a:r>
            <a:r>
              <a:rPr lang="nl-NL" dirty="0"/>
              <a:t> optraden (3 en 2, respectievelijk), waarbij de baby's op 1 na gezond geboren zijn (1 overleden bij </a:t>
            </a:r>
            <a:r>
              <a:rPr lang="nl-NL" dirty="0" err="1"/>
              <a:t>multi-orgaanfalen</a:t>
            </a:r>
            <a:r>
              <a:rPr lang="nl-NL" dirty="0"/>
              <a:t> en bloeding bij moeder, dus waarschijnlijk niet gerelateerd aan </a:t>
            </a:r>
            <a:r>
              <a:rPr lang="nl-NL" dirty="0" err="1"/>
              <a:t>trastuzumab</a:t>
            </a:r>
            <a:r>
              <a:rPr lang="nl-NL" dirty="0"/>
              <a:t>)</a:t>
            </a:r>
            <a:endParaRPr lang="en-GB" dirty="0"/>
          </a:p>
          <a:p>
            <a:r>
              <a:rPr lang="en-US" sz="3500" dirty="0" err="1"/>
              <a:t>Studie</a:t>
            </a:r>
            <a:r>
              <a:rPr lang="en-US" sz="3500" dirty="0"/>
              <a:t> over </a:t>
            </a:r>
            <a:r>
              <a:rPr lang="en-US" sz="3500" dirty="0" err="1"/>
              <a:t>effecten</a:t>
            </a:r>
            <a:r>
              <a:rPr lang="en-US" sz="3500" dirty="0"/>
              <a:t> </a:t>
            </a:r>
            <a:r>
              <a:rPr lang="en-US" sz="3500" dirty="0" err="1"/>
              <a:t>trastuzumab</a:t>
            </a:r>
            <a:r>
              <a:rPr lang="en-US" sz="3500" dirty="0"/>
              <a:t> </a:t>
            </a:r>
            <a:r>
              <a:rPr lang="en-US" sz="3500" dirty="0" err="1"/>
              <a:t>voor</a:t>
            </a:r>
            <a:r>
              <a:rPr lang="en-US" sz="3500" dirty="0"/>
              <a:t> </a:t>
            </a:r>
            <a:r>
              <a:rPr lang="en-US" sz="3500" dirty="0" err="1"/>
              <a:t>conceptie</a:t>
            </a:r>
            <a:r>
              <a:rPr lang="en-US" sz="3500" dirty="0"/>
              <a:t> </a:t>
            </a:r>
            <a:r>
              <a:rPr lang="en-US" sz="3500" dirty="0" err="1"/>
              <a:t>laat</a:t>
            </a:r>
            <a:r>
              <a:rPr lang="en-US" sz="3500" dirty="0"/>
              <a:t> </a:t>
            </a:r>
            <a:r>
              <a:rPr lang="en-US" sz="3500" dirty="0" err="1"/>
              <a:t>zien</a:t>
            </a:r>
            <a:r>
              <a:rPr lang="en-US" sz="3500" dirty="0"/>
              <a:t> </a:t>
            </a:r>
            <a:r>
              <a:rPr lang="en-US" sz="3500" dirty="0" err="1"/>
              <a:t>dat</a:t>
            </a:r>
            <a:r>
              <a:rPr lang="en-US" sz="3500" dirty="0"/>
              <a:t> hoe </a:t>
            </a:r>
            <a:r>
              <a:rPr lang="en-US" sz="3500" dirty="0" err="1"/>
              <a:t>langer</a:t>
            </a:r>
            <a:r>
              <a:rPr lang="en-US" sz="3500" dirty="0"/>
              <a:t> </a:t>
            </a:r>
            <a:r>
              <a:rPr lang="en-US" sz="3500" dirty="0" err="1"/>
              <a:t>voor</a:t>
            </a:r>
            <a:r>
              <a:rPr lang="en-US" sz="3500" dirty="0"/>
              <a:t> </a:t>
            </a:r>
            <a:r>
              <a:rPr lang="en-US" sz="3500" dirty="0" err="1"/>
              <a:t>conceptie</a:t>
            </a:r>
            <a:r>
              <a:rPr lang="en-US" sz="3500" dirty="0"/>
              <a:t>, des </a:t>
            </a:r>
            <a:r>
              <a:rPr lang="en-US" sz="3500" dirty="0" err="1"/>
              <a:t>te</a:t>
            </a:r>
            <a:r>
              <a:rPr lang="en-US" sz="3500" dirty="0"/>
              <a:t> minder </a:t>
            </a:r>
            <a:r>
              <a:rPr lang="en-US" sz="3500" dirty="0" err="1"/>
              <a:t>kans</a:t>
            </a:r>
            <a:r>
              <a:rPr lang="en-US" sz="3500" dirty="0"/>
              <a:t> op </a:t>
            </a:r>
            <a:r>
              <a:rPr lang="en-US" sz="3500" dirty="0" err="1"/>
              <a:t>complicaties</a:t>
            </a:r>
            <a:r>
              <a:rPr lang="en-US" sz="3500" dirty="0"/>
              <a:t> </a:t>
            </a:r>
            <a:r>
              <a:rPr lang="en-US" sz="2500" dirty="0"/>
              <a:t>[Breast Cancer Research and Treatment 2012, volume 133, pages387–391]</a:t>
            </a:r>
          </a:p>
          <a:p>
            <a:pPr lvl="1"/>
            <a:r>
              <a:rPr lang="en-US" dirty="0"/>
              <a:t>"In pregnancy occurring </a:t>
            </a:r>
            <a:r>
              <a:rPr lang="en-US" i="1" dirty="0"/>
              <a:t>during and up to 3 months </a:t>
            </a:r>
            <a:r>
              <a:rPr lang="en-US" dirty="0"/>
              <a:t>after </a:t>
            </a:r>
            <a:r>
              <a:rPr lang="en-US" dirty="0" err="1"/>
              <a:t>trastuzumab</a:t>
            </a:r>
            <a:r>
              <a:rPr lang="en-US" dirty="0"/>
              <a:t> exposure, 4/16 women experienced a </a:t>
            </a:r>
            <a:r>
              <a:rPr lang="en-US" dirty="0" err="1"/>
              <a:t>sponteneous</a:t>
            </a:r>
            <a:r>
              <a:rPr lang="en-US" dirty="0"/>
              <a:t> abortion ... </a:t>
            </a:r>
            <a:r>
              <a:rPr lang="en-US" dirty="0" err="1"/>
              <a:t>trastuzumab</a:t>
            </a:r>
            <a:r>
              <a:rPr lang="en-US" dirty="0"/>
              <a:t> does not appear to affect fetal outcome in patients who manage to complete their pregnancy"</a:t>
            </a:r>
            <a:endParaRPr lang="en-US" b="1" dirty="0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615347" y="2797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4 – 6 juli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574" y="477747"/>
            <a:ext cx="1406373" cy="1183356"/>
          </a:xfrm>
          <a:prstGeom prst="rect">
            <a:avLst/>
          </a:prstGeom>
        </p:spPr>
      </p:pic>
      <p:sp>
        <p:nvSpPr>
          <p:cNvPr id="8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8100897" y="6482118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/>
              <a:t>Aangeleverd door:  </a:t>
            </a:r>
            <a:r>
              <a:rPr lang="nl-NL" sz="1100" dirty="0"/>
              <a:t>G. de Graav, Erasmus MC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5946" y="152106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946" y="630069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7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erken bij het Erasmus MC - Studental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5494875"/>
            <a:ext cx="1263206" cy="12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6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6303262" y="365125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Casus 4: </a:t>
            </a:r>
            <a:r>
              <a:rPr lang="nl-NL" sz="3600" dirty="0" err="1"/>
              <a:t>Trastuzumab</a:t>
            </a:r>
            <a:r>
              <a:rPr lang="nl-NL" sz="3600" dirty="0"/>
              <a:t> voor conceptie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Conclusie:</a:t>
            </a:r>
          </a:p>
          <a:p>
            <a:r>
              <a:rPr lang="nl-NL" sz="2000" dirty="0"/>
              <a:t>Geen significante complicaties verwacht bij gift </a:t>
            </a:r>
            <a:r>
              <a:rPr lang="nl-NL" sz="2000" dirty="0" err="1"/>
              <a:t>trastuzumab</a:t>
            </a:r>
            <a:r>
              <a:rPr lang="nl-NL" sz="2000" dirty="0"/>
              <a:t> ~11 weken voor conceptie (passage verwacht via placenta tijdens 2e en 3e trimester)</a:t>
            </a:r>
            <a:endParaRPr lang="en-GB" sz="2000" dirty="0"/>
          </a:p>
          <a:p>
            <a:r>
              <a:rPr lang="nl-NL" sz="2000" dirty="0"/>
              <a:t>Verhoogde incidentie op miskramen bij een groep van 16 vrouwen die &lt;3 maanden voor conceptie of tijdens zwangerschap </a:t>
            </a:r>
            <a:r>
              <a:rPr lang="nl-NL" sz="2000" dirty="0" err="1"/>
              <a:t>trastuzumab</a:t>
            </a:r>
            <a:r>
              <a:rPr lang="nl-NL" sz="2000" dirty="0"/>
              <a:t> hadden gebruikt (25%), maar </a:t>
            </a:r>
            <a:r>
              <a:rPr lang="nl-NL" sz="2000" b="1" dirty="0"/>
              <a:t>studiepopulatie te klein om te concluderen dat dit significant hoger is dan in normale populatie </a:t>
            </a:r>
            <a:r>
              <a:rPr lang="nl-NL" sz="2000" dirty="0"/>
              <a:t>(=10-15% miskramen) + geen getallen over aantal vrouwen die het middel daadwerkelijk alleen </a:t>
            </a:r>
            <a:r>
              <a:rPr lang="nl-NL" sz="2000" i="1" dirty="0"/>
              <a:t>voor</a:t>
            </a:r>
            <a:r>
              <a:rPr lang="nl-NL" sz="2000" dirty="0"/>
              <a:t> conceptie hebben gebruikt</a:t>
            </a:r>
            <a:endParaRPr lang="en-GB" sz="2000" dirty="0"/>
          </a:p>
          <a:p>
            <a:r>
              <a:rPr lang="nl-NL" sz="2000" dirty="0"/>
              <a:t>Gebruik </a:t>
            </a:r>
            <a:r>
              <a:rPr lang="nl-NL" sz="2000" i="1" dirty="0"/>
              <a:t>tijdens</a:t>
            </a:r>
            <a:r>
              <a:rPr lang="nl-NL" sz="2000" dirty="0"/>
              <a:t> zwangerschap wordt ontraden gezien kans op </a:t>
            </a:r>
            <a:r>
              <a:rPr lang="nl-NL" sz="2000" dirty="0" err="1"/>
              <a:t>oligo</a:t>
            </a:r>
            <a:r>
              <a:rPr lang="nl-NL" sz="2000" dirty="0"/>
              <a:t>- of </a:t>
            </a:r>
            <a:r>
              <a:rPr lang="nl-NL" sz="2000" dirty="0" err="1"/>
              <a:t>anhydromnion</a:t>
            </a:r>
            <a:endParaRPr lang="en-GB" sz="2000" dirty="0"/>
          </a:p>
          <a:p>
            <a:pPr marL="0" indent="0">
              <a:buNone/>
            </a:pPr>
            <a:br>
              <a:rPr lang="nl-NL" sz="2000" b="1" dirty="0"/>
            </a:br>
            <a:r>
              <a:rPr lang="nl-NL" sz="2000" b="1" dirty="0"/>
              <a:t>Advies: </a:t>
            </a:r>
            <a:r>
              <a:rPr lang="nl-NL" sz="2000" dirty="0"/>
              <a:t>Geruststelling patiënte en extra controles via gynaecoloog (met name controle hoeveelheid vruchtwater en groei, gezien "</a:t>
            </a:r>
            <a:r>
              <a:rPr lang="nl-NL" sz="2000" dirty="0" err="1"/>
              <a:t>wash</a:t>
            </a:r>
            <a:r>
              <a:rPr lang="nl-NL" sz="2000" dirty="0"/>
              <a:t>-out" </a:t>
            </a:r>
            <a:r>
              <a:rPr lang="nl-NL" sz="2000" dirty="0" err="1"/>
              <a:t>trastuzumab</a:t>
            </a:r>
            <a:r>
              <a:rPr lang="nl-NL" sz="2000" dirty="0"/>
              <a:t> tot 7 maanden na gift is beschreven)*</a:t>
            </a:r>
            <a:endParaRPr lang="en-GB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615347" y="2797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4 – 6 juli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574" y="477747"/>
            <a:ext cx="1406373" cy="11833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6443646"/>
            <a:ext cx="4843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Aanmelden via: </a:t>
            </a:r>
            <a:r>
              <a:rPr lang="nl-NL" sz="1600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sz="1600" dirty="0"/>
              <a:t>​</a:t>
            </a:r>
          </a:p>
        </p:txBody>
      </p:sp>
      <p:sp>
        <p:nvSpPr>
          <p:cNvPr id="8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8100897" y="6482118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/>
              <a:t>Aangeleverd door:  </a:t>
            </a:r>
            <a:r>
              <a:rPr lang="nl-NL" sz="1100" dirty="0"/>
              <a:t>G. de Graav, Erasmus MC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5946" y="152106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946" y="6043246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1485" y="6127234"/>
            <a:ext cx="8316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* Let op! Gezien minimale ervaring met dit middel bij </a:t>
            </a:r>
            <a:r>
              <a:rPr lang="nl-NL" sz="1400" dirty="0" err="1"/>
              <a:t>zwangeren</a:t>
            </a:r>
            <a:r>
              <a:rPr lang="nl-NL" sz="1400" dirty="0"/>
              <a:t>, is voorzichtigheid geboden bij geven adviezen</a:t>
            </a:r>
          </a:p>
        </p:txBody>
      </p:sp>
    </p:spTree>
    <p:extLst>
      <p:ext uri="{BB962C8B-B14F-4D97-AF65-F5344CB8AC3E}">
        <p14:creationId xmlns:p14="http://schemas.microsoft.com/office/powerpoint/2010/main" val="110750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erken bij het Erasmus MC - Studental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5494875"/>
            <a:ext cx="1263206" cy="12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6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6303262" y="365125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Pill </a:t>
            </a: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Casus 4: </a:t>
            </a:r>
            <a:r>
              <a:rPr lang="nl-NL" sz="3600" dirty="0" err="1"/>
              <a:t>Trastuzumab</a:t>
            </a:r>
            <a:r>
              <a:rPr lang="nl-NL" sz="3600" dirty="0"/>
              <a:t> voor conceptie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Monoklonale antilichamen als anti-kankertherapie tijdens zwangerschap </a:t>
            </a:r>
            <a:r>
              <a:rPr lang="nl-NL" sz="1400" dirty="0"/>
              <a:t>[</a:t>
            </a:r>
            <a:r>
              <a:rPr lang="nl-NL" sz="1400" dirty="0" err="1"/>
              <a:t>Immunotherapy</a:t>
            </a:r>
            <a:r>
              <a:rPr lang="nl-NL" sz="1400" dirty="0"/>
              <a:t>. 2013 Jul;5(7):733-41. </a:t>
            </a:r>
            <a:r>
              <a:rPr lang="nl-NL" sz="1400" dirty="0" err="1"/>
              <a:t>doi</a:t>
            </a:r>
            <a:r>
              <a:rPr lang="nl-NL" sz="1400" dirty="0"/>
              <a:t>: 10.2217/imt.13.64. / Expert </a:t>
            </a:r>
            <a:r>
              <a:rPr lang="nl-NL" sz="1400" dirty="0" err="1"/>
              <a:t>Rev</a:t>
            </a:r>
            <a:r>
              <a:rPr lang="nl-NL" sz="1400" dirty="0"/>
              <a:t>. </a:t>
            </a:r>
            <a:r>
              <a:rPr lang="nl-NL" sz="1400" dirty="0" err="1"/>
              <a:t>Clin</a:t>
            </a:r>
            <a:r>
              <a:rPr lang="nl-NL" sz="1400" dirty="0"/>
              <a:t>. </a:t>
            </a:r>
            <a:r>
              <a:rPr lang="nl-NL" sz="1400" dirty="0" err="1"/>
              <a:t>Immunol</a:t>
            </a:r>
            <a:r>
              <a:rPr lang="nl-NL" sz="1400" dirty="0"/>
              <a:t>. 2010, 6(6), 821–826 ]</a:t>
            </a:r>
            <a:endParaRPr lang="nl-NL" sz="2000" dirty="0"/>
          </a:p>
          <a:p>
            <a:r>
              <a:rPr lang="nl-NL" sz="2000" dirty="0"/>
              <a:t>Overall advies = voorkomen gebruik tijdens zwangerschap indien mogelijk</a:t>
            </a:r>
          </a:p>
          <a:p>
            <a:r>
              <a:rPr lang="nl-NL" sz="2000" dirty="0" err="1"/>
              <a:t>Bevacizumab</a:t>
            </a:r>
            <a:r>
              <a:rPr lang="nl-NL" sz="2000" dirty="0"/>
              <a:t> (weinig data): vermijden gezien remming aanleg bloedvaten</a:t>
            </a:r>
          </a:p>
          <a:p>
            <a:r>
              <a:rPr lang="nl-NL" sz="2000" dirty="0" err="1"/>
              <a:t>Rituximab</a:t>
            </a:r>
            <a:r>
              <a:rPr lang="nl-NL" sz="2000" dirty="0"/>
              <a:t>: voorbijgaande neutropenie in pasgeborenen zonder grote infectieuze complicaties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/>
              <a:t>Enkel IgG kan actief getransporteerd worden via </a:t>
            </a:r>
            <a:r>
              <a:rPr lang="nl-NL" sz="2000" b="1" dirty="0" err="1"/>
              <a:t>Fc</a:t>
            </a:r>
            <a:r>
              <a:rPr lang="nl-NL" sz="2000" b="1" dirty="0"/>
              <a:t> receptoren in </a:t>
            </a:r>
            <a:r>
              <a:rPr lang="nl-NL" sz="2000" b="1" dirty="0" err="1"/>
              <a:t>syncytiotrofoblast</a:t>
            </a:r>
            <a:r>
              <a:rPr lang="nl-NL" sz="2000" b="1" dirty="0"/>
              <a:t>, echter zeer lage expressie hiervan tijdens 1</a:t>
            </a:r>
            <a:r>
              <a:rPr lang="nl-NL" sz="2000" b="1" baseline="30000" dirty="0"/>
              <a:t>e</a:t>
            </a:r>
            <a:r>
              <a:rPr lang="nl-NL" sz="2000" b="1" dirty="0"/>
              <a:t> trimester </a:t>
            </a:r>
            <a:r>
              <a:rPr lang="nl-NL" sz="2000" dirty="0"/>
              <a:t>(andere immunoglobulines kunnen niet langs placenta) </a:t>
            </a:r>
            <a:r>
              <a:rPr lang="nl-NL" sz="1400" dirty="0"/>
              <a:t>[Expert </a:t>
            </a:r>
            <a:r>
              <a:rPr lang="nl-NL" sz="1400" dirty="0" err="1"/>
              <a:t>Rev</a:t>
            </a:r>
            <a:r>
              <a:rPr lang="nl-NL" sz="1400" dirty="0"/>
              <a:t>. </a:t>
            </a:r>
            <a:r>
              <a:rPr lang="nl-NL" sz="1400" dirty="0" err="1"/>
              <a:t>Clin</a:t>
            </a:r>
            <a:r>
              <a:rPr lang="nl-NL" sz="1400" dirty="0"/>
              <a:t>. </a:t>
            </a:r>
            <a:r>
              <a:rPr lang="nl-NL" sz="1400" dirty="0" err="1"/>
              <a:t>Immunol</a:t>
            </a:r>
            <a:r>
              <a:rPr lang="nl-NL" sz="1400" dirty="0"/>
              <a:t>. 2010, 6(6), 821–826 ]</a:t>
            </a:r>
            <a:endParaRPr lang="en-US" sz="1400" b="1" dirty="0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615347" y="2797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4 – 6 juli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je aan via </a:t>
            </a:r>
          </a:p>
        </p:txBody>
      </p:sp>
      <p:pic>
        <p:nvPicPr>
          <p:cNvPr id="5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574" y="477747"/>
            <a:ext cx="1406373" cy="11833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6443646"/>
            <a:ext cx="4843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/>
              <a:t>Aanmelden via: </a:t>
            </a:r>
            <a:r>
              <a:rPr lang="nl-NL" sz="1600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sz="1600" dirty="0"/>
              <a:t>​</a:t>
            </a:r>
          </a:p>
        </p:txBody>
      </p:sp>
      <p:sp>
        <p:nvSpPr>
          <p:cNvPr id="8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8100897" y="6482118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/>
              <a:t>Aangeleverd door:  </a:t>
            </a:r>
            <a:r>
              <a:rPr lang="nl-NL" sz="1100" dirty="0"/>
              <a:t>G. de Graav, Erasmus MC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5946" y="1521069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5946" y="6043246"/>
            <a:ext cx="884506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55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840</Words>
  <Application>Microsoft Office PowerPoint</Application>
  <PresentationFormat>Breedbeeld</PresentationFormat>
  <Paragraphs>70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Casus 4: Trastuzumab voor conceptie</vt:lpstr>
      <vt:lpstr>Casus 4: Trastuzumab voor conceptie</vt:lpstr>
      <vt:lpstr>Casus 4: Trastuzumab voor conceptie</vt:lpstr>
      <vt:lpstr>Casus 4: Trastuzumab voor conceptie</vt:lpstr>
      <vt:lpstr>Casus 4: Trastuzumab voor conceptie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4: Trastuzumab voor conceptie</dc:title>
  <dc:creator>G.N. de Graav</dc:creator>
  <cp:lastModifiedBy>Smeets, Nori</cp:lastModifiedBy>
  <cp:revision>27</cp:revision>
  <dcterms:created xsi:type="dcterms:W3CDTF">2020-06-26T11:17:34Z</dcterms:created>
  <dcterms:modified xsi:type="dcterms:W3CDTF">2020-07-20T06:24:28Z</dcterms:modified>
</cp:coreProperties>
</file>