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7"/>
  </p:notesMasterIdLst>
  <p:sldIdLst>
    <p:sldId id="265" r:id="rId2"/>
    <p:sldId id="282" r:id="rId3"/>
    <p:sldId id="283" r:id="rId4"/>
    <p:sldId id="285" r:id="rId5"/>
    <p:sldId id="286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6075" autoAdjust="0"/>
  </p:normalViewPr>
  <p:slideViewPr>
    <p:cSldViewPr snapToGrid="0">
      <p:cViewPr varScale="1">
        <p:scale>
          <a:sx n="104" d="100"/>
          <a:sy n="104" d="100"/>
        </p:scale>
        <p:origin x="24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3A059-96C7-42EA-8F77-B92544074B06}" type="datetimeFigureOut">
              <a:rPr lang="nl-NL" smtClean="0"/>
              <a:t>16-9-2020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99F6D-CC3A-42C1-991F-8326D0E9DD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739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99F6D-CC3A-42C1-991F-8326D0E9DD5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4773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99F6D-CC3A-42C1-991F-8326D0E9DD5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1837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99F6D-CC3A-42C1-991F-8326D0E9DD5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997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Jaworski K,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Walecka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I,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Rudnicka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L,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Gnatowski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M,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Kosior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DA.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Cutaneous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adverse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reactions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amiodarone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  <a:r>
              <a:rPr lang="nl-NL" sz="1200" b="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</a:t>
            </a:r>
            <a:r>
              <a:rPr lang="nl-NL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Sci</a:t>
            </a:r>
            <a:r>
              <a:rPr lang="nl-NL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2014;20:2369-2372.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Published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2014 Nov 21. doi:10.12659/MSM.890881</a:t>
            </a:r>
          </a:p>
          <a:p>
            <a:endParaRPr lang="nl-NL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Paech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C, Wagner F,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Suchowerskyj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Weidenbach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M. The blue child - amiodarone-induced blue-gray skin syndrome and pulmonary mass in a child.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Clin Case Rep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2016;4(3):276-278. Published 2016 Feb 8. doi:10.1002/ccr3.483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Ammoury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A,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Michaud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S, Paul C, et al.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Photodistribution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blue-gray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hyperpigmentation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amiodarone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treatment: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molecular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characterization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amiodarone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skin. </a:t>
            </a:r>
            <a:r>
              <a:rPr lang="nl-NL" sz="1200" b="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Arch</a:t>
            </a:r>
            <a:r>
              <a:rPr lang="nl-NL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Dermatol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2008;144(1):92-96. doi:10.1001/archdermatol.2007.25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99F6D-CC3A-42C1-991F-8326D0E9DD5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6638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Jaworski K,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Walecka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I,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Rudnicka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L,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Gnatowski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M,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Kosior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DA.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Cutaneous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adverse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reactions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amiodarone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  <a:r>
              <a:rPr lang="nl-NL" sz="1200" b="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</a:t>
            </a:r>
            <a:r>
              <a:rPr lang="nl-NL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Sci</a:t>
            </a:r>
            <a:r>
              <a:rPr lang="nl-NL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2014;20:2369-2372.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Published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2014 Nov 21. doi:10.12659/MSM.890881</a:t>
            </a:r>
          </a:p>
          <a:p>
            <a:endParaRPr lang="nl-NL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Paech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C, Wagner F,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Suchowerskyj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Weidenbach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M. The blue child - amiodarone-induced blue-gray skin syndrome and pulmonary mass in a child.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Clin Case Rep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2016;4(3):276-278. Published 2016 Feb 8. doi:10.1002/ccr3.483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Ammoury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A,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Michaud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S, Paul C, et al.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Photodistribution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blue-gray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hyperpigmentation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amiodarone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treatment: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molecular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characterization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amiodarone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skin. </a:t>
            </a:r>
            <a:r>
              <a:rPr lang="nl-NL" sz="1200" b="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Arch</a:t>
            </a:r>
            <a:r>
              <a:rPr lang="nl-NL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Dermatol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2008;144(1):92-96. doi:10.1001/archdermatol.2007.25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99F6D-CC3A-42C1-991F-8326D0E9DD5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976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C52A2-CAC7-4249-AA19-6B84DEF75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1C0B36-4C51-4474-9F2F-84A191891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629FBD-0F50-4692-9B1F-61344033A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B4B092-0AF7-4BD4-B831-81630314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EF800F-2B1C-4A70-93CA-D3860D8D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64827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B856A-B069-46E2-BDC7-A1349C3F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D916D3C-00F8-486E-9A04-8AB55963F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ED78C3-3864-4DDC-93A9-E9112F2A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A3032A-1C18-42AE-9C57-B06AFD869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E3DE8E-B14C-49EC-8FC5-BC6B37523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71504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54ABF74-950A-4511-B8A6-2CFD4DFDE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488E516-D24D-4241-AA32-CCBA9466A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8D0C27-3522-476D-8B4F-53727E3D0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E9B8AE-CE0B-40D6-A831-9A4EB77C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FAF7E2-4A4F-4F1F-BC3E-F4B2246C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246570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33B10824-7663-48F2-ACF6-046C4C35EED4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AA025303-B3B0-4442-BDDE-6BD104F6CE08}"/>
              </a:ext>
            </a:extLst>
          </p:cNvPr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E1678B5-6C65-46E5-8FEA-3415D83EF86F}"/>
              </a:ext>
            </a:extLst>
          </p:cNvPr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DC43A052-AEAE-41E9-AC42-2C3611778F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45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AAF28-0295-4F7E-A05E-B6DDED8CE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97687A-A66F-46D1-8EC0-8D2CDFDDD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398837-8D3C-4A3C-8E1B-30718BAB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1BF6DC-578B-4426-A82B-A004E30B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ADF84B-9A48-4F33-B44E-88F2CE549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228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D90D4-D2C7-493F-A37E-9252BEC00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185DA0-2839-4A23-BD21-4FA1D291C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62F075-B995-448C-A34C-6B8E61B63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12D39D-1722-4C23-B2F3-E9720FF7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4006F0-1E6F-40DC-9BC0-2D61DD51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600339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76D98-940D-46B6-9865-2A769880C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C25FA3-759C-418C-9346-189088548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8705BD-1A01-40A7-96C6-4B32AED8B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E028753-B2F9-4C99-89E5-F4E11A80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E973CD-F778-41BB-99F5-6A26164E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EB1EFB-70CF-46E3-B91D-8BE57D710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670041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B25F0-19EC-4F2E-8BE0-F81D8BF66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3FCAE3-E151-4ED0-82D3-C412C86FF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3C4C5FE-FA95-43F5-A442-D327BC154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C3B235B-E6E1-498E-BB45-952D9A8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E8511C6-B8DC-48F4-9E86-C8DDCFC42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0DBEBC1-C8B6-4290-B1C1-CB0D5BA3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18DADB9-A29F-4A03-B3BC-C71354FC3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6FB4989-E2CC-466D-8496-5758A847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90901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7250A-0162-48E4-9910-683E3420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831821-03B4-4409-9AA5-960299717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2816BEF-267E-446C-8EB6-E24A1F8A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E422A1-AF30-49AD-9A76-5A2B5E06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48735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272F3E3-4CF5-43F1-9B17-3D7ADF982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367C1C-31BC-4E61-A552-9B6024C7D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285D190-D29F-4C1C-87A8-AE96EB3A7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33895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93EE81-A996-46FA-8886-B2A7473CC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3BC650-31DD-4B6E-A7CA-464A549B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9E6D9B-1D35-4D48-A5D1-9B62CD6C3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8F1A89-4EE2-427C-95C6-C71978C8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968666-D4EA-436B-BB8B-E924199F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D889B2-4440-4659-BAF3-95909FE5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710592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9CF973-6523-48B3-8EF8-0ECC287B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DC9A00F-7A7B-4B64-AE10-15E58794A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103E92D-BC08-4E34-8E04-5075980AA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7077BD-2589-45A8-A083-85BA665D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BD3FEFB-D040-4FC9-9430-F6C91C59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392647-E92F-4D0D-B318-5A625162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34897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95E8A7B-ACC7-4C12-856D-8AD3227A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341B67-390E-44C2-8107-69C3D972B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46BC2D-92A2-4FE2-9C17-337E9905B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D6D70B-D4AB-4D8A-8554-F6CD808187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61C405-DB9D-4222-8587-318112978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9A421EA-C18A-4A24-9E3E-E07B3307D487}"/>
              </a:ext>
            </a:extLst>
          </p:cNvPr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12DDB7A-9BBE-4157-963B-73568EC86C52}"/>
              </a:ext>
            </a:extLst>
          </p:cNvPr>
          <p:cNvSpPr/>
          <p:nvPr userDrawn="1"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B5077AF-135A-46A5-9CF0-EFCD482BEB8C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8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649" r:id="rId13"/>
    <p:sldLayoutId id="2147483666" r:id="rId14"/>
    <p:sldLayoutId id="2147483660" r:id="rId15"/>
    <p:sldLayoutId id="2147483652" r:id="rId16"/>
    <p:sldLayoutId id="2147483661" r:id="rId17"/>
    <p:sldLayoutId id="2147483662" r:id="rId18"/>
    <p:sldLayoutId id="2147483663" r:id="rId19"/>
    <p:sldLayoutId id="2147483664" r:id="rId20"/>
    <p:sldLayoutId id="2147483665" r:id="rId2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forms.gle/eEbaXQPZob8LpDN17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forms.gle/eEbaXQPZob8LpDN17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forms.gle/eEbaXQPZob8LpDN17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hyperlink" Target="https://forms.gle/eEbaXQPZob8LpDN17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forms.gle/eEbaXQPZob8LpDN17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Casus 6 – september 2020</a:t>
            </a:r>
            <a:r>
              <a:rPr lang="nl-NL" dirty="0">
                <a:solidFill>
                  <a:schemeClr val="bg1"/>
                </a:solidFill>
                <a:latin typeface="+mj-lt"/>
              </a:rPr>
              <a:t>eld je aan 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1197" y="17705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latin typeface="+mj-lt"/>
              </a:rPr>
              <a:t>A Bitter </a:t>
            </a:r>
            <a:r>
              <a:rPr lang="nl-NL" sz="1600" dirty="0" err="1">
                <a:latin typeface="+mj-lt"/>
              </a:rPr>
              <a:t>Pill</a:t>
            </a:r>
            <a:endParaRPr lang="nl-NL" sz="1600" dirty="0">
              <a:latin typeface="+mj-lt"/>
            </a:endParaRPr>
          </a:p>
          <a:p>
            <a:pPr algn="r"/>
            <a:r>
              <a:rPr lang="nl-NL" sz="1600" dirty="0">
                <a:latin typeface="+mj-lt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02110" y="1529630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Ook deze quiz ontvangen? </a:t>
            </a:r>
          </a:p>
          <a:p>
            <a:endParaRPr lang="nl-NL" sz="3200" dirty="0">
              <a:solidFill>
                <a:schemeClr val="bg1"/>
              </a:solidFill>
              <a:latin typeface="+mj-lt"/>
            </a:endParaRPr>
          </a:p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Meld je aan via: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144976" y="652525"/>
            <a:ext cx="5900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latin typeface="+mj-lt"/>
              </a:rPr>
              <a:t>Een blauwe neonaat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Aanmelden via: </a:t>
            </a:r>
            <a:r>
              <a:rPr lang="nl-NL" dirty="0">
                <a:hlinkClick r:id="rId5" tooltip="https://forms.gle/eEbaXQPZob8LpDN17&#10;Cmd+Click or tap to follow the link"/>
              </a:rPr>
              <a:t>https://forms.gle/eEbaXQPZob8LpDN17</a:t>
            </a:r>
            <a:r>
              <a:rPr lang="nl-NL" dirty="0"/>
              <a:t>​</a:t>
            </a:r>
            <a:endParaRPr lang="nl-NL" dirty="0">
              <a:latin typeface="+mj-lt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278" y="1839255"/>
            <a:ext cx="8485851" cy="4356745"/>
          </a:xfrm>
        </p:spPr>
        <p:txBody>
          <a:bodyPr/>
          <a:lstStyle/>
          <a:p>
            <a:pPr marL="342900" lvl="0" indent="-342900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nl-NL" sz="1800" dirty="0">
                <a:solidFill>
                  <a:prstClr val="black"/>
                </a:solidFill>
                <a:latin typeface="+mj-lt"/>
                <a:ea typeface="ＭＳ Ｐゴシック" charset="-128"/>
              </a:rPr>
              <a:t>♂ Prematuur, geboren bij 28+6, geboortegewicht: 1600 gram</a:t>
            </a:r>
          </a:p>
          <a:p>
            <a:pPr marL="342900" lvl="0" indent="-342900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800" b="1" dirty="0">
                <a:solidFill>
                  <a:prstClr val="black"/>
                </a:solidFill>
                <a:latin typeface="+mj-lt"/>
                <a:ea typeface="ＭＳ Ｐゴシック" charset="-128"/>
              </a:rPr>
              <a:t>Beloop</a:t>
            </a:r>
            <a:r>
              <a:rPr lang="nl-NL" sz="1800" dirty="0">
                <a:solidFill>
                  <a:prstClr val="black"/>
                </a:solidFill>
                <a:latin typeface="+mj-lt"/>
                <a:ea typeface="ＭＳ Ｐゴシック" charset="-128"/>
              </a:rPr>
              <a:t>: </a:t>
            </a:r>
          </a:p>
          <a:p>
            <a:pPr marL="742950" lvl="1" indent="-285750" algn="l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</a:pPr>
            <a:r>
              <a:rPr lang="nl-NL" dirty="0">
                <a:solidFill>
                  <a:prstClr val="black"/>
                </a:solidFill>
                <a:latin typeface="+mj-lt"/>
                <a:ea typeface="ＭＳ Ｐゴシック" charset="-128"/>
              </a:rPr>
              <a:t>Dag 2: intermitterende atriale flutter </a:t>
            </a:r>
            <a:r>
              <a:rPr lang="nl-NL" dirty="0" err="1">
                <a:solidFill>
                  <a:prstClr val="black"/>
                </a:solidFill>
                <a:latin typeface="+mj-lt"/>
                <a:ea typeface="ＭＳ Ｐゴシック" charset="-128"/>
              </a:rPr>
              <a:t>w.v</a:t>
            </a:r>
            <a:r>
              <a:rPr lang="nl-NL" dirty="0">
                <a:solidFill>
                  <a:prstClr val="black"/>
                </a:solidFill>
                <a:latin typeface="+mj-lt"/>
                <a:ea typeface="ＭＳ Ｐゴシック" charset="-128"/>
              </a:rPr>
              <a:t>. cardioversie en </a:t>
            </a:r>
            <a:r>
              <a:rPr lang="nl-NL" dirty="0" err="1">
                <a:solidFill>
                  <a:prstClr val="black"/>
                </a:solidFill>
                <a:latin typeface="+mj-lt"/>
                <a:ea typeface="ＭＳ Ｐゴシック" charset="-128"/>
              </a:rPr>
              <a:t>sotalol</a:t>
            </a:r>
            <a:r>
              <a:rPr lang="nl-NL" dirty="0">
                <a:solidFill>
                  <a:prstClr val="black"/>
                </a:solidFill>
                <a:latin typeface="+mj-lt"/>
                <a:ea typeface="ＭＳ Ｐゴシック" charset="-128"/>
              </a:rPr>
              <a:t> 4 mg/kg/dag. Tevens verdenking NEC </a:t>
            </a:r>
            <a:r>
              <a:rPr lang="nl-NL" dirty="0" err="1">
                <a:solidFill>
                  <a:prstClr val="black"/>
                </a:solidFill>
                <a:latin typeface="+mj-lt"/>
                <a:ea typeface="ＭＳ Ｐゴシック" charset="-128"/>
              </a:rPr>
              <a:t>w.v</a:t>
            </a:r>
            <a:r>
              <a:rPr lang="nl-NL" dirty="0">
                <a:solidFill>
                  <a:prstClr val="black"/>
                </a:solidFill>
                <a:latin typeface="+mj-lt"/>
                <a:ea typeface="ＭＳ Ｐゴシック" charset="-128"/>
              </a:rPr>
              <a:t>. </a:t>
            </a:r>
            <a:r>
              <a:rPr lang="nl-NL" dirty="0" err="1">
                <a:solidFill>
                  <a:prstClr val="black"/>
                </a:solidFill>
                <a:latin typeface="+mj-lt"/>
                <a:ea typeface="ＭＳ Ｐゴシック" charset="-128"/>
              </a:rPr>
              <a:t>augmentin</a:t>
            </a:r>
            <a:r>
              <a:rPr lang="nl-NL" dirty="0">
                <a:solidFill>
                  <a:prstClr val="black"/>
                </a:solidFill>
                <a:latin typeface="+mj-lt"/>
                <a:ea typeface="ＭＳ Ｐゴシック" charset="-128"/>
              </a:rPr>
              <a:t>/</a:t>
            </a:r>
            <a:r>
              <a:rPr lang="nl-NL" dirty="0" err="1">
                <a:solidFill>
                  <a:prstClr val="black"/>
                </a:solidFill>
                <a:latin typeface="+mj-lt"/>
                <a:ea typeface="ＭＳ Ｐゴシック" charset="-128"/>
              </a:rPr>
              <a:t>genta</a:t>
            </a:r>
            <a:endParaRPr lang="nl-NL" dirty="0">
              <a:solidFill>
                <a:prstClr val="black"/>
              </a:solidFill>
              <a:latin typeface="+mj-lt"/>
              <a:ea typeface="ＭＳ Ｐゴシック" charset="-128"/>
            </a:endParaRPr>
          </a:p>
          <a:p>
            <a:pPr marL="742950" lvl="1" indent="-285750" algn="l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</a:pPr>
            <a:r>
              <a:rPr lang="nl-NL" dirty="0">
                <a:solidFill>
                  <a:prstClr val="black"/>
                </a:solidFill>
                <a:latin typeface="+mj-lt"/>
                <a:ea typeface="ＭＳ Ｐゴシック" charset="-128"/>
              </a:rPr>
              <a:t>Dag 7: persisterende tachycardie/atriale flutter na 17x cardioversie, </a:t>
            </a:r>
            <a:r>
              <a:rPr lang="nl-NL" dirty="0" err="1">
                <a:solidFill>
                  <a:prstClr val="black"/>
                </a:solidFill>
                <a:latin typeface="+mj-lt"/>
                <a:ea typeface="ＭＳ Ｐゴシック" charset="-128"/>
              </a:rPr>
              <a:t>wv</a:t>
            </a:r>
            <a:r>
              <a:rPr lang="nl-NL" dirty="0">
                <a:solidFill>
                  <a:prstClr val="black"/>
                </a:solidFill>
                <a:latin typeface="+mj-lt"/>
                <a:ea typeface="ＭＳ Ｐゴシック" charset="-128"/>
              </a:rPr>
              <a:t> switch </a:t>
            </a:r>
            <a:r>
              <a:rPr lang="nl-NL" dirty="0" err="1">
                <a:solidFill>
                  <a:prstClr val="black"/>
                </a:solidFill>
                <a:latin typeface="+mj-lt"/>
                <a:ea typeface="ＭＳ Ｐゴシック" charset="-128"/>
              </a:rPr>
              <a:t>sotalol</a:t>
            </a:r>
            <a:r>
              <a:rPr lang="nl-NL" dirty="0">
                <a:solidFill>
                  <a:prstClr val="black"/>
                </a:solidFill>
                <a:latin typeface="+mj-lt"/>
                <a:ea typeface="ＭＳ Ｐゴシック" charset="-128"/>
              </a:rPr>
              <a:t> naar amiodaron onderhoud wegens onvoldoende effect </a:t>
            </a:r>
          </a:p>
          <a:p>
            <a:pPr marL="742950" lvl="1" indent="-285750" algn="l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</a:pPr>
            <a:r>
              <a:rPr lang="nl-NL" dirty="0">
                <a:solidFill>
                  <a:prstClr val="black"/>
                </a:solidFill>
                <a:latin typeface="+mj-lt"/>
                <a:ea typeface="ＭＳ Ｐゴシック" charset="-128"/>
              </a:rPr>
              <a:t>Dag 10: cholestase/hyperbilirubinemie, </a:t>
            </a:r>
            <a:r>
              <a:rPr lang="nl-NL" dirty="0" err="1">
                <a:solidFill>
                  <a:prstClr val="black"/>
                </a:solidFill>
                <a:latin typeface="+mj-lt"/>
                <a:ea typeface="ＭＳ Ｐゴシック" charset="-128"/>
              </a:rPr>
              <a:t>dd</a:t>
            </a:r>
            <a:r>
              <a:rPr lang="nl-NL" dirty="0">
                <a:solidFill>
                  <a:prstClr val="black"/>
                </a:solidFill>
                <a:latin typeface="+mj-lt"/>
                <a:ea typeface="ＭＳ Ｐゴシック" charset="-128"/>
              </a:rPr>
              <a:t> TPV en amiodaron? start fototherapie</a:t>
            </a:r>
          </a:p>
          <a:p>
            <a:pPr marL="742950" lvl="1" indent="-285750" algn="l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</a:pPr>
            <a:r>
              <a:rPr lang="nl-NL" dirty="0">
                <a:solidFill>
                  <a:prstClr val="black"/>
                </a:solidFill>
                <a:latin typeface="+mj-lt"/>
                <a:ea typeface="ＭＳ Ｐゴシック" charset="-128"/>
              </a:rPr>
              <a:t>Dag 11: intensivering fototherapie</a:t>
            </a:r>
          </a:p>
          <a:p>
            <a:pPr marL="742950" lvl="1" indent="-285750" algn="l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–"/>
            </a:pPr>
            <a:r>
              <a:rPr lang="nl-NL" dirty="0">
                <a:solidFill>
                  <a:prstClr val="black"/>
                </a:solidFill>
                <a:latin typeface="+mj-lt"/>
                <a:ea typeface="ＭＳ Ｐゴシック" charset="-128"/>
              </a:rPr>
              <a:t>Dag 12: </a:t>
            </a:r>
            <a:r>
              <a:rPr lang="nl-NL" b="1" dirty="0">
                <a:solidFill>
                  <a:prstClr val="black"/>
                </a:solidFill>
                <a:latin typeface="+mj-lt"/>
                <a:ea typeface="ＭＳ Ｐゴシック" charset="-128"/>
              </a:rPr>
              <a:t>blauw/grauwe kleur van de huid</a:t>
            </a:r>
          </a:p>
          <a:p>
            <a:pPr marL="342900" lvl="0" indent="-342900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nl-NL" sz="1800" b="1" dirty="0">
                <a:solidFill>
                  <a:prstClr val="black"/>
                </a:solidFill>
                <a:latin typeface="+mj-lt"/>
                <a:ea typeface="ＭＳ Ｐゴシック" charset="-128"/>
              </a:rPr>
              <a:t>Medicatie</a:t>
            </a:r>
            <a:r>
              <a:rPr lang="nl-NL" sz="1800" dirty="0">
                <a:solidFill>
                  <a:prstClr val="black"/>
                </a:solidFill>
                <a:latin typeface="+mj-lt"/>
                <a:ea typeface="ＭＳ Ｐゴシック" charset="-128"/>
              </a:rPr>
              <a:t>: o.a. amiodaron, </a:t>
            </a:r>
            <a:r>
              <a:rPr lang="nl-NL" sz="1800" dirty="0" err="1">
                <a:solidFill>
                  <a:prstClr val="black"/>
                </a:solidFill>
                <a:latin typeface="+mj-lt"/>
                <a:ea typeface="ＭＳ Ｐゴシック" charset="-128"/>
              </a:rPr>
              <a:t>augmentin</a:t>
            </a:r>
            <a:r>
              <a:rPr lang="nl-NL" sz="1800" dirty="0">
                <a:solidFill>
                  <a:prstClr val="black"/>
                </a:solidFill>
                <a:latin typeface="+mj-lt"/>
                <a:ea typeface="ＭＳ Ｐゴシック" charset="-128"/>
              </a:rPr>
              <a:t>, </a:t>
            </a:r>
            <a:r>
              <a:rPr lang="nl-NL" sz="1800" dirty="0" err="1">
                <a:solidFill>
                  <a:prstClr val="black"/>
                </a:solidFill>
                <a:latin typeface="+mj-lt"/>
                <a:ea typeface="ＭＳ Ｐゴシック" charset="-128"/>
              </a:rPr>
              <a:t>coffeine</a:t>
            </a:r>
            <a:r>
              <a:rPr lang="nl-NL" sz="1800" dirty="0">
                <a:solidFill>
                  <a:prstClr val="black"/>
                </a:solidFill>
                <a:latin typeface="+mj-lt"/>
                <a:ea typeface="ＭＳ Ｐゴシック" charset="-128"/>
              </a:rPr>
              <a:t>, gentamicine, </a:t>
            </a:r>
            <a:r>
              <a:rPr lang="nl-NL" sz="1800" dirty="0" err="1">
                <a:solidFill>
                  <a:prstClr val="black"/>
                </a:solidFill>
                <a:latin typeface="+mj-lt"/>
                <a:ea typeface="ＭＳ Ｐゴシック" charset="-128"/>
              </a:rPr>
              <a:t>fentanyl</a:t>
            </a:r>
            <a:r>
              <a:rPr lang="nl-NL" sz="1800" dirty="0">
                <a:solidFill>
                  <a:prstClr val="black"/>
                </a:solidFill>
                <a:latin typeface="+mj-lt"/>
                <a:ea typeface="ＭＳ Ｐゴシック" charset="-128"/>
              </a:rPr>
              <a:t>, fytomenadion, </a:t>
            </a:r>
            <a:r>
              <a:rPr lang="nl-NL" sz="1800" dirty="0" err="1">
                <a:solidFill>
                  <a:prstClr val="black"/>
                </a:solidFill>
                <a:latin typeface="+mj-lt"/>
                <a:ea typeface="ＭＳ Ｐゴシック" charset="-128"/>
              </a:rPr>
              <a:t>midazolam</a:t>
            </a:r>
            <a:r>
              <a:rPr lang="nl-NL" sz="1800" dirty="0">
                <a:solidFill>
                  <a:prstClr val="black"/>
                </a:solidFill>
                <a:latin typeface="+mj-lt"/>
                <a:ea typeface="ＭＳ Ｐゴシック" charset="-128"/>
              </a:rPr>
              <a:t>, TPV.</a:t>
            </a:r>
          </a:p>
          <a:p>
            <a:pPr marL="342900" lvl="0" indent="-342900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800" b="1" dirty="0">
                <a:solidFill>
                  <a:prstClr val="black"/>
                </a:solidFill>
                <a:latin typeface="+mj-lt"/>
                <a:ea typeface="ＭＳ Ｐゴシック" charset="-128"/>
              </a:rPr>
              <a:t>Vraag</a:t>
            </a:r>
            <a:r>
              <a:rPr lang="nl-NL" sz="1800" dirty="0">
                <a:solidFill>
                  <a:prstClr val="black"/>
                </a:solidFill>
                <a:latin typeface="+mj-lt"/>
                <a:ea typeface="ＭＳ Ｐゴシック" charset="-128"/>
              </a:rPr>
              <a:t>: Hoe verklaart u de blauw/grauwe kleur op dag 12?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740400" y="6417199"/>
            <a:ext cx="32529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door: </a:t>
            </a:r>
            <a:r>
              <a:rPr lang="nl-NL" sz="1100" dirty="0"/>
              <a:t>D. Dekker (UMCU)</a:t>
            </a:r>
          </a:p>
        </p:txBody>
      </p:sp>
    </p:spTree>
    <p:extLst>
      <p:ext uri="{BB962C8B-B14F-4D97-AF65-F5344CB8AC3E}">
        <p14:creationId xmlns:p14="http://schemas.microsoft.com/office/powerpoint/2010/main" val="292553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Casus 6 – september 2020</a:t>
            </a:r>
            <a:r>
              <a:rPr lang="nl-NL" dirty="0">
                <a:solidFill>
                  <a:schemeClr val="bg1"/>
                </a:solidFill>
                <a:latin typeface="+mj-lt"/>
              </a:rPr>
              <a:t>eld je aan 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1197" y="17705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latin typeface="+mj-lt"/>
              </a:rPr>
              <a:t>A Bitter </a:t>
            </a:r>
            <a:r>
              <a:rPr lang="nl-NL" sz="1600" dirty="0" err="1">
                <a:latin typeface="+mj-lt"/>
              </a:rPr>
              <a:t>Pill</a:t>
            </a:r>
            <a:endParaRPr lang="nl-NL" sz="1600" dirty="0">
              <a:latin typeface="+mj-lt"/>
            </a:endParaRPr>
          </a:p>
          <a:p>
            <a:pPr algn="r"/>
            <a:r>
              <a:rPr lang="nl-NL" sz="1600" dirty="0">
                <a:latin typeface="+mj-lt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02110" y="1529630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144976" y="652525"/>
            <a:ext cx="6865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latin typeface="+mj-lt"/>
              </a:rPr>
              <a:t>Een blauwe neonaat-terugkoppeling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Aanmelden via: </a:t>
            </a:r>
            <a:r>
              <a:rPr lang="nl-NL" dirty="0">
                <a:hlinkClick r:id="rId5" tooltip="https://forms.gle/eEbaXQPZob8LpDN17&#10;Cmd+Click or tap to follow the link"/>
              </a:rPr>
              <a:t>https://forms.gle/eEbaXQPZob8LpDN17</a:t>
            </a:r>
            <a:r>
              <a:rPr lang="nl-NL" dirty="0"/>
              <a:t>​</a:t>
            </a:r>
            <a:endParaRPr lang="nl-NL" dirty="0">
              <a:latin typeface="+mj-lt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740400" y="6417199"/>
            <a:ext cx="32529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door: </a:t>
            </a:r>
            <a:r>
              <a:rPr lang="nl-NL" sz="1100" dirty="0"/>
              <a:t>D. Dekker (UMCU)</a:t>
            </a:r>
          </a:p>
        </p:txBody>
      </p:sp>
      <p:sp>
        <p:nvSpPr>
          <p:cNvPr id="14" name="Tijdelijke aanduiding voor inhoud 5">
            <a:extLst>
              <a:ext uri="{FF2B5EF4-FFF2-40B4-BE49-F238E27FC236}">
                <a16:creationId xmlns:a16="http://schemas.microsoft.com/office/drawing/2014/main" id="{D778332C-0457-46F1-83AD-6249012F2C81}"/>
              </a:ext>
            </a:extLst>
          </p:cNvPr>
          <p:cNvSpPr txBox="1">
            <a:spLocks/>
          </p:cNvSpPr>
          <p:nvPr/>
        </p:nvSpPr>
        <p:spPr>
          <a:xfrm>
            <a:off x="511968" y="1695867"/>
            <a:ext cx="8120064" cy="33468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ts val="4200"/>
              </a:lnSpc>
              <a:spcBef>
                <a:spcPts val="750"/>
              </a:spcBef>
              <a:buFont typeface="Arial" panose="020B0604020202020204" pitchFamily="34" charset="0"/>
              <a:buNone/>
              <a:defRPr sz="4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+mj-lt"/>
              </a:rPr>
              <a:t>Amiodaron iv dosering vanaf 1 maand (conform kinderformularium): </a:t>
            </a:r>
          </a:p>
          <a:p>
            <a:pPr marL="742950" lvl="1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+mj-lt"/>
              </a:rPr>
              <a:t>Oplaad 5 mg/kg/dosis (in 60min)</a:t>
            </a:r>
          </a:p>
          <a:p>
            <a:pPr marL="742950" lvl="1" indent="-285750" algn="l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+mj-lt"/>
              </a:rPr>
              <a:t>Onderhoud 5-15 µg/kg/minuut continu</a:t>
            </a:r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+mj-lt"/>
              </a:rPr>
              <a:t>Amiodaron heeft een lange halfwaardetijd, echter korter dan bij volwassenen (bij kinderen 6,9-11,4 dagen </a:t>
            </a:r>
            <a:r>
              <a:rPr lang="nl-NL" sz="1600" dirty="0" err="1">
                <a:solidFill>
                  <a:schemeClr val="tx1"/>
                </a:solidFill>
                <a:latin typeface="+mj-lt"/>
              </a:rPr>
              <a:t>obv</a:t>
            </a:r>
            <a:r>
              <a:rPr lang="nl-NL" sz="1600" dirty="0">
                <a:solidFill>
                  <a:schemeClr val="tx1"/>
                </a:solidFill>
                <a:latin typeface="+mj-lt"/>
              </a:rPr>
              <a:t> onderzoek n=4)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+mj-lt"/>
              </a:rPr>
              <a:t>Dag 7: 	drie keer halve oplaaddosis (2,5 mg/kg), daarna onderhoud 3 µg/kg/min</a:t>
            </a:r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+mj-lt"/>
              </a:rPr>
              <a:t>Dag 11: 	opnieuw flutter waarna dosisophoging naar 10 µg/kg/min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b="1" dirty="0">
                <a:solidFill>
                  <a:schemeClr val="tx1"/>
                </a:solidFill>
                <a:latin typeface="+mj-lt"/>
              </a:rPr>
              <a:t>Amiodaron + metaboliet spiegels: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600" dirty="0"/>
          </a:p>
          <a:p>
            <a:endParaRPr lang="nl-NL" sz="1600" dirty="0"/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78E2C6F3-D858-47B2-86BF-A0F8AF8D6A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141982"/>
              </p:ext>
            </p:extLst>
          </p:nvPr>
        </p:nvGraphicFramePr>
        <p:xfrm>
          <a:off x="349706" y="4658697"/>
          <a:ext cx="8496000" cy="15544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1127432051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401562114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519140780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1102998413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1488858267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3897595858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4158083154"/>
                    </a:ext>
                  </a:extLst>
                </a:gridCol>
              </a:tblGrid>
              <a:tr h="94825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nl-NL" sz="1050" b="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50" dirty="0">
                          <a:solidFill>
                            <a:schemeClr val="tx1"/>
                          </a:solidFill>
                        </a:rPr>
                        <a:t>Eerste</a:t>
                      </a:r>
                      <a:r>
                        <a:rPr lang="nl-NL" sz="1050" baseline="0" dirty="0">
                          <a:solidFill>
                            <a:schemeClr val="tx1"/>
                          </a:solidFill>
                        </a:rPr>
                        <a:t> spiegel bij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50" baseline="0" dirty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nl-NL" sz="1050" dirty="0">
                          <a:solidFill>
                            <a:schemeClr val="tx1"/>
                          </a:solidFill>
                        </a:rPr>
                        <a:t>µg/kg/min, klinisch stabiel, mogelijk nog geen steady state</a:t>
                      </a:r>
                      <a:r>
                        <a:rPr lang="nl-NL" sz="1050" baseline="0" dirty="0">
                          <a:solidFill>
                            <a:schemeClr val="tx1"/>
                          </a:solidFill>
                        </a:rPr>
                        <a:t> gezien lange t</a:t>
                      </a:r>
                      <a:r>
                        <a:rPr lang="nl-NL" sz="1050" baseline="-25000" dirty="0">
                          <a:solidFill>
                            <a:schemeClr val="tx1"/>
                          </a:solidFill>
                        </a:rPr>
                        <a:t>1/2</a:t>
                      </a:r>
                      <a:endParaRPr lang="nl-NL" sz="105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50" dirty="0">
                          <a:solidFill>
                            <a:schemeClr val="tx1"/>
                          </a:solidFill>
                        </a:rPr>
                        <a:t>Tweede</a:t>
                      </a:r>
                      <a:r>
                        <a:rPr lang="nl-NL" sz="1050" baseline="0" dirty="0">
                          <a:solidFill>
                            <a:schemeClr val="tx1"/>
                          </a:solidFill>
                        </a:rPr>
                        <a:t> spiegel bij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50" baseline="0" dirty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nl-NL" sz="1050" dirty="0">
                          <a:solidFill>
                            <a:schemeClr val="tx1"/>
                          </a:solidFill>
                        </a:rPr>
                        <a:t>µg/kg/min,</a:t>
                      </a:r>
                      <a:r>
                        <a:rPr lang="nl-NL" sz="1050" baseline="0" dirty="0">
                          <a:solidFill>
                            <a:schemeClr val="tx1"/>
                          </a:solidFill>
                        </a:rPr>
                        <a:t> onder deze dosering</a:t>
                      </a:r>
                      <a:r>
                        <a:rPr lang="nl-NL" sz="1050" dirty="0">
                          <a:solidFill>
                            <a:schemeClr val="tx1"/>
                          </a:solidFill>
                        </a:rPr>
                        <a:t> opnieuw atriumflutter</a:t>
                      </a:r>
                      <a:endParaRPr lang="nl-NL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50" baseline="0" dirty="0">
                          <a:solidFill>
                            <a:schemeClr val="tx1"/>
                          </a:solidFill>
                        </a:rPr>
                        <a:t>Spiegel bij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50" baseline="0" dirty="0">
                          <a:solidFill>
                            <a:schemeClr val="tx1"/>
                          </a:solidFill>
                        </a:rPr>
                        <a:t>10 </a:t>
                      </a:r>
                      <a:r>
                        <a:rPr lang="nl-NL" sz="1050" dirty="0">
                          <a:solidFill>
                            <a:schemeClr val="tx1"/>
                          </a:solidFill>
                        </a:rPr>
                        <a:t>µg/kg/min, cardiaal stabiel, ontwikkeling</a:t>
                      </a:r>
                      <a:r>
                        <a:rPr lang="nl-NL" sz="1050" baseline="0" dirty="0">
                          <a:solidFill>
                            <a:schemeClr val="tx1"/>
                          </a:solidFill>
                        </a:rPr>
                        <a:t> blauw/grauwe kleur</a:t>
                      </a:r>
                      <a:endParaRPr lang="nl-NL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sz="1050" dirty="0">
                          <a:solidFill>
                            <a:schemeClr val="tx1"/>
                          </a:solidFill>
                        </a:rPr>
                        <a:t>Eerste</a:t>
                      </a:r>
                      <a:r>
                        <a:rPr lang="nl-NL" sz="1050" baseline="0" dirty="0">
                          <a:solidFill>
                            <a:schemeClr val="tx1"/>
                          </a:solidFill>
                        </a:rPr>
                        <a:t> spiegel bij </a:t>
                      </a:r>
                    </a:p>
                    <a:p>
                      <a:r>
                        <a:rPr lang="nl-NL" sz="1050" baseline="0" dirty="0">
                          <a:solidFill>
                            <a:schemeClr val="tx1"/>
                          </a:solidFill>
                        </a:rPr>
                        <a:t>5 </a:t>
                      </a:r>
                      <a:r>
                        <a:rPr lang="nl-NL" sz="1050" dirty="0">
                          <a:solidFill>
                            <a:schemeClr val="tx1"/>
                          </a:solidFill>
                        </a:rPr>
                        <a:t>µg/kg/min, klinisch stabiel</a:t>
                      </a:r>
                      <a:endParaRPr lang="nl-NL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50" dirty="0">
                          <a:solidFill>
                            <a:schemeClr val="tx1"/>
                          </a:solidFill>
                        </a:rPr>
                        <a:t>Tweede</a:t>
                      </a:r>
                      <a:r>
                        <a:rPr lang="nl-NL" sz="1050" baseline="0" dirty="0">
                          <a:solidFill>
                            <a:schemeClr val="tx1"/>
                          </a:solidFill>
                        </a:rPr>
                        <a:t> spiegel bij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50" baseline="0" dirty="0">
                          <a:solidFill>
                            <a:schemeClr val="tx1"/>
                          </a:solidFill>
                        </a:rPr>
                        <a:t>5 </a:t>
                      </a:r>
                      <a:r>
                        <a:rPr lang="nl-NL" sz="1050" dirty="0">
                          <a:solidFill>
                            <a:schemeClr val="tx1"/>
                          </a:solidFill>
                        </a:rPr>
                        <a:t>µg/kg/min, klinisch stabiel</a:t>
                      </a:r>
                      <a:endParaRPr lang="nl-NL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nl-NL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362801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sz="1050" dirty="0"/>
                        <a:t>Amiodaron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sz="1050" dirty="0">
                          <a:solidFill>
                            <a:schemeClr val="accent1"/>
                          </a:solidFill>
                        </a:rPr>
                        <a:t>0.40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sz="1050" dirty="0"/>
                        <a:t>1.01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sz="1050" dirty="0">
                          <a:solidFill>
                            <a:srgbClr val="FF0000"/>
                          </a:solidFill>
                        </a:rPr>
                        <a:t>3.23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sz="1050" dirty="0"/>
                        <a:t>1.73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sz="1050" dirty="0"/>
                        <a:t>1.32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nl-NL" sz="1050" dirty="0"/>
                        <a:t>1.00-2.50 mg/L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9570436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sz="1050" dirty="0"/>
                        <a:t>D-</a:t>
                      </a:r>
                      <a:r>
                        <a:rPr lang="nl-NL" sz="1050" dirty="0" err="1"/>
                        <a:t>eth.amiodaron</a:t>
                      </a:r>
                      <a:endParaRPr lang="nl-NL" sz="105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sz="1050" dirty="0"/>
                        <a:t>&lt;0.40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50" dirty="0"/>
                        <a:t>&lt;0.40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50" dirty="0"/>
                        <a:t>&lt;0.40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&lt;0.40</a:t>
                      </a:r>
                      <a:endParaRPr kumimoji="0" lang="nl-NL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&lt;0.40</a:t>
                      </a:r>
                      <a:endParaRPr kumimoji="0" lang="nl-NL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nl-NL" sz="1050" dirty="0"/>
                        <a:t>mg/L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05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716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Casus 6 – september 2020</a:t>
            </a:r>
            <a:r>
              <a:rPr lang="nl-NL" dirty="0">
                <a:solidFill>
                  <a:schemeClr val="bg1"/>
                </a:solidFill>
                <a:latin typeface="+mj-lt"/>
              </a:rPr>
              <a:t>eld je aan 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1197" y="17705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latin typeface="+mj-lt"/>
              </a:rPr>
              <a:t>A Bitter </a:t>
            </a:r>
            <a:r>
              <a:rPr lang="nl-NL" sz="1600" dirty="0" err="1">
                <a:latin typeface="+mj-lt"/>
              </a:rPr>
              <a:t>Pill</a:t>
            </a:r>
            <a:endParaRPr lang="nl-NL" sz="1600" dirty="0">
              <a:latin typeface="+mj-lt"/>
            </a:endParaRPr>
          </a:p>
          <a:p>
            <a:pPr algn="r"/>
            <a:r>
              <a:rPr lang="nl-NL" sz="1600" dirty="0">
                <a:latin typeface="+mj-lt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02110" y="1529630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Aanmelden via: </a:t>
            </a:r>
            <a:r>
              <a:rPr lang="nl-NL" dirty="0">
                <a:hlinkClick r:id="rId5" tooltip="https://forms.gle/eEbaXQPZob8LpDN17&#10;Cmd+Click or tap to follow the link"/>
              </a:rPr>
              <a:t>https://forms.gle/eEbaXQPZob8LpDN17</a:t>
            </a:r>
            <a:r>
              <a:rPr lang="nl-NL" dirty="0"/>
              <a:t>​</a:t>
            </a:r>
            <a:endParaRPr lang="nl-NL" dirty="0">
              <a:latin typeface="+mj-lt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740400" y="6417199"/>
            <a:ext cx="32529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door: </a:t>
            </a:r>
            <a:r>
              <a:rPr lang="nl-NL" sz="1100" dirty="0"/>
              <a:t>D. Dekker (UMCU)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0534EFE0-9304-40CE-802F-0120F1CCDE6A}"/>
              </a:ext>
            </a:extLst>
          </p:cNvPr>
          <p:cNvSpPr txBox="1"/>
          <p:nvPr/>
        </p:nvSpPr>
        <p:spPr>
          <a:xfrm>
            <a:off x="508000" y="1882809"/>
            <a:ext cx="8386618" cy="2696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dirty="0">
                <a:latin typeface="+mj-lt"/>
              </a:rPr>
              <a:t>Ontwikkeling hyperbilirubinemie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latin typeface="+mj-lt"/>
              </a:rPr>
              <a:t>Dag 10: 	Forse toename bilirubine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latin typeface="+mj-lt"/>
              </a:rPr>
              <a:t>DD bij prematuriteit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latin typeface="+mj-lt"/>
              </a:rPr>
              <a:t>DD amiodaron gebruik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dirty="0">
                <a:latin typeface="+mj-lt"/>
              </a:rPr>
              <a:t>Dag 10: 	Start fototherapie met 1 lamp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dirty="0">
                <a:latin typeface="+mj-lt"/>
              </a:rPr>
              <a:t>Dag 11: 	Fototherapie opgehoogd naar 2 lampen</a:t>
            </a:r>
          </a:p>
        </p:txBody>
      </p:sp>
      <p:graphicFrame>
        <p:nvGraphicFramePr>
          <p:cNvPr id="10" name="Tabel 9">
            <a:extLst>
              <a:ext uri="{FF2B5EF4-FFF2-40B4-BE49-F238E27FC236}">
                <a16:creationId xmlns:a16="http://schemas.microsoft.com/office/drawing/2014/main" id="{92435445-72AD-4FFC-8D94-59B5149E3D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433744"/>
              </p:ext>
            </p:extLst>
          </p:nvPr>
        </p:nvGraphicFramePr>
        <p:xfrm>
          <a:off x="296141" y="5140169"/>
          <a:ext cx="8316359" cy="9709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3415314662"/>
                    </a:ext>
                  </a:extLst>
                </a:gridCol>
                <a:gridCol w="854763">
                  <a:extLst>
                    <a:ext uri="{9D8B030D-6E8A-4147-A177-3AD203B41FA5}">
                      <a16:colId xmlns:a16="http://schemas.microsoft.com/office/drawing/2014/main" val="547855063"/>
                    </a:ext>
                  </a:extLst>
                </a:gridCol>
                <a:gridCol w="854763">
                  <a:extLst>
                    <a:ext uri="{9D8B030D-6E8A-4147-A177-3AD203B41FA5}">
                      <a16:colId xmlns:a16="http://schemas.microsoft.com/office/drawing/2014/main" val="780311787"/>
                    </a:ext>
                  </a:extLst>
                </a:gridCol>
                <a:gridCol w="854763">
                  <a:extLst>
                    <a:ext uri="{9D8B030D-6E8A-4147-A177-3AD203B41FA5}">
                      <a16:colId xmlns:a16="http://schemas.microsoft.com/office/drawing/2014/main" val="3538640858"/>
                    </a:ext>
                  </a:extLst>
                </a:gridCol>
                <a:gridCol w="854763">
                  <a:extLst>
                    <a:ext uri="{9D8B030D-6E8A-4147-A177-3AD203B41FA5}">
                      <a16:colId xmlns:a16="http://schemas.microsoft.com/office/drawing/2014/main" val="2355022126"/>
                    </a:ext>
                  </a:extLst>
                </a:gridCol>
                <a:gridCol w="854763">
                  <a:extLst>
                    <a:ext uri="{9D8B030D-6E8A-4147-A177-3AD203B41FA5}">
                      <a16:colId xmlns:a16="http://schemas.microsoft.com/office/drawing/2014/main" val="2628243144"/>
                    </a:ext>
                  </a:extLst>
                </a:gridCol>
                <a:gridCol w="854763">
                  <a:extLst>
                    <a:ext uri="{9D8B030D-6E8A-4147-A177-3AD203B41FA5}">
                      <a16:colId xmlns:a16="http://schemas.microsoft.com/office/drawing/2014/main" val="1516725517"/>
                    </a:ext>
                  </a:extLst>
                </a:gridCol>
                <a:gridCol w="854763">
                  <a:extLst>
                    <a:ext uri="{9D8B030D-6E8A-4147-A177-3AD203B41FA5}">
                      <a16:colId xmlns:a16="http://schemas.microsoft.com/office/drawing/2014/main" val="2727343535"/>
                    </a:ext>
                  </a:extLst>
                </a:gridCol>
                <a:gridCol w="1181018">
                  <a:extLst>
                    <a:ext uri="{9D8B030D-6E8A-4147-A177-3AD203B41FA5}">
                      <a16:colId xmlns:a16="http://schemas.microsoft.com/office/drawing/2014/main" val="3567971223"/>
                    </a:ext>
                  </a:extLst>
                </a:gridCol>
              </a:tblGrid>
              <a:tr h="468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nl-NL" sz="1050" b="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50" kern="1200" dirty="0">
                          <a:solidFill>
                            <a:schemeClr val="tx1"/>
                          </a:solidFill>
                        </a:rPr>
                        <a:t>Dag 10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50" kern="1200" dirty="0">
                          <a:solidFill>
                            <a:schemeClr val="tx1"/>
                          </a:solidFill>
                        </a:rPr>
                        <a:t>07:00</a:t>
                      </a:r>
                      <a:endParaRPr lang="nl-NL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50" dirty="0">
                          <a:solidFill>
                            <a:schemeClr val="tx1"/>
                          </a:solidFill>
                        </a:rPr>
                        <a:t>Dag 10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50" dirty="0">
                          <a:solidFill>
                            <a:schemeClr val="tx1"/>
                          </a:solidFill>
                        </a:rPr>
                        <a:t>07:25</a:t>
                      </a:r>
                      <a:endParaRPr lang="nl-NL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50" dirty="0">
                          <a:solidFill>
                            <a:schemeClr val="tx1"/>
                          </a:solidFill>
                        </a:rPr>
                        <a:t>Dag 10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50" dirty="0">
                          <a:solidFill>
                            <a:schemeClr val="tx1"/>
                          </a:solidFill>
                        </a:rPr>
                        <a:t>20:00</a:t>
                      </a:r>
                      <a:endParaRPr lang="nl-NL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sz="1050" dirty="0">
                          <a:solidFill>
                            <a:schemeClr val="tx1"/>
                          </a:solidFill>
                        </a:rPr>
                        <a:t>Dag 11</a:t>
                      </a:r>
                    </a:p>
                    <a:p>
                      <a:r>
                        <a:rPr lang="nl-NL" sz="1050" dirty="0">
                          <a:solidFill>
                            <a:schemeClr val="tx1"/>
                          </a:solidFill>
                        </a:rPr>
                        <a:t>07:00</a:t>
                      </a:r>
                      <a:endParaRPr lang="nl-NL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50" dirty="0">
                          <a:solidFill>
                            <a:schemeClr val="tx1"/>
                          </a:solidFill>
                        </a:rPr>
                        <a:t>Dag 11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50" dirty="0">
                          <a:solidFill>
                            <a:schemeClr val="tx1"/>
                          </a:solidFill>
                        </a:rPr>
                        <a:t>20:00</a:t>
                      </a:r>
                      <a:endParaRPr lang="nl-NL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05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Dag 12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05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07:00</a:t>
                      </a:r>
                      <a:endParaRPr kumimoji="0" lang="nl-NL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05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Dag 13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05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07:00</a:t>
                      </a:r>
                      <a:endParaRPr kumimoji="0" lang="nl-NL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nl-NL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527842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sz="1050" dirty="0"/>
                        <a:t>Bilirubine</a:t>
                      </a:r>
                      <a:r>
                        <a:rPr lang="nl-NL" sz="1050" baseline="0" dirty="0"/>
                        <a:t> Totaal</a:t>
                      </a:r>
                      <a:endParaRPr lang="nl-NL" sz="105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sz="1050" dirty="0">
                          <a:solidFill>
                            <a:srgbClr val="FF0000"/>
                          </a:solidFill>
                        </a:rPr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sz="1050" dirty="0">
                          <a:solidFill>
                            <a:srgbClr val="FF0000"/>
                          </a:solidFill>
                        </a:rPr>
                        <a:t>252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sz="1050" dirty="0">
                          <a:solidFill>
                            <a:srgbClr val="FF0000"/>
                          </a:solidFill>
                        </a:rPr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sz="1050" dirty="0">
                          <a:solidFill>
                            <a:srgbClr val="FF0000"/>
                          </a:solidFill>
                        </a:rPr>
                        <a:t>181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sz="1050" dirty="0"/>
                        <a:t>147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sz="1050" dirty="0"/>
                        <a:t>129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sz="1050" dirty="0"/>
                        <a:t>134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nl-NL" sz="1050" dirty="0"/>
                        <a:t>0-180 µmol/L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159213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sz="1050" dirty="0"/>
                        <a:t>Bilirubine Direct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NL" sz="1050" dirty="0">
                          <a:solidFill>
                            <a:srgbClr val="FF0000"/>
                          </a:solidFill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50" dirty="0">
                          <a:solidFill>
                            <a:srgbClr val="FF0000"/>
                          </a:solidFill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50" dirty="0">
                          <a:solidFill>
                            <a:srgbClr val="FF0000"/>
                          </a:solidFill>
                        </a:rPr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05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36</a:t>
                      </a:r>
                      <a:endParaRPr kumimoji="0" lang="nl-NL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05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27</a:t>
                      </a:r>
                      <a:endParaRPr kumimoji="0" lang="nl-NL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05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25</a:t>
                      </a:r>
                      <a:endParaRPr kumimoji="0" lang="nl-NL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05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22</a:t>
                      </a:r>
                      <a:endParaRPr kumimoji="0" lang="nl-NL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50" dirty="0"/>
                        <a:t>0-10 µmol/L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68302"/>
                  </a:ext>
                </a:extLst>
              </a:tr>
            </a:tbl>
          </a:graphicData>
        </a:graphic>
      </p:graphicFrame>
      <p:sp>
        <p:nvSpPr>
          <p:cNvPr id="16" name="Tekstvak 15">
            <a:extLst>
              <a:ext uri="{FF2B5EF4-FFF2-40B4-BE49-F238E27FC236}">
                <a16:creationId xmlns:a16="http://schemas.microsoft.com/office/drawing/2014/main" id="{203F4B05-A8A1-47C1-A06B-DBFBF224B47D}"/>
              </a:ext>
            </a:extLst>
          </p:cNvPr>
          <p:cNvSpPr txBox="1"/>
          <p:nvPr/>
        </p:nvSpPr>
        <p:spPr>
          <a:xfrm>
            <a:off x="144976" y="652525"/>
            <a:ext cx="6865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latin typeface="+mj-lt"/>
              </a:rPr>
              <a:t>Een blauwe neonaat-terugkoppeling</a:t>
            </a:r>
          </a:p>
        </p:txBody>
      </p:sp>
    </p:spTree>
    <p:extLst>
      <p:ext uri="{BB962C8B-B14F-4D97-AF65-F5344CB8AC3E}">
        <p14:creationId xmlns:p14="http://schemas.microsoft.com/office/powerpoint/2010/main" val="261318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Casus 6 – september 2020</a:t>
            </a:r>
            <a:r>
              <a:rPr lang="nl-NL" dirty="0">
                <a:solidFill>
                  <a:schemeClr val="bg1"/>
                </a:solidFill>
                <a:latin typeface="+mj-lt"/>
              </a:rPr>
              <a:t>eld je aan 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1197" y="17705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latin typeface="+mj-lt"/>
              </a:rPr>
              <a:t>A Bitter </a:t>
            </a:r>
            <a:r>
              <a:rPr lang="nl-NL" sz="1600" dirty="0" err="1">
                <a:latin typeface="+mj-lt"/>
              </a:rPr>
              <a:t>Pill</a:t>
            </a:r>
            <a:endParaRPr lang="nl-NL" sz="1600" dirty="0">
              <a:latin typeface="+mj-lt"/>
            </a:endParaRPr>
          </a:p>
          <a:p>
            <a:pPr algn="r"/>
            <a:r>
              <a:rPr lang="nl-NL" sz="1600" dirty="0">
                <a:latin typeface="+mj-lt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02110" y="1529630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Aanmelden via: </a:t>
            </a:r>
            <a:r>
              <a:rPr lang="nl-NL" dirty="0">
                <a:hlinkClick r:id="rId5" tooltip="https://forms.gle/eEbaXQPZob8LpDN17&#10;Cmd+Click or tap to follow the link"/>
              </a:rPr>
              <a:t>https://forms.gle/eEbaXQPZob8LpDN17</a:t>
            </a:r>
            <a:r>
              <a:rPr lang="nl-NL" dirty="0"/>
              <a:t>​</a:t>
            </a:r>
            <a:endParaRPr lang="nl-NL" dirty="0">
              <a:latin typeface="+mj-lt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740400" y="6417199"/>
            <a:ext cx="32529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door: </a:t>
            </a:r>
            <a:r>
              <a:rPr lang="nl-NL" sz="1100" dirty="0"/>
              <a:t>D. Dekker (UMCU)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D6959504-9F3E-4302-94E2-248F42DCB129}"/>
              </a:ext>
            </a:extLst>
          </p:cNvPr>
          <p:cNvSpPr txBox="1"/>
          <p:nvPr/>
        </p:nvSpPr>
        <p:spPr>
          <a:xfrm>
            <a:off x="144976" y="652525"/>
            <a:ext cx="6865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latin typeface="+mj-lt"/>
              </a:rPr>
              <a:t>Een blauwe neonaat-terugkoppeling</a:t>
            </a:r>
          </a:p>
        </p:txBody>
      </p:sp>
      <p:sp>
        <p:nvSpPr>
          <p:cNvPr id="15" name="Tijdelijke aanduiding voor inhoud 2">
            <a:extLst>
              <a:ext uri="{FF2B5EF4-FFF2-40B4-BE49-F238E27FC236}">
                <a16:creationId xmlns:a16="http://schemas.microsoft.com/office/drawing/2014/main" id="{0DB9D398-8384-4F3E-BC8D-D699BE13DA03}"/>
              </a:ext>
            </a:extLst>
          </p:cNvPr>
          <p:cNvSpPr txBox="1">
            <a:spLocks/>
          </p:cNvSpPr>
          <p:nvPr/>
        </p:nvSpPr>
        <p:spPr>
          <a:xfrm>
            <a:off x="429806" y="1981569"/>
            <a:ext cx="6937045" cy="334680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/>
                <a:ea typeface="ＭＳ Ｐゴシック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Segoe UI"/>
                <a:ea typeface="ＭＳ Ｐゴシック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700" kern="1200">
                <a:solidFill>
                  <a:schemeClr val="tx1"/>
                </a:solidFill>
                <a:latin typeface="Segoe UI"/>
                <a:ea typeface="ＭＳ Ｐゴシック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700" kern="1200">
                <a:solidFill>
                  <a:schemeClr val="tx1"/>
                </a:solidFill>
                <a:latin typeface="Segoe UI"/>
                <a:ea typeface="ＭＳ Ｐゴシック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nl-NL" sz="1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ＭＳ Ｐゴシック" charset="-128"/>
              </a:rPr>
              <a:t>Blue-gray skin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nl-NL" sz="1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ＭＳ Ｐゴシック" charset="-128"/>
                <a:cs typeface="+mn-cs"/>
              </a:rPr>
              <a:t>Hyperpigmentatie ten gevolge van amiodaron gebruik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nl-NL" sz="1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ＭＳ Ｐゴシック" charset="-128"/>
                <a:cs typeface="+mn-cs"/>
              </a:rPr>
              <a:t>Treedt op in &lt;10% van de gevallen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nl-NL" sz="1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ＭＳ Ｐゴシック" charset="-128"/>
                <a:cs typeface="+mn-cs"/>
              </a:rPr>
              <a:t>Doorgaans na hoge cumulatieve doses: </a:t>
            </a:r>
            <a:r>
              <a:rPr kumimoji="0" lang="nl-NL" sz="1600" b="1" i="1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ＭＳ Ｐゴシック" charset="-128"/>
                <a:cs typeface="+mn-cs"/>
              </a:rPr>
              <a:t>oudere populatie</a:t>
            </a:r>
            <a:endParaRPr kumimoji="0" lang="nl-NL" sz="1600" b="0" i="1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egoe UI"/>
              <a:ea typeface="ＭＳ Ｐゴシック" charset="-128"/>
              <a:cs typeface="+mn-cs"/>
            </a:endParaRP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ＭＳ Ｐゴシック" charset="-128"/>
                <a:cs typeface="+mn-cs"/>
              </a:rPr>
              <a:t>Ontwikkeling onder invloed van UV blootstelling, pigmentatie treedt op op ‘blote’ huid (m.n. gezicht)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ＭＳ Ｐゴシック" charset="-128"/>
                <a:cs typeface="+mn-cs"/>
              </a:rPr>
              <a:t>Amiodaron bindt aan fosfolipiden 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ＭＳ Ｐゴシック" charset="-128"/>
                <a:cs typeface="+mn-cs"/>
                <a:sym typeface="Wingdings" panose="05000000000000000000" pitchFamily="2" charset="2"/>
              </a:rPr>
              <a:t> onoplosbare verbindingen, accumulatie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ＭＳ Ｐゴシック" charset="-128"/>
                <a:cs typeface="+mn-cs"/>
              </a:rPr>
              <a:t> in cellulaire lysosomen 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egoe UI"/>
              <a:ea typeface="ＭＳ Ｐゴシック" charset="-128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ＭＳ Ｐゴシック" charset="-128"/>
              </a:rPr>
              <a:t>Fototoxiciteit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nl-NL" sz="1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ＭＳ Ｐゴシック" charset="-128"/>
                <a:cs typeface="+mn-cs"/>
              </a:rPr>
              <a:t>Treedt snel op, bijna direct blootstelling aan UV-A en –B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nl-NL" sz="1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ＭＳ Ｐゴシック" charset="-128"/>
                <a:cs typeface="+mn-cs"/>
              </a:rPr>
              <a:t>Treedt op in ca 50% van de gevallen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nl-NL" sz="1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"/>
                <a:ea typeface="ＭＳ Ｐゴシック" charset="-128"/>
                <a:cs typeface="+mn-cs"/>
              </a:rPr>
              <a:t>Erytheem/eczeem beeld op handen, gezicht, nek (vrije huid)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egoe UI"/>
              <a:ea typeface="ＭＳ Ｐゴシック" charset="-128"/>
              <a:cs typeface="+mn-cs"/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ED2FEDDF-9BB0-414C-8C8A-2F0178A5CF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5413" y="2240833"/>
            <a:ext cx="1438781" cy="1743607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D49D4A50-5E5E-4992-B548-CBF1592CAF5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21132" y="4728176"/>
            <a:ext cx="1438781" cy="117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63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Casus 6 – september 2020</a:t>
            </a:r>
            <a:r>
              <a:rPr lang="nl-NL" dirty="0">
                <a:solidFill>
                  <a:schemeClr val="bg1"/>
                </a:solidFill>
                <a:latin typeface="+mj-lt"/>
              </a:rPr>
              <a:t>eld je aan 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1197" y="17705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latin typeface="+mj-lt"/>
              </a:rPr>
              <a:t>A Bitter </a:t>
            </a:r>
            <a:r>
              <a:rPr lang="nl-NL" sz="1600" dirty="0" err="1">
                <a:latin typeface="+mj-lt"/>
              </a:rPr>
              <a:t>Pill</a:t>
            </a:r>
            <a:endParaRPr lang="nl-NL" sz="1600" dirty="0">
              <a:latin typeface="+mj-lt"/>
            </a:endParaRPr>
          </a:p>
          <a:p>
            <a:pPr algn="r"/>
            <a:r>
              <a:rPr lang="nl-NL" sz="1600" dirty="0">
                <a:latin typeface="+mj-lt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02110" y="1529630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Aanmelden via: </a:t>
            </a:r>
            <a:r>
              <a:rPr lang="nl-NL" dirty="0">
                <a:hlinkClick r:id="rId5" tooltip="https://forms.gle/eEbaXQPZob8LpDN17&#10;Cmd+Click or tap to follow the link"/>
              </a:rPr>
              <a:t>https://forms.gle/eEbaXQPZob8LpDN17</a:t>
            </a:r>
            <a:r>
              <a:rPr lang="nl-NL" dirty="0"/>
              <a:t>​</a:t>
            </a:r>
            <a:endParaRPr lang="nl-NL" dirty="0">
              <a:latin typeface="+mj-lt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740400" y="6417199"/>
            <a:ext cx="32529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door: </a:t>
            </a:r>
            <a:r>
              <a:rPr lang="nl-NL" sz="1100" dirty="0"/>
              <a:t>D. Dekker (UMCU)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D6959504-9F3E-4302-94E2-248F42DCB129}"/>
              </a:ext>
            </a:extLst>
          </p:cNvPr>
          <p:cNvSpPr txBox="1"/>
          <p:nvPr/>
        </p:nvSpPr>
        <p:spPr>
          <a:xfrm>
            <a:off x="144976" y="652525"/>
            <a:ext cx="6865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latin typeface="+mj-lt"/>
              </a:rPr>
              <a:t>Een blauwe neonaat-terugkoppeling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74FB1402-6890-4C61-B3D0-729619371E1A}"/>
              </a:ext>
            </a:extLst>
          </p:cNvPr>
          <p:cNvSpPr/>
          <p:nvPr/>
        </p:nvSpPr>
        <p:spPr>
          <a:xfrm>
            <a:off x="586508" y="1900810"/>
            <a:ext cx="7098147" cy="159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600" dirty="0">
                <a:solidFill>
                  <a:prstClr val="black"/>
                </a:solidFill>
                <a:latin typeface="+mj-lt"/>
                <a:ea typeface="ＭＳ Ｐゴシック" charset="-128"/>
              </a:rPr>
              <a:t>Advies n.a.v. blauwe/grauwe kleur</a:t>
            </a:r>
          </a:p>
          <a:p>
            <a:pPr marL="742950" lvl="1" indent="-28575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</a:pPr>
            <a:r>
              <a:rPr lang="nl-NL" sz="1600" dirty="0">
                <a:solidFill>
                  <a:prstClr val="black"/>
                </a:solidFill>
                <a:latin typeface="+mj-lt"/>
                <a:ea typeface="ＭＳ Ｐゴシック" charset="-128"/>
              </a:rPr>
              <a:t>Verdenking amiodaron i.c.m. intensieve fototherapie</a:t>
            </a:r>
          </a:p>
          <a:p>
            <a:pPr marL="742950" lvl="1" indent="-28575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</a:pPr>
            <a:r>
              <a:rPr lang="nl-NL" sz="1600" dirty="0">
                <a:solidFill>
                  <a:prstClr val="black"/>
                </a:solidFill>
                <a:latin typeface="+mj-lt"/>
                <a:ea typeface="ＭＳ Ｐゴシック" charset="-128"/>
              </a:rPr>
              <a:t>Fototherapie stoppen </a:t>
            </a:r>
          </a:p>
          <a:p>
            <a:pPr marL="742950" lvl="1" indent="-285750" defTabSz="457200" eaLnBrk="0" fontAlgn="base" hangingPunct="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–"/>
            </a:pPr>
            <a:r>
              <a:rPr lang="nl-NL" sz="1600" dirty="0">
                <a:solidFill>
                  <a:prstClr val="black"/>
                </a:solidFill>
                <a:latin typeface="+mj-lt"/>
                <a:ea typeface="ＭＳ Ｐゴシック" charset="-128"/>
              </a:rPr>
              <a:t>Indien bilirubine niet onder controle, overweeg transfusie </a:t>
            </a:r>
            <a:r>
              <a:rPr lang="nl-NL" sz="1600" dirty="0" err="1">
                <a:solidFill>
                  <a:prstClr val="black"/>
                </a:solidFill>
                <a:latin typeface="+mj-lt"/>
                <a:ea typeface="ＭＳ Ｐゴシック" charset="-128"/>
              </a:rPr>
              <a:t>ipv</a:t>
            </a:r>
            <a:r>
              <a:rPr lang="nl-NL" sz="1600" dirty="0">
                <a:solidFill>
                  <a:prstClr val="black"/>
                </a:solidFill>
                <a:latin typeface="+mj-lt"/>
                <a:ea typeface="ＭＳ Ｐゴシック" charset="-128"/>
              </a:rPr>
              <a:t> fototherapie</a:t>
            </a:r>
          </a:p>
          <a:p>
            <a:pPr marL="342900" lvl="0" indent="-342900" defTabSz="457200" eaLnBrk="0" fontAlgn="base" hangingPunct="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nl-NL" sz="1600" dirty="0">
                <a:solidFill>
                  <a:prstClr val="black"/>
                </a:solidFill>
                <a:latin typeface="+mj-lt"/>
                <a:ea typeface="ＭＳ Ｐゴシック" charset="-128"/>
              </a:rPr>
              <a:t>Huid trekt bij, blauwe/grauwe kleur verdwijnt snel</a:t>
            </a:r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AA093DAB-8897-46B8-B582-79D22A7C5039}"/>
              </a:ext>
            </a:extLst>
          </p:cNvPr>
          <p:cNvSpPr txBox="1">
            <a:spLocks/>
          </p:cNvSpPr>
          <p:nvPr/>
        </p:nvSpPr>
        <p:spPr>
          <a:xfrm>
            <a:off x="586508" y="3429000"/>
            <a:ext cx="7543260" cy="370513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/>
                <a:ea typeface="ＭＳ Ｐゴシック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Segoe UI"/>
                <a:ea typeface="ＭＳ Ｐゴシック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700" kern="1200">
                <a:solidFill>
                  <a:schemeClr val="tx1"/>
                </a:solidFill>
                <a:latin typeface="Segoe UI"/>
                <a:ea typeface="ＭＳ Ｐゴシック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700" kern="1200">
                <a:solidFill>
                  <a:schemeClr val="tx1"/>
                </a:solidFill>
                <a:latin typeface="Segoe UI"/>
                <a:ea typeface="ＭＳ Ｐゴシック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ＭＳ Ｐゴシック" charset="-128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ＭＳ Ｐゴシック" charset="-128"/>
              </a:rPr>
              <a:t>Best passend bij hyperpigmentatie: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ＭＳ Ｐゴシック" charset="-128"/>
                <a:cs typeface="+mn-cs"/>
              </a:rPr>
              <a:t>Intensieve blootstelling aan UV licht door fototherapie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ＭＳ Ｐゴシック" charset="-128"/>
                <a:cs typeface="+mn-cs"/>
              </a:rPr>
              <a:t>Blauw / grauwe kleur niet opgetreden op bedekte huid (onder </a:t>
            </a:r>
            <a:r>
              <a:rPr kumimoji="0" lang="nl-NL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ＭＳ Ｐゴシック" charset="-128"/>
                <a:cs typeface="+mn-cs"/>
              </a:rPr>
              <a:t>bijv</a:t>
            </a: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ＭＳ Ｐゴシック" charset="-128"/>
                <a:cs typeface="+mn-cs"/>
              </a:rPr>
              <a:t> pleister)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ＭＳ Ｐゴシック" charset="-128"/>
                <a:cs typeface="+mn-cs"/>
              </a:rPr>
              <a:t>Lage cumulatieve dosis pleit wellicht enigszins tegen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ＭＳ Ｐゴシック" charset="-128"/>
              </a:rPr>
              <a:t>Vergelijking met literatuur lastig: </a:t>
            </a:r>
            <a:r>
              <a:rPr kumimoji="0" lang="nl-NL" sz="16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ＭＳ Ｐゴシック" charset="-128"/>
              </a:rPr>
              <a:t>bejaarde versus prematuur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ＭＳ Ｐゴシック" charset="-128"/>
                <a:cs typeface="+mn-cs"/>
              </a:rPr>
              <a:t>Prematuur met dunne huid, weinig vetweefsel, andere kinetiek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ＭＳ Ｐゴシック" charset="-128"/>
              </a:rPr>
              <a:t>Past niet bij fototoxiciteit, want geen eczeem/erytheem beeld</a:t>
            </a:r>
          </a:p>
        </p:txBody>
      </p:sp>
    </p:spTree>
    <p:extLst>
      <p:ext uri="{BB962C8B-B14F-4D97-AF65-F5344CB8AC3E}">
        <p14:creationId xmlns:p14="http://schemas.microsoft.com/office/powerpoint/2010/main" val="341758957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</TotalTime>
  <Words>775</Words>
  <Application>Microsoft Office PowerPoint</Application>
  <PresentationFormat>Diavoorstelling (4:3)</PresentationFormat>
  <Paragraphs>150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Smeets, Nori</dc:creator>
  <cp:lastModifiedBy>Smeets, Nori</cp:lastModifiedBy>
  <cp:revision>30</cp:revision>
  <dcterms:created xsi:type="dcterms:W3CDTF">2020-01-09T13:28:19Z</dcterms:created>
  <dcterms:modified xsi:type="dcterms:W3CDTF">2020-09-16T13:47:31Z</dcterms:modified>
</cp:coreProperties>
</file>