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289" r:id="rId2"/>
    <p:sldId id="287" r:id="rId3"/>
    <p:sldId id="290" r:id="rId4"/>
    <p:sldId id="291" r:id="rId5"/>
    <p:sldId id="292" r:id="rId6"/>
    <p:sldId id="29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075" autoAdjust="0"/>
  </p:normalViewPr>
  <p:slideViewPr>
    <p:cSldViewPr snapToGrid="0">
      <p:cViewPr varScale="1">
        <p:scale>
          <a:sx n="104" d="100"/>
          <a:sy n="104" d="100"/>
        </p:scale>
        <p:origin x="1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16-9-2020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583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17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6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207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450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25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g"/><Relationship Id="rId5" Type="http://schemas.openxmlformats.org/officeDocument/2006/relationships/hyperlink" Target="https://forms.gle/eEbaXQPZob8LpDN17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forms.gle/eEbaXQPZob8LpDN17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hyperlink" Target="https://forms.gle/eEbaXQPZob8LpDN17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forms.gle/eEbaXQPZob8LpDN17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forms.gle/eEbaXQPZob8LpDN17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hyperlink" Target="https://forms.gle/eEbaXQPZob8LpDN17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7 – september 2020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eld je 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197" y="17705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02110" y="1529630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 tooltip="https://forms.gle/eEbaXQPZob8LpDN17&#10;Cmd+Click or tap to follow the link"/>
              </a:rPr>
              <a:t>https://forms.gle/eEbaXQPZob8LpDN17</a:t>
            </a:r>
            <a:r>
              <a:rPr lang="nl-NL" dirty="0"/>
              <a:t>​</a:t>
            </a:r>
            <a:endParaRPr lang="nl-NL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D. Dekker (UMCU)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6959504-9F3E-4302-94E2-248F42DCB129}"/>
              </a:ext>
            </a:extLst>
          </p:cNvPr>
          <p:cNvSpPr txBox="1"/>
          <p:nvPr/>
        </p:nvSpPr>
        <p:spPr>
          <a:xfrm>
            <a:off x="144976" y="652525"/>
            <a:ext cx="686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+mj-lt"/>
              </a:rPr>
              <a:t>Onwel na adderbeet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2A31ECD-6CF8-4A92-B7E1-24364C896EE6}"/>
              </a:ext>
            </a:extLst>
          </p:cNvPr>
          <p:cNvSpPr txBox="1">
            <a:spLocks/>
          </p:cNvSpPr>
          <p:nvPr/>
        </p:nvSpPr>
        <p:spPr>
          <a:xfrm>
            <a:off x="527184" y="1896207"/>
            <a:ext cx="7669274" cy="417755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57-jarige man, zeer ervaren onderzoeker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in het veld gebeten door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vipera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berus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lokaal pijn aan de hand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vrij snel misselijk, 1x braken, buikpijn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toenemend schor, geen dyspnoe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gezond, geen medicatie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12 jaar geleden gebeten door een andere slang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RR 115/62mmHg, P 90, AH 17/min,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Sat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100%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warme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acra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, geen oedeem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linker hand lateraal: beet zichtbaar, oedeem tot midden van de hand, fors pijnlijk, niet rood, geen hematoom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KNO-arts: oedeem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pharynxbogen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en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uvula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, bij scopie geen oedeem van de larynx, wel iets rode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arythenoiden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8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Welke behandeling acht u geïndiceerd?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43BA2420-F0F6-48E3-90CE-4CC9C2C7E7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335" y="2075773"/>
            <a:ext cx="3555793" cy="195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7 – september 2020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eld je 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197" y="17705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02110" y="1529630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 tooltip="https://forms.gle/eEbaXQPZob8LpDN17&#10;Cmd+Click or tap to follow the link"/>
              </a:rPr>
              <a:t>https://forms.gle/eEbaXQPZob8LpDN17</a:t>
            </a:r>
            <a:r>
              <a:rPr lang="nl-NL" dirty="0"/>
              <a:t>​</a:t>
            </a:r>
            <a:endParaRPr lang="nl-NL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D. Dekker (UMCU)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6959504-9F3E-4302-94E2-248F42DCB129}"/>
              </a:ext>
            </a:extLst>
          </p:cNvPr>
          <p:cNvSpPr txBox="1"/>
          <p:nvPr/>
        </p:nvSpPr>
        <p:spPr>
          <a:xfrm>
            <a:off x="144976" y="652525"/>
            <a:ext cx="8051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+mj-lt"/>
              </a:rPr>
              <a:t>Onwel na adderbeet - terugkoppeling</a:t>
            </a:r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C3DB59F5-E217-4D4C-BDE1-875E187D47C4}"/>
              </a:ext>
            </a:extLst>
          </p:cNvPr>
          <p:cNvSpPr txBox="1">
            <a:spLocks/>
          </p:cNvSpPr>
          <p:nvPr/>
        </p:nvSpPr>
        <p:spPr>
          <a:xfrm>
            <a:off x="240039" y="1715755"/>
            <a:ext cx="7543260" cy="317729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ＭＳ Ｐゴシック" charset="-128"/>
              </a:rPr>
              <a:t>Indicatie voor anti-serum (Viperfav)?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ＭＳ Ｐゴシック" charset="-128"/>
              </a:rPr>
              <a:t>Bijkomende vraag bij deze patiënt: systemische verschijnselen of allergische reactie?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10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7 – september 2020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eld je 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197" y="17705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02110" y="1529630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 tooltip="https://forms.gle/eEbaXQPZob8LpDN17&#10;Cmd+Click or tap to follow the link"/>
              </a:rPr>
              <a:t>https://forms.gle/eEbaXQPZob8LpDN17</a:t>
            </a:r>
            <a:r>
              <a:rPr lang="nl-NL" dirty="0"/>
              <a:t>​</a:t>
            </a:r>
            <a:endParaRPr lang="nl-NL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D. Dekker (UMCU)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6959504-9F3E-4302-94E2-248F42DCB129}"/>
              </a:ext>
            </a:extLst>
          </p:cNvPr>
          <p:cNvSpPr txBox="1"/>
          <p:nvPr/>
        </p:nvSpPr>
        <p:spPr>
          <a:xfrm>
            <a:off x="144976" y="652525"/>
            <a:ext cx="8051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+mj-lt"/>
              </a:rPr>
              <a:t>Onwel na adderbeet - terugkoppeling</a:t>
            </a:r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C3DB59F5-E217-4D4C-BDE1-875E187D47C4}"/>
              </a:ext>
            </a:extLst>
          </p:cNvPr>
          <p:cNvSpPr txBox="1">
            <a:spLocks/>
          </p:cNvSpPr>
          <p:nvPr/>
        </p:nvSpPr>
        <p:spPr>
          <a:xfrm>
            <a:off x="240039" y="1715755"/>
            <a:ext cx="7543260" cy="317729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Classificering adderbeten: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CC73A404-AA2B-4CC9-9B95-E5788925F6A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703" t="31974" r="19186" b="10698"/>
          <a:stretch/>
        </p:blipFill>
        <p:spPr>
          <a:xfrm>
            <a:off x="413159" y="2623484"/>
            <a:ext cx="7783299" cy="350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4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7 – september 2020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eld je 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197" y="17705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02110" y="1529630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 tooltip="https://forms.gle/eEbaXQPZob8LpDN17&#10;Cmd+Click or tap to follow the link"/>
              </a:rPr>
              <a:t>https://forms.gle/eEbaXQPZob8LpDN17</a:t>
            </a:r>
            <a:r>
              <a:rPr lang="nl-NL" dirty="0"/>
              <a:t>​</a:t>
            </a:r>
            <a:endParaRPr lang="nl-NL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D. Dekker (UMCU)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6959504-9F3E-4302-94E2-248F42DCB129}"/>
              </a:ext>
            </a:extLst>
          </p:cNvPr>
          <p:cNvSpPr txBox="1"/>
          <p:nvPr/>
        </p:nvSpPr>
        <p:spPr>
          <a:xfrm>
            <a:off x="144976" y="652525"/>
            <a:ext cx="8051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+mj-lt"/>
              </a:rPr>
              <a:t>Onwel na adderbeet - terugkoppeling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C6EC3F0F-FA39-4814-B08A-B17AF5909FEE}"/>
              </a:ext>
            </a:extLst>
          </p:cNvPr>
          <p:cNvSpPr txBox="1">
            <a:spLocks/>
          </p:cNvSpPr>
          <p:nvPr/>
        </p:nvSpPr>
        <p:spPr>
          <a:xfrm>
            <a:off x="202109" y="1961429"/>
            <a:ext cx="8601074" cy="348938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Overweeg antiserumtoediening bij de volgende klinische beelden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Tijdens een ernstige intoxicatie (Graad 3)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Tijdens een matige intoxicatie (Graad 2), vooral bij snelle uitbreiding van de matige systemische effecten.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Vooral jonge kinderen en zwangere vrouwen (i.v.m. foetale toxiciteit) met een matige intoxicatie (Graad 2).</a:t>
            </a:r>
            <a:b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</a:b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Additionele indicatie criteria zijn: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Beten in hoofd/halsgebied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i.v.m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het gevaar voor obstructie van de luchtwegen door oedeemvorming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Bij beten in handen en voeten, als oedeem binnen 8 uur na de beet zich tot voorbij de knie of </a:t>
            </a:r>
            <a:r>
              <a:rPr kumimoji="0" lang="nl-NL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elleboog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van de gebeten extremiteit heeft uitgebreid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Leukocytose (&gt; 15-20.10</a:t>
            </a:r>
            <a:r>
              <a:rPr kumimoji="0" lang="nl-NL" sz="1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9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/L)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Metabole acidose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Hemolyse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Stollingsstoornissen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ECG-veranderingen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05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7 – september 2020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eld je 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197" y="17705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02110" y="1529630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 tooltip="https://forms.gle/eEbaXQPZob8LpDN17&#10;Cmd+Click or tap to follow the link"/>
              </a:rPr>
              <a:t>https://forms.gle/eEbaXQPZob8LpDN17</a:t>
            </a:r>
            <a:r>
              <a:rPr lang="nl-NL" dirty="0"/>
              <a:t>​</a:t>
            </a:r>
            <a:endParaRPr lang="nl-NL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D. Dekker (UMCU)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6959504-9F3E-4302-94E2-248F42DCB129}"/>
              </a:ext>
            </a:extLst>
          </p:cNvPr>
          <p:cNvSpPr txBox="1"/>
          <p:nvPr/>
        </p:nvSpPr>
        <p:spPr>
          <a:xfrm>
            <a:off x="144976" y="652525"/>
            <a:ext cx="8051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+mj-lt"/>
              </a:rPr>
              <a:t>Onwel na adderbeet - terugkoppeling</a:t>
            </a:r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659914E7-768D-4924-80F8-10B340EC2A9C}"/>
              </a:ext>
            </a:extLst>
          </p:cNvPr>
          <p:cNvSpPr txBox="1">
            <a:spLocks/>
          </p:cNvSpPr>
          <p:nvPr/>
        </p:nvSpPr>
        <p:spPr>
          <a:xfrm>
            <a:off x="399087" y="1963966"/>
            <a:ext cx="7543260" cy="39370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"/>
                <a:ea typeface="ＭＳ Ｐゴシック" charset="-128"/>
              </a:rPr>
              <a:t>In deze casus: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l-NL" sz="2000" dirty="0">
              <a:solidFill>
                <a:sysClr val="windowText" lastClr="000000"/>
              </a:solidFill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</p:txBody>
      </p:sp>
      <p:sp>
        <p:nvSpPr>
          <p:cNvPr id="18" name="Tijdelijke aanduiding voor inhoud 2">
            <a:extLst>
              <a:ext uri="{FF2B5EF4-FFF2-40B4-BE49-F238E27FC236}">
                <a16:creationId xmlns:a16="http://schemas.microsoft.com/office/drawing/2014/main" id="{218475A8-DB78-4C45-90C6-DA133E817CFD}"/>
              </a:ext>
            </a:extLst>
          </p:cNvPr>
          <p:cNvSpPr txBox="1">
            <a:spLocks/>
          </p:cNvSpPr>
          <p:nvPr/>
        </p:nvSpPr>
        <p:spPr>
          <a:xfrm>
            <a:off x="800370" y="2346583"/>
            <a:ext cx="7543260" cy="39370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Anti-serum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toegediend onder verdenking van systemische effecten met potentiele bedreiging van de luchtwegen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In </a:t>
            </a:r>
            <a:r>
              <a:rPr kumimoji="0" lang="nl-NL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retrospect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wellicht beter passend bij allergische reactie / mestcelactivatie?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Dag na opname in goede conditie ontslagen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Week na opname lokaal grotendeels herstel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Voortaan altijd met </a:t>
            </a:r>
            <a:r>
              <a:rPr kumimoji="0" lang="nl-NL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epipen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en collega het veld in….</a:t>
            </a:r>
          </a:p>
        </p:txBody>
      </p:sp>
    </p:spTree>
    <p:extLst>
      <p:ext uri="{BB962C8B-B14F-4D97-AF65-F5344CB8AC3E}">
        <p14:creationId xmlns:p14="http://schemas.microsoft.com/office/powerpoint/2010/main" val="2018960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7 – september 2020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eld je 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197" y="17705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02110" y="1529630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 tooltip="https://forms.gle/eEbaXQPZob8LpDN17&#10;Cmd+Click or tap to follow the link"/>
              </a:rPr>
              <a:t>https://forms.gle/eEbaXQPZob8LpDN17</a:t>
            </a:r>
            <a:r>
              <a:rPr lang="nl-NL" dirty="0"/>
              <a:t>​</a:t>
            </a:r>
            <a:endParaRPr lang="nl-NL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D. Dekker (UMCU)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6959504-9F3E-4302-94E2-248F42DCB129}"/>
              </a:ext>
            </a:extLst>
          </p:cNvPr>
          <p:cNvSpPr txBox="1"/>
          <p:nvPr/>
        </p:nvSpPr>
        <p:spPr>
          <a:xfrm>
            <a:off x="144976" y="652525"/>
            <a:ext cx="8051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+mj-lt"/>
              </a:rPr>
              <a:t>Onwel na adderbeet - terugkoppeling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C370EE2-FEB1-44BA-92D5-45749AE786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103" y="2139900"/>
            <a:ext cx="4865030" cy="4170025"/>
          </a:xfrm>
          <a:prstGeom prst="rect">
            <a:avLst/>
          </a:prstGeom>
        </p:spPr>
      </p:pic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01EB003-70D1-4BAF-B42E-E0AB9ABEF852}"/>
              </a:ext>
            </a:extLst>
          </p:cNvPr>
          <p:cNvSpPr txBox="1">
            <a:spLocks/>
          </p:cNvSpPr>
          <p:nvPr/>
        </p:nvSpPr>
        <p:spPr>
          <a:xfrm>
            <a:off x="5231133" y="1747285"/>
            <a:ext cx="3867655" cy="350901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Segoe UI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75" kern="1200">
                <a:solidFill>
                  <a:schemeClr val="tx1"/>
                </a:solidFill>
                <a:latin typeface="Segoe UI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65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Rivera</a:t>
            </a:r>
            <a:r>
              <a:rPr kumimoji="0" lang="nl-NL" sz="165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, Nature </a:t>
            </a:r>
            <a:r>
              <a:rPr kumimoji="0" lang="nl-NL" sz="165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medicine</a:t>
            </a:r>
            <a:r>
              <a:rPr kumimoji="0" lang="nl-NL" sz="165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2006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6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Mestcellen </a:t>
            </a:r>
            <a:r>
              <a:rPr kumimoji="0" lang="nl-NL" sz="16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degranuleren</a:t>
            </a:r>
            <a:r>
              <a:rPr kumimoji="0" lang="nl-NL" sz="16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in reactie op toxinen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6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Onder mediatoren onder andere </a:t>
            </a:r>
            <a:r>
              <a:rPr kumimoji="0" lang="nl-NL" sz="16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carboxypeptidase</a:t>
            </a:r>
            <a:r>
              <a:rPr kumimoji="0" lang="nl-NL" sz="16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A – inactiveert </a:t>
            </a:r>
            <a:r>
              <a:rPr kumimoji="0" lang="nl-NL" sz="165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sarafotoxinen</a:t>
            </a:r>
            <a:r>
              <a:rPr kumimoji="0" lang="nl-NL" sz="16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door middel van proteolyse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87537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495</Words>
  <Application>Microsoft Office PowerPoint</Application>
  <PresentationFormat>Diavoorstelling (4:3)</PresentationFormat>
  <Paragraphs>91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Smeets, Nori</dc:creator>
  <cp:lastModifiedBy>Smeets, Nori</cp:lastModifiedBy>
  <cp:revision>36</cp:revision>
  <dcterms:created xsi:type="dcterms:W3CDTF">2020-01-09T13:28:19Z</dcterms:created>
  <dcterms:modified xsi:type="dcterms:W3CDTF">2020-09-16T14:02:34Z</dcterms:modified>
</cp:coreProperties>
</file>