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5"/>
  </p:notesMasterIdLst>
  <p:sldIdLst>
    <p:sldId id="289" r:id="rId2"/>
    <p:sldId id="287" r:id="rId3"/>
    <p:sldId id="294" r:id="rId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075" autoAdjust="0"/>
  </p:normalViewPr>
  <p:slideViewPr>
    <p:cSldViewPr snapToGrid="0">
      <p:cViewPr varScale="1">
        <p:scale>
          <a:sx n="94" d="100"/>
          <a:sy n="94" d="100"/>
        </p:scale>
        <p:origin x="1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5-11-2020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1057583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2</a:t>
            </a:fld>
            <a:endParaRPr lang="nl-NL"/>
          </a:p>
        </p:txBody>
      </p:sp>
    </p:spTree>
    <p:extLst>
      <p:ext uri="{BB962C8B-B14F-4D97-AF65-F5344CB8AC3E}">
        <p14:creationId xmlns:p14="http://schemas.microsoft.com/office/powerpoint/2010/main" val="4096175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3</a:t>
            </a:fld>
            <a:endParaRPr lang="nl-NL"/>
          </a:p>
        </p:txBody>
      </p:sp>
    </p:spTree>
    <p:extLst>
      <p:ext uri="{BB962C8B-B14F-4D97-AF65-F5344CB8AC3E}">
        <p14:creationId xmlns:p14="http://schemas.microsoft.com/office/powerpoint/2010/main" val="134076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11 – november 2020</a:t>
            </a:r>
            <a:r>
              <a:rPr lang="nl-NL" dirty="0">
                <a:solidFill>
                  <a:schemeClr val="bg1"/>
                </a:solidFill>
                <a:latin typeface="+mj-lt"/>
              </a:rPr>
              <a:t>eld 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p:nvSpPr>
          <p:cNvPr id="8" name="Rechthoek 7">
            <a:extLst>
              <a:ext uri="{FF2B5EF4-FFF2-40B4-BE49-F238E27FC236}">
                <a16:creationId xmlns:a16="http://schemas.microsoft.com/office/drawing/2014/main" id="{8B89AA72-2253-4E0B-A406-B538400C7433}"/>
              </a:ext>
            </a:extLst>
          </p:cNvPr>
          <p:cNvSpPr/>
          <p:nvPr/>
        </p:nvSpPr>
        <p:spPr>
          <a:xfrm>
            <a:off x="202110" y="1529630"/>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261610"/>
          </a:xfrm>
          <a:prstGeom prst="rect">
            <a:avLst/>
          </a:prstGeom>
          <a:noFill/>
        </p:spPr>
        <p:txBody>
          <a:bodyPr wrap="square" rtlCol="0">
            <a:spAutoFit/>
          </a:bodyPr>
          <a:lstStyle/>
          <a:p>
            <a:r>
              <a:rPr lang="nl-NL" sz="1100" b="1" dirty="0"/>
              <a:t>Aangeleverd door: Jacob Bosma</a:t>
            </a:r>
            <a:r>
              <a:rPr lang="nl-NL" sz="1100" dirty="0"/>
              <a:t> (Amsterdam UMC)</a:t>
            </a:r>
          </a:p>
        </p:txBody>
      </p:sp>
      <p:sp>
        <p:nvSpPr>
          <p:cNvPr id="12" name="Tekstvak 11">
            <a:extLst>
              <a:ext uri="{FF2B5EF4-FFF2-40B4-BE49-F238E27FC236}">
                <a16:creationId xmlns:a16="http://schemas.microsoft.com/office/drawing/2014/main" id="{D6959504-9F3E-4302-94E2-248F42DCB129}"/>
              </a:ext>
            </a:extLst>
          </p:cNvPr>
          <p:cNvSpPr txBox="1"/>
          <p:nvPr/>
        </p:nvSpPr>
        <p:spPr>
          <a:xfrm>
            <a:off x="144976" y="652525"/>
            <a:ext cx="6865424" cy="646331"/>
          </a:xfrm>
          <a:prstGeom prst="rect">
            <a:avLst/>
          </a:prstGeom>
          <a:noFill/>
        </p:spPr>
        <p:txBody>
          <a:bodyPr wrap="square" rtlCol="0">
            <a:spAutoFit/>
          </a:bodyPr>
          <a:lstStyle/>
          <a:p>
            <a:r>
              <a:rPr lang="nl-NL" sz="3600" dirty="0">
                <a:latin typeface="+mj-lt"/>
              </a:rPr>
              <a:t>Dwangstand ogen</a:t>
            </a:r>
          </a:p>
        </p:txBody>
      </p:sp>
      <p:sp>
        <p:nvSpPr>
          <p:cNvPr id="16" name="Tijdelijke aanduiding voor inhoud 2">
            <a:extLst>
              <a:ext uri="{FF2B5EF4-FFF2-40B4-BE49-F238E27FC236}">
                <a16:creationId xmlns:a16="http://schemas.microsoft.com/office/drawing/2014/main" id="{82A31ECD-6CF8-4A92-B7E1-24364C896EE6}"/>
              </a:ext>
            </a:extLst>
          </p:cNvPr>
          <p:cNvSpPr txBox="1">
            <a:spLocks/>
          </p:cNvSpPr>
          <p:nvPr/>
        </p:nvSpPr>
        <p:spPr>
          <a:xfrm>
            <a:off x="527184" y="1896207"/>
            <a:ext cx="7669274" cy="4177553"/>
          </a:xfrm>
          <a:prstGeom prst="rect">
            <a:avLst/>
          </a:prstGeom>
        </p:spPr>
        <p:txBody>
          <a:bodyPr>
            <a:noAutofit/>
          </a:bodyPr>
          <a:lstStyle>
            <a:lvl1pPr marL="342900" indent="-342900" algn="l" defTabSz="457200" rtl="0" eaLnBrk="0" fontAlgn="base" hangingPunct="0">
              <a:spcBef>
                <a:spcPct val="20000"/>
              </a:spcBef>
              <a:spcAft>
                <a:spcPct val="0"/>
              </a:spcAft>
              <a:buFont typeface="Arial" pitchFamily="34" charset="0"/>
              <a:buChar char="•"/>
              <a:defRPr sz="1650" kern="1200">
                <a:solidFill>
                  <a:schemeClr val="tx1"/>
                </a:solidFill>
                <a:latin typeface="Segoe UI"/>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1500" kern="1200">
                <a:solidFill>
                  <a:schemeClr val="tx1"/>
                </a:solidFill>
                <a:latin typeface="Segoe UI"/>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0" fontAlgn="base" latinLnBrk="0" hangingPunct="0">
              <a:lnSpc>
                <a:spcPct val="100000"/>
              </a:lnSpc>
              <a:spcBef>
                <a:spcPct val="20000"/>
              </a:spcBef>
              <a:spcAft>
                <a:spcPct val="0"/>
              </a:spcAft>
              <a:buClrTx/>
              <a:buSzTx/>
              <a:buFont typeface="Arial" pitchFamily="34" charset="0"/>
              <a:buChar char="•"/>
              <a:tabLst/>
              <a:defRPr/>
            </a:pPr>
            <a:r>
              <a:rPr kumimoji="0" lang="nl-NL" sz="1400" b="0" i="0" u="none" strike="noStrike" kern="1200" cap="none" spc="0" normalizeH="0" baseline="0" noProof="0" dirty="0">
                <a:ln>
                  <a:noFill/>
                </a:ln>
                <a:solidFill>
                  <a:sysClr val="windowText" lastClr="000000"/>
                </a:solidFill>
                <a:effectLst/>
                <a:uLnTx/>
                <a:uFillTx/>
                <a:latin typeface="+mj-lt"/>
                <a:ea typeface="ＭＳ Ｐゴシック" charset="-128"/>
              </a:rPr>
              <a:t>19-jarige vrouw</a:t>
            </a:r>
          </a:p>
          <a:p>
            <a:pPr marL="342900" marR="0" lvl="0" indent="-342900" algn="l" defTabSz="457200" rtl="0" eaLnBrk="0" fontAlgn="base" latinLnBrk="0" hangingPunct="0">
              <a:lnSpc>
                <a:spcPct val="100000"/>
              </a:lnSpc>
              <a:spcBef>
                <a:spcPct val="20000"/>
              </a:spcBef>
              <a:spcAft>
                <a:spcPct val="0"/>
              </a:spcAft>
              <a:buClrTx/>
              <a:buSzTx/>
              <a:buFont typeface="Arial" pitchFamily="34" charset="0"/>
              <a:buChar char="•"/>
              <a:tabLst/>
              <a:defRPr/>
            </a:pPr>
            <a:r>
              <a:rPr kumimoji="0" lang="nl-NL" sz="1400" b="0" i="0" u="none" strike="noStrike" kern="1200" cap="none" spc="0" normalizeH="0" baseline="0" noProof="0" dirty="0">
                <a:ln>
                  <a:noFill/>
                </a:ln>
                <a:solidFill>
                  <a:sysClr val="windowText" lastClr="000000"/>
                </a:solidFill>
                <a:effectLst/>
                <a:uLnTx/>
                <a:uFillTx/>
                <a:latin typeface="+mj-lt"/>
                <a:ea typeface="ＭＳ Ｐゴシック" charset="-128"/>
              </a:rPr>
              <a:t>Nieuw gediagnosticeerd</a:t>
            </a:r>
            <a:r>
              <a:rPr kumimoji="0" lang="nl-NL" sz="1400" b="0" i="0" u="none" strike="noStrike" kern="1200" cap="none" spc="0" normalizeH="0" noProof="0" dirty="0">
                <a:ln>
                  <a:noFill/>
                </a:ln>
                <a:solidFill>
                  <a:sysClr val="windowText" lastClr="000000"/>
                </a:solidFill>
                <a:effectLst/>
                <a:uLnTx/>
                <a:uFillTx/>
                <a:latin typeface="+mj-lt"/>
                <a:ea typeface="ＭＳ Ｐゴシック" charset="-128"/>
              </a:rPr>
              <a:t> T-</a:t>
            </a:r>
            <a:r>
              <a:rPr kumimoji="0" lang="nl-NL" sz="1400" b="0" i="0" u="none" strike="noStrike" kern="1200" cap="none" spc="0" normalizeH="0" noProof="0" dirty="0" err="1">
                <a:ln>
                  <a:noFill/>
                </a:ln>
                <a:solidFill>
                  <a:sysClr val="windowText" lastClr="000000"/>
                </a:solidFill>
                <a:effectLst/>
                <a:uLnTx/>
                <a:uFillTx/>
                <a:latin typeface="+mj-lt"/>
                <a:ea typeface="ＭＳ Ｐゴシック" charset="-128"/>
              </a:rPr>
              <a:t>lymfoblastairlymfoom</a:t>
            </a:r>
            <a:endParaRPr kumimoji="0" lang="nl-NL" sz="1400" b="0" i="0" u="none" strike="noStrike" kern="1200" cap="none" spc="0" normalizeH="0" baseline="0" noProof="0" dirty="0">
              <a:ln>
                <a:noFill/>
              </a:ln>
              <a:solidFill>
                <a:sysClr val="windowText" lastClr="000000"/>
              </a:solidFill>
              <a:effectLst/>
              <a:uLnTx/>
              <a:uFillTx/>
              <a:latin typeface="+mj-lt"/>
              <a:ea typeface="ＭＳ Ｐゴシック" charset="-128"/>
            </a:endParaRPr>
          </a:p>
          <a:p>
            <a:pPr marL="342900" marR="0" lvl="0" indent="-342900" algn="l" defTabSz="457200" rtl="0" eaLnBrk="0" fontAlgn="base" latinLnBrk="0" hangingPunct="0">
              <a:lnSpc>
                <a:spcPct val="100000"/>
              </a:lnSpc>
              <a:spcBef>
                <a:spcPct val="20000"/>
              </a:spcBef>
              <a:spcAft>
                <a:spcPct val="0"/>
              </a:spcAft>
              <a:buClrTx/>
              <a:buSzTx/>
              <a:buFont typeface="Arial" pitchFamily="34" charset="0"/>
              <a:buChar char="•"/>
              <a:tabLst/>
              <a:defRPr/>
            </a:pPr>
            <a:r>
              <a:rPr kumimoji="0" lang="nl-NL" sz="1400" b="0" i="0" u="none" strike="noStrike" kern="1200" cap="none" spc="0" normalizeH="0" baseline="0" noProof="0" dirty="0">
                <a:ln>
                  <a:noFill/>
                </a:ln>
                <a:solidFill>
                  <a:sysClr val="windowText" lastClr="000000"/>
                </a:solidFill>
                <a:effectLst/>
                <a:uLnTx/>
                <a:uFillTx/>
                <a:latin typeface="+mj-lt"/>
                <a:ea typeface="ＭＳ Ｐゴシック" charset="-128"/>
              </a:rPr>
              <a:t>LP:</a:t>
            </a:r>
            <a:r>
              <a:rPr kumimoji="0" lang="nl-NL" sz="1400" b="0" i="0" u="none" strike="noStrike" kern="1200" cap="none" spc="0" normalizeH="0" noProof="0" dirty="0">
                <a:ln>
                  <a:noFill/>
                </a:ln>
                <a:solidFill>
                  <a:sysClr val="windowText" lastClr="000000"/>
                </a:solidFill>
                <a:effectLst/>
                <a:uLnTx/>
                <a:uFillTx/>
                <a:latin typeface="+mj-lt"/>
                <a:ea typeface="ＭＳ Ｐゴシック" charset="-128"/>
              </a:rPr>
              <a:t> bij herhaling geen </a:t>
            </a:r>
            <a:r>
              <a:rPr kumimoji="0" lang="nl-NL" sz="1400" b="0" i="0" u="none" strike="noStrike" kern="1200" cap="none" spc="0" normalizeH="0" noProof="0" dirty="0" err="1">
                <a:ln>
                  <a:noFill/>
                </a:ln>
                <a:solidFill>
                  <a:sysClr val="windowText" lastClr="000000"/>
                </a:solidFill>
                <a:effectLst/>
                <a:uLnTx/>
                <a:uFillTx/>
                <a:latin typeface="+mj-lt"/>
                <a:ea typeface="ＭＳ Ｐゴシック" charset="-128"/>
              </a:rPr>
              <a:t>leptomeningeale</a:t>
            </a:r>
            <a:r>
              <a:rPr kumimoji="0" lang="nl-NL" sz="1400" b="0" i="0" u="none" strike="noStrike" kern="1200" cap="none" spc="0" normalizeH="0" noProof="0" dirty="0">
                <a:ln>
                  <a:noFill/>
                </a:ln>
                <a:solidFill>
                  <a:sysClr val="windowText" lastClr="000000"/>
                </a:solidFill>
                <a:effectLst/>
                <a:uLnTx/>
                <a:uFillTx/>
                <a:latin typeface="+mj-lt"/>
                <a:ea typeface="ＭＳ Ｐゴシック" charset="-128"/>
              </a:rPr>
              <a:t> betrokkenheid</a:t>
            </a:r>
            <a:endParaRPr kumimoji="0" lang="nl-NL" sz="1400" b="0" i="0" u="none" strike="noStrike" kern="1200" cap="none" spc="0" normalizeH="0" baseline="0" noProof="0" dirty="0">
              <a:ln>
                <a:noFill/>
              </a:ln>
              <a:solidFill>
                <a:sysClr val="windowText" lastClr="000000"/>
              </a:solidFill>
              <a:effectLst/>
              <a:uLnTx/>
              <a:uFillTx/>
              <a:latin typeface="+mj-lt"/>
              <a:ea typeface="ＭＳ Ｐゴシック" charset="-128"/>
            </a:endParaRPr>
          </a:p>
          <a:p>
            <a:pPr marL="342900" marR="0" lvl="0" indent="-342900" algn="l" defTabSz="457200" rtl="0" eaLnBrk="0" fontAlgn="base" latinLnBrk="0" hangingPunct="0">
              <a:lnSpc>
                <a:spcPct val="100000"/>
              </a:lnSpc>
              <a:spcBef>
                <a:spcPct val="20000"/>
              </a:spcBef>
              <a:spcAft>
                <a:spcPct val="0"/>
              </a:spcAft>
              <a:buClrTx/>
              <a:buSzTx/>
              <a:buFont typeface="Arial" pitchFamily="34" charset="0"/>
              <a:buChar char="•"/>
              <a:tabLst/>
              <a:defRPr/>
            </a:pPr>
            <a:r>
              <a:rPr kumimoji="0" lang="nl-NL" sz="1400" b="0" i="0" u="none" strike="noStrike" kern="1200" cap="none" spc="0" normalizeH="0" baseline="0" noProof="0" dirty="0">
                <a:ln>
                  <a:noFill/>
                </a:ln>
                <a:solidFill>
                  <a:sysClr val="windowText" lastClr="000000"/>
                </a:solidFill>
                <a:effectLst/>
                <a:uLnTx/>
                <a:uFillTx/>
                <a:latin typeface="+mj-lt"/>
                <a:ea typeface="ＭＳ Ｐゴシック" charset="-128"/>
              </a:rPr>
              <a:t>Misselijk waarvoor medicatie</a:t>
            </a:r>
          </a:p>
          <a:p>
            <a:pPr lvl="0">
              <a:defRPr/>
            </a:pPr>
            <a:r>
              <a:rPr lang="nl-NL" sz="1400" dirty="0">
                <a:solidFill>
                  <a:sysClr val="windowText" lastClr="000000"/>
                </a:solidFill>
                <a:latin typeface="+mj-lt"/>
              </a:rPr>
              <a:t>Sinds 1 uur ogen dwangstand naar rechtsboven </a:t>
            </a:r>
          </a:p>
          <a:p>
            <a:pPr lvl="0">
              <a:defRPr/>
            </a:pPr>
            <a:r>
              <a:rPr lang="nl-NL" sz="1400" dirty="0">
                <a:solidFill>
                  <a:sysClr val="windowText" lastClr="000000"/>
                </a:solidFill>
                <a:latin typeface="+mj-lt"/>
              </a:rPr>
              <a:t>Geen bijkomende klachten</a:t>
            </a:r>
          </a:p>
          <a:p>
            <a:pPr lvl="0">
              <a:defRPr/>
            </a:pPr>
            <a:r>
              <a:rPr lang="nl-NL" sz="1400" dirty="0">
                <a:solidFill>
                  <a:sysClr val="windowText" lastClr="000000"/>
                </a:solidFill>
                <a:latin typeface="+mj-lt"/>
              </a:rPr>
              <a:t>20 minuten na toediening medicijn is </a:t>
            </a:r>
            <a:r>
              <a:rPr lang="nl-NL" sz="1400" dirty="0" err="1">
                <a:solidFill>
                  <a:sysClr val="windowText" lastClr="000000"/>
                </a:solidFill>
                <a:latin typeface="+mj-lt"/>
              </a:rPr>
              <a:t>pt</a:t>
            </a:r>
            <a:r>
              <a:rPr lang="nl-NL" sz="1400" dirty="0">
                <a:solidFill>
                  <a:sysClr val="windowText" lastClr="000000"/>
                </a:solidFill>
                <a:latin typeface="+mj-lt"/>
              </a:rPr>
              <a:t> volledig klachtenvrij</a:t>
            </a:r>
          </a:p>
          <a:p>
            <a:pPr marL="0" lvl="0" indent="0">
              <a:buNone/>
              <a:defRPr/>
            </a:pPr>
            <a:endParaRPr lang="nl-NL" sz="1400" dirty="0">
              <a:solidFill>
                <a:sysClr val="windowText" lastClr="000000"/>
              </a:solidFill>
              <a:latin typeface="+mj-lt"/>
            </a:endParaRPr>
          </a:p>
          <a:p>
            <a:pPr marL="0" lvl="0" indent="0">
              <a:buNone/>
              <a:defRPr/>
            </a:pPr>
            <a:endParaRPr lang="nl-NL" sz="1400" dirty="0">
              <a:solidFill>
                <a:sysClr val="windowText" lastClr="000000"/>
              </a:solidFill>
              <a:latin typeface="+mj-lt"/>
            </a:endParaRPr>
          </a:p>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defRPr/>
            </a:pPr>
            <a:endParaRPr kumimoji="0" lang="nl-NL" sz="1800" b="1" i="1" u="none" strike="noStrike" kern="1200" cap="none" spc="0" normalizeH="0" baseline="0" noProof="0" dirty="0">
              <a:ln>
                <a:noFill/>
              </a:ln>
              <a:solidFill>
                <a:sysClr val="windowText" lastClr="000000"/>
              </a:solidFill>
              <a:effectLst/>
              <a:uLnTx/>
              <a:uFillTx/>
              <a:latin typeface="+mj-lt"/>
              <a:ea typeface="ＭＳ Ｐゴシック" charset="-128"/>
            </a:endParaRPr>
          </a:p>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defRPr/>
            </a:pPr>
            <a:endParaRPr lang="nl-NL" sz="1800" b="1" i="1" dirty="0">
              <a:solidFill>
                <a:sysClr val="windowText" lastClr="000000"/>
              </a:solidFill>
              <a:latin typeface="+mj-lt"/>
            </a:endParaRPr>
          </a:p>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defRPr/>
            </a:pPr>
            <a:r>
              <a:rPr kumimoji="0" lang="nl-NL" sz="1800" b="1" i="1" u="none" strike="noStrike" kern="1200" cap="none" spc="0" normalizeH="0" baseline="0" noProof="0" dirty="0">
                <a:ln>
                  <a:noFill/>
                </a:ln>
                <a:solidFill>
                  <a:sysClr val="windowText" lastClr="000000"/>
                </a:solidFill>
                <a:effectLst/>
                <a:uLnTx/>
                <a:uFillTx/>
                <a:latin typeface="+mj-lt"/>
                <a:ea typeface="ＭＳ Ｐゴシック" charset="-128"/>
              </a:rPr>
              <a:t>Waarvan is hier sprake en welke behandeling acht u geïndiceerd? </a:t>
            </a:r>
          </a:p>
        </p:txBody>
      </p:sp>
      <p:pic>
        <p:nvPicPr>
          <p:cNvPr id="2" name="Afbeelding 1"/>
          <p:cNvPicPr>
            <a:picLocks noChangeAspect="1"/>
          </p:cNvPicPr>
          <p:nvPr/>
        </p:nvPicPr>
        <p:blipFill>
          <a:blip r:embed="rId6"/>
          <a:stretch>
            <a:fillRect/>
          </a:stretch>
        </p:blipFill>
        <p:spPr>
          <a:xfrm>
            <a:off x="5910520" y="1762654"/>
            <a:ext cx="3067050" cy="2009775"/>
          </a:xfrm>
          <a:prstGeom prst="rect">
            <a:avLst/>
          </a:prstGeom>
        </p:spPr>
      </p:pic>
      <p:sp>
        <p:nvSpPr>
          <p:cNvPr id="14" name="Tijdelijke aanduiding voor inhoud 2">
            <a:extLst>
              <a:ext uri="{FF2B5EF4-FFF2-40B4-BE49-F238E27FC236}">
                <a16:creationId xmlns:a16="http://schemas.microsoft.com/office/drawing/2014/main" id="{82A31ECD-6CF8-4A92-B7E1-24364C896EE6}"/>
              </a:ext>
            </a:extLst>
          </p:cNvPr>
          <p:cNvSpPr txBox="1">
            <a:spLocks/>
          </p:cNvSpPr>
          <p:nvPr/>
        </p:nvSpPr>
        <p:spPr>
          <a:xfrm>
            <a:off x="5910520" y="3853333"/>
            <a:ext cx="3067049" cy="415754"/>
          </a:xfrm>
          <a:prstGeom prst="rect">
            <a:avLst/>
          </a:prstGeom>
        </p:spPr>
        <p:txBody>
          <a:bodyPr>
            <a:noAutofit/>
          </a:bodyPr>
          <a:lstStyle>
            <a:lvl1pPr marL="342900" indent="-342900" algn="l" defTabSz="457200" rtl="0" eaLnBrk="0" fontAlgn="base" hangingPunct="0">
              <a:spcBef>
                <a:spcPct val="20000"/>
              </a:spcBef>
              <a:spcAft>
                <a:spcPct val="0"/>
              </a:spcAft>
              <a:buFont typeface="Arial" pitchFamily="34" charset="0"/>
              <a:buChar char="•"/>
              <a:defRPr sz="1650" kern="1200">
                <a:solidFill>
                  <a:schemeClr val="tx1"/>
                </a:solidFill>
                <a:latin typeface="Segoe UI"/>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1500" kern="1200">
                <a:solidFill>
                  <a:schemeClr val="tx1"/>
                </a:solidFill>
                <a:latin typeface="Segoe UI"/>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None/>
              <a:tabLst/>
              <a:defRPr/>
            </a:pPr>
            <a:r>
              <a:rPr kumimoji="0" lang="nl-NL" sz="1200" u="none" strike="noStrike" kern="1200" cap="none" spc="0" normalizeH="0" baseline="0" noProof="0" dirty="0">
                <a:ln>
                  <a:noFill/>
                </a:ln>
                <a:solidFill>
                  <a:sysClr val="windowText" lastClr="000000"/>
                </a:solidFill>
                <a:effectLst/>
                <a:uLnTx/>
                <a:uFillTx/>
                <a:latin typeface="+mj-lt"/>
                <a:ea typeface="ＭＳ Ｐゴシック" charset="-128"/>
              </a:rPr>
              <a:t>NB:</a:t>
            </a:r>
            <a:r>
              <a:rPr kumimoji="0" lang="nl-NL" sz="1200" u="none" strike="noStrike" kern="1200" cap="none" spc="0" normalizeH="0" noProof="0" dirty="0">
                <a:ln>
                  <a:noFill/>
                </a:ln>
                <a:solidFill>
                  <a:sysClr val="windowText" lastClr="000000"/>
                </a:solidFill>
                <a:effectLst/>
                <a:uLnTx/>
                <a:uFillTx/>
                <a:latin typeface="+mj-lt"/>
                <a:ea typeface="ＭＳ Ｐゴシック" charset="-128"/>
              </a:rPr>
              <a:t> afbeelding niet van patiënte, maar soortgelijke casus van internet </a:t>
            </a:r>
            <a:endParaRPr kumimoji="0" lang="nl-NL" sz="1200" u="none" strike="noStrike" kern="1200" cap="none" spc="0" normalizeH="0" baseline="0" noProof="0" dirty="0">
              <a:ln>
                <a:noFill/>
              </a:ln>
              <a:solidFill>
                <a:sysClr val="windowText" lastClr="000000"/>
              </a:solidFill>
              <a:effectLst/>
              <a:uLnTx/>
              <a:uFillTx/>
              <a:latin typeface="+mj-lt"/>
              <a:ea typeface="ＭＳ Ｐゴシック" charset="-128"/>
            </a:endParaRPr>
          </a:p>
        </p:txBody>
      </p:sp>
      <p:sp useBgFill="1">
        <p:nvSpPr>
          <p:cNvPr id="15" name="Tekstvak 14">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Tree>
    <p:extLst>
      <p:ext uri="{BB962C8B-B14F-4D97-AF65-F5344CB8AC3E}">
        <p14:creationId xmlns:p14="http://schemas.microsoft.com/office/powerpoint/2010/main" val="5827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11 – november 2020</a:t>
            </a:r>
            <a:r>
              <a:rPr lang="nl-NL" dirty="0">
                <a:solidFill>
                  <a:schemeClr val="bg1"/>
                </a:solidFill>
                <a:latin typeface="+mj-lt"/>
              </a:rPr>
              <a:t>eld 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529630"/>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2" name="Tekstvak 11">
            <a:extLst>
              <a:ext uri="{FF2B5EF4-FFF2-40B4-BE49-F238E27FC236}">
                <a16:creationId xmlns:a16="http://schemas.microsoft.com/office/drawing/2014/main" id="{D6959504-9F3E-4302-94E2-248F42DCB129}"/>
              </a:ext>
            </a:extLst>
          </p:cNvPr>
          <p:cNvSpPr txBox="1"/>
          <p:nvPr/>
        </p:nvSpPr>
        <p:spPr>
          <a:xfrm>
            <a:off x="144976" y="652525"/>
            <a:ext cx="8051482" cy="646331"/>
          </a:xfrm>
          <a:prstGeom prst="rect">
            <a:avLst/>
          </a:prstGeom>
          <a:noFill/>
        </p:spPr>
        <p:txBody>
          <a:bodyPr wrap="square" rtlCol="0">
            <a:spAutoFit/>
          </a:bodyPr>
          <a:lstStyle/>
          <a:p>
            <a:r>
              <a:rPr lang="nl-NL" sz="3600" dirty="0">
                <a:latin typeface="+mj-lt"/>
              </a:rPr>
              <a:t>Dwangstand ogen- terugkoppeling</a:t>
            </a:r>
          </a:p>
        </p:txBody>
      </p:sp>
      <p:sp>
        <p:nvSpPr>
          <p:cNvPr id="15" name="Tijdelijke aanduiding voor inhoud 2">
            <a:extLst>
              <a:ext uri="{FF2B5EF4-FFF2-40B4-BE49-F238E27FC236}">
                <a16:creationId xmlns:a16="http://schemas.microsoft.com/office/drawing/2014/main" id="{C3DB59F5-E217-4D4C-BDE1-875E187D47C4}"/>
              </a:ext>
            </a:extLst>
          </p:cNvPr>
          <p:cNvSpPr txBox="1">
            <a:spLocks/>
          </p:cNvSpPr>
          <p:nvPr/>
        </p:nvSpPr>
        <p:spPr>
          <a:xfrm>
            <a:off x="240039" y="1715755"/>
            <a:ext cx="7543260" cy="3177297"/>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1650" kern="1200">
                <a:solidFill>
                  <a:schemeClr val="tx1"/>
                </a:solidFill>
                <a:latin typeface="Segoe UI"/>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1500" kern="1200">
                <a:solidFill>
                  <a:schemeClr val="tx1"/>
                </a:solidFill>
                <a:latin typeface="Segoe UI"/>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defRPr/>
            </a:pPr>
            <a:r>
              <a:rPr lang="nl-NL" sz="2000" dirty="0">
                <a:solidFill>
                  <a:sysClr val="windowText" lastClr="000000"/>
                </a:solidFill>
              </a:rPr>
              <a:t>Een </a:t>
            </a:r>
            <a:r>
              <a:rPr lang="nl-NL" sz="2000" dirty="0" err="1">
                <a:solidFill>
                  <a:sysClr val="windowText" lastClr="000000"/>
                </a:solidFill>
              </a:rPr>
              <a:t>oculogyre</a:t>
            </a:r>
            <a:r>
              <a:rPr lang="nl-NL" sz="2000" dirty="0">
                <a:solidFill>
                  <a:sysClr val="windowText" lastClr="000000"/>
                </a:solidFill>
              </a:rPr>
              <a:t> crisis (OGC)is een zeldzame </a:t>
            </a:r>
            <a:r>
              <a:rPr lang="nl-NL" sz="2000" dirty="0" err="1">
                <a:solidFill>
                  <a:sysClr val="windowText" lastClr="000000"/>
                </a:solidFill>
              </a:rPr>
              <a:t>dystone</a:t>
            </a:r>
            <a:r>
              <a:rPr lang="nl-NL" sz="2000" dirty="0">
                <a:solidFill>
                  <a:sysClr val="windowText" lastClr="000000"/>
                </a:solidFill>
              </a:rPr>
              <a:t> reactie waarbij een contractie van de oogspieren een dwangstand van de ogen veroorzaakt</a:t>
            </a:r>
          </a:p>
          <a:p>
            <a:pPr lvl="0">
              <a:defRPr/>
            </a:pPr>
            <a:endParaRPr lang="nl-NL" sz="2000" dirty="0">
              <a:solidFill>
                <a:sysClr val="windowText" lastClr="000000"/>
              </a:solidFill>
            </a:endParaRPr>
          </a:p>
          <a:p>
            <a:pPr lvl="0">
              <a:defRPr/>
            </a:pPr>
            <a:r>
              <a:rPr lang="nl-NL" sz="2000" dirty="0">
                <a:solidFill>
                  <a:sysClr val="windowText" lastClr="000000"/>
                </a:solidFill>
              </a:rPr>
              <a:t>De exacte pathofysiologie van de OGC is niet bekend. Daar een dopamineantagonist een OGC kan veroorzaken, is het aannemelijk dat veranderingen in het dopaminesysteem een rol spelen. De pathofysiologie blijkt echter ingewikkelder omdat er ook gevallen van OGC zijn bij mutaties zonder rechtstreeks effect op het dopaminemetabolisme </a:t>
            </a:r>
            <a:endParaRPr kumimoji="0" lang="nl-NL" sz="2000" b="0" i="0" u="none" strike="noStrike" kern="1200" cap="none" spc="0" normalizeH="0" baseline="0" noProof="0" dirty="0">
              <a:ln>
                <a:noFill/>
              </a:ln>
              <a:solidFill>
                <a:sysClr val="windowText" lastClr="000000"/>
              </a:solidFill>
              <a:effectLst/>
              <a:uLnTx/>
              <a:uFillTx/>
              <a:latin typeface="Segoe UI"/>
              <a:ea typeface="ＭＳ Ｐゴシック" charset="-128"/>
            </a:endParaRPr>
          </a:p>
        </p:txBody>
      </p:sp>
      <p:sp>
        <p:nvSpPr>
          <p:cNvPr id="11" name="Tekstvak 10">
            <a:extLst>
              <a:ext uri="{FF2B5EF4-FFF2-40B4-BE49-F238E27FC236}">
                <a16:creationId xmlns:a16="http://schemas.microsoft.com/office/drawing/2014/main" id="{69DDB3F2-2DE4-461B-A6EE-3EDBFBF94075}"/>
              </a:ext>
            </a:extLst>
          </p:cNvPr>
          <p:cNvSpPr txBox="1"/>
          <p:nvPr/>
        </p:nvSpPr>
        <p:spPr>
          <a:xfrm>
            <a:off x="5724667" y="6481050"/>
            <a:ext cx="3252903" cy="261610"/>
          </a:xfrm>
          <a:prstGeom prst="rect">
            <a:avLst/>
          </a:prstGeom>
          <a:noFill/>
        </p:spPr>
        <p:txBody>
          <a:bodyPr wrap="square" rtlCol="0">
            <a:spAutoFit/>
          </a:bodyPr>
          <a:lstStyle/>
          <a:p>
            <a:r>
              <a:rPr lang="nl-NL" sz="1100" b="1" dirty="0"/>
              <a:t>Aangeleverd door: Jacob Bosma</a:t>
            </a:r>
            <a:r>
              <a:rPr lang="nl-NL" sz="1100" dirty="0"/>
              <a:t> (Amsterdam UMC)</a:t>
            </a:r>
          </a:p>
        </p:txBody>
      </p:sp>
      <p:sp>
        <p:nvSpPr>
          <p:cNvPr id="14" name="Tekstvak 13">
            <a:extLst>
              <a:ext uri="{FF2B5EF4-FFF2-40B4-BE49-F238E27FC236}">
                <a16:creationId xmlns:a16="http://schemas.microsoft.com/office/drawing/2014/main" id="{69DDB3F2-2DE4-461B-A6EE-3EDBFBF94075}"/>
              </a:ext>
            </a:extLst>
          </p:cNvPr>
          <p:cNvSpPr txBox="1"/>
          <p:nvPr/>
        </p:nvSpPr>
        <p:spPr>
          <a:xfrm>
            <a:off x="5740400" y="5966150"/>
            <a:ext cx="3252903" cy="261610"/>
          </a:xfrm>
          <a:prstGeom prst="rect">
            <a:avLst/>
          </a:prstGeom>
          <a:noFill/>
        </p:spPr>
        <p:txBody>
          <a:bodyPr wrap="square" rtlCol="0">
            <a:spAutoFit/>
          </a:bodyPr>
          <a:lstStyle/>
          <a:p>
            <a:r>
              <a:rPr lang="nl-NL" sz="1100" b="1" dirty="0"/>
              <a:t>Bron</a:t>
            </a:r>
            <a:r>
              <a:rPr lang="nl-NL" sz="1100" dirty="0"/>
              <a:t>:</a:t>
            </a:r>
            <a:r>
              <a:rPr lang="nl-NL" sz="1100" b="1" dirty="0"/>
              <a:t> </a:t>
            </a:r>
            <a:r>
              <a:rPr lang="nl-NL" sz="1100" dirty="0"/>
              <a:t>Tijdschrift voor psychiatrie 61(2019)9, 649-653</a:t>
            </a:r>
          </a:p>
        </p:txBody>
      </p:sp>
    </p:spTree>
    <p:extLst>
      <p:ext uri="{BB962C8B-B14F-4D97-AF65-F5344CB8AC3E}">
        <p14:creationId xmlns:p14="http://schemas.microsoft.com/office/powerpoint/2010/main" val="339310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11 – november 2020</a:t>
            </a:r>
            <a:r>
              <a:rPr lang="nl-NL" dirty="0">
                <a:solidFill>
                  <a:schemeClr val="bg1"/>
                </a:solidFill>
                <a:latin typeface="+mj-lt"/>
              </a:rPr>
              <a:t>eld 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529630"/>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2" name="Tekstvak 11">
            <a:extLst>
              <a:ext uri="{FF2B5EF4-FFF2-40B4-BE49-F238E27FC236}">
                <a16:creationId xmlns:a16="http://schemas.microsoft.com/office/drawing/2014/main" id="{D6959504-9F3E-4302-94E2-248F42DCB129}"/>
              </a:ext>
            </a:extLst>
          </p:cNvPr>
          <p:cNvSpPr txBox="1"/>
          <p:nvPr/>
        </p:nvSpPr>
        <p:spPr>
          <a:xfrm>
            <a:off x="144976" y="652525"/>
            <a:ext cx="8051482" cy="646331"/>
          </a:xfrm>
          <a:prstGeom prst="rect">
            <a:avLst/>
          </a:prstGeom>
          <a:noFill/>
        </p:spPr>
        <p:txBody>
          <a:bodyPr wrap="square" rtlCol="0">
            <a:spAutoFit/>
          </a:bodyPr>
          <a:lstStyle/>
          <a:p>
            <a:r>
              <a:rPr lang="nl-NL" sz="3600" dirty="0">
                <a:latin typeface="+mj-lt"/>
              </a:rPr>
              <a:t>Dwangstand ogen- terugkoppeling</a:t>
            </a:r>
          </a:p>
        </p:txBody>
      </p:sp>
      <p:sp>
        <p:nvSpPr>
          <p:cNvPr id="11" name="Tekstvak 10">
            <a:extLst>
              <a:ext uri="{FF2B5EF4-FFF2-40B4-BE49-F238E27FC236}">
                <a16:creationId xmlns:a16="http://schemas.microsoft.com/office/drawing/2014/main" id="{69DDB3F2-2DE4-461B-A6EE-3EDBFBF94075}"/>
              </a:ext>
            </a:extLst>
          </p:cNvPr>
          <p:cNvSpPr txBox="1"/>
          <p:nvPr/>
        </p:nvSpPr>
        <p:spPr>
          <a:xfrm>
            <a:off x="5740400" y="6484428"/>
            <a:ext cx="3252903" cy="261610"/>
          </a:xfrm>
          <a:prstGeom prst="rect">
            <a:avLst/>
          </a:prstGeom>
          <a:noFill/>
        </p:spPr>
        <p:txBody>
          <a:bodyPr wrap="square" rtlCol="0">
            <a:spAutoFit/>
          </a:bodyPr>
          <a:lstStyle/>
          <a:p>
            <a:r>
              <a:rPr lang="nl-NL" sz="1100" b="1" dirty="0"/>
              <a:t>Aangeleverd door: Jacob Bosma</a:t>
            </a:r>
            <a:r>
              <a:rPr lang="nl-NL" sz="1100" dirty="0"/>
              <a:t> (Amsterdam UMC)</a:t>
            </a:r>
          </a:p>
        </p:txBody>
      </p:sp>
      <p:pic>
        <p:nvPicPr>
          <p:cNvPr id="9" name="Afbeelding 8"/>
          <p:cNvPicPr>
            <a:picLocks noChangeAspect="1"/>
          </p:cNvPicPr>
          <p:nvPr/>
        </p:nvPicPr>
        <p:blipFill>
          <a:blip r:embed="rId6"/>
          <a:stretch>
            <a:fillRect/>
          </a:stretch>
        </p:blipFill>
        <p:spPr>
          <a:xfrm>
            <a:off x="202109" y="1774326"/>
            <a:ext cx="2849561" cy="4470670"/>
          </a:xfrm>
          <a:prstGeom prst="rect">
            <a:avLst/>
          </a:prstGeom>
        </p:spPr>
      </p:pic>
      <p:sp>
        <p:nvSpPr>
          <p:cNvPr id="13" name="Tijdelijke aanduiding voor inhoud 2">
            <a:extLst>
              <a:ext uri="{FF2B5EF4-FFF2-40B4-BE49-F238E27FC236}">
                <a16:creationId xmlns:a16="http://schemas.microsoft.com/office/drawing/2014/main" id="{C3DB59F5-E217-4D4C-BDE1-875E187D47C4}"/>
              </a:ext>
            </a:extLst>
          </p:cNvPr>
          <p:cNvSpPr txBox="1">
            <a:spLocks/>
          </p:cNvSpPr>
          <p:nvPr/>
        </p:nvSpPr>
        <p:spPr>
          <a:xfrm>
            <a:off x="3682999" y="1710267"/>
            <a:ext cx="5181601" cy="4527660"/>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1650" kern="1200">
                <a:solidFill>
                  <a:schemeClr val="tx1"/>
                </a:solidFill>
                <a:latin typeface="Segoe UI"/>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1500" kern="1200">
                <a:solidFill>
                  <a:schemeClr val="tx1"/>
                </a:solidFill>
                <a:latin typeface="Segoe UI"/>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1275" kern="1200">
                <a:solidFill>
                  <a:schemeClr val="tx1"/>
                </a:solidFill>
                <a:latin typeface="Segoe UI"/>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defRPr/>
            </a:pPr>
            <a:r>
              <a:rPr lang="nl-NL" sz="2000" b="1" dirty="0">
                <a:solidFill>
                  <a:sysClr val="windowText" lastClr="000000"/>
                </a:solidFill>
              </a:rPr>
              <a:t>Behandeling</a:t>
            </a:r>
            <a:r>
              <a:rPr lang="nl-NL" sz="2000" dirty="0">
                <a:solidFill>
                  <a:sysClr val="windowText" lastClr="000000"/>
                </a:solidFill>
              </a:rPr>
              <a:t> </a:t>
            </a:r>
          </a:p>
          <a:p>
            <a:pPr marL="0" lvl="0" indent="0">
              <a:buNone/>
              <a:defRPr/>
            </a:pPr>
            <a:r>
              <a:rPr lang="nl-NL" sz="2000" dirty="0">
                <a:solidFill>
                  <a:sysClr val="windowText" lastClr="000000"/>
                </a:solidFill>
              </a:rPr>
              <a:t>Een anticholinergicum is de </a:t>
            </a:r>
            <a:r>
              <a:rPr lang="nl-NL" sz="2000" dirty="0" err="1">
                <a:solidFill>
                  <a:sysClr val="windowText" lastClr="000000"/>
                </a:solidFill>
              </a:rPr>
              <a:t>eerstekeus</a:t>
            </a:r>
            <a:r>
              <a:rPr lang="nl-NL" sz="2000" dirty="0">
                <a:solidFill>
                  <a:sysClr val="windowText" lastClr="000000"/>
                </a:solidFill>
              </a:rPr>
              <a:t> behandeling bij een OGC geïnduceerd door een antipsychoticum, al is het werkingsmechanisme niet erg duidelijk</a:t>
            </a:r>
          </a:p>
          <a:p>
            <a:pPr marL="0" lvl="0" indent="0">
              <a:buNone/>
              <a:defRPr/>
            </a:pPr>
            <a:endParaRPr lang="nl-NL" sz="2000" dirty="0">
              <a:solidFill>
                <a:sysClr val="windowText" lastClr="000000"/>
              </a:solidFill>
            </a:endParaRPr>
          </a:p>
          <a:p>
            <a:pPr marL="0" lvl="0" indent="0">
              <a:buNone/>
              <a:defRPr/>
            </a:pPr>
            <a:r>
              <a:rPr lang="nl-NL" sz="2000" dirty="0">
                <a:solidFill>
                  <a:sysClr val="windowText" lastClr="000000"/>
                </a:solidFill>
              </a:rPr>
              <a:t>Bij onze patiënte werd eenmalig 2.5 mg </a:t>
            </a:r>
            <a:r>
              <a:rPr lang="nl-NL" sz="2000" dirty="0" err="1">
                <a:solidFill>
                  <a:sysClr val="windowText" lastClr="000000"/>
                </a:solidFill>
              </a:rPr>
              <a:t>akineton</a:t>
            </a:r>
            <a:r>
              <a:rPr lang="nl-NL" sz="2000" dirty="0">
                <a:solidFill>
                  <a:sysClr val="windowText" lastClr="000000"/>
                </a:solidFill>
              </a:rPr>
              <a:t> (biperideen) toegediend</a:t>
            </a:r>
          </a:p>
        </p:txBody>
      </p:sp>
      <p:sp>
        <p:nvSpPr>
          <p:cNvPr id="14" name="Tekstvak 13">
            <a:extLst>
              <a:ext uri="{FF2B5EF4-FFF2-40B4-BE49-F238E27FC236}">
                <a16:creationId xmlns:a16="http://schemas.microsoft.com/office/drawing/2014/main" id="{69DDB3F2-2DE4-461B-A6EE-3EDBFBF94075}"/>
              </a:ext>
            </a:extLst>
          </p:cNvPr>
          <p:cNvSpPr txBox="1"/>
          <p:nvPr/>
        </p:nvSpPr>
        <p:spPr>
          <a:xfrm>
            <a:off x="5740400" y="5966150"/>
            <a:ext cx="3252903" cy="261610"/>
          </a:xfrm>
          <a:prstGeom prst="rect">
            <a:avLst/>
          </a:prstGeom>
          <a:noFill/>
        </p:spPr>
        <p:txBody>
          <a:bodyPr wrap="square" rtlCol="0">
            <a:spAutoFit/>
          </a:bodyPr>
          <a:lstStyle/>
          <a:p>
            <a:r>
              <a:rPr lang="nl-NL" sz="1100" b="1" dirty="0"/>
              <a:t>Bron</a:t>
            </a:r>
            <a:r>
              <a:rPr lang="nl-NL" sz="1100" dirty="0"/>
              <a:t>:</a:t>
            </a:r>
            <a:r>
              <a:rPr lang="nl-NL" sz="1100" b="1" dirty="0"/>
              <a:t> </a:t>
            </a:r>
            <a:r>
              <a:rPr lang="nl-NL" sz="1100" dirty="0"/>
              <a:t>Tijdschrift voor psychiatrie 61(2019)9, 649-653</a:t>
            </a:r>
          </a:p>
        </p:txBody>
      </p:sp>
    </p:spTree>
    <p:extLst>
      <p:ext uri="{BB962C8B-B14F-4D97-AF65-F5344CB8AC3E}">
        <p14:creationId xmlns:p14="http://schemas.microsoft.com/office/powerpoint/2010/main" val="70720048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TotalTime>
  <Words>290</Words>
  <Application>Microsoft Office PowerPoint</Application>
  <PresentationFormat>Diavoorstelling (4:3)</PresentationFormat>
  <Paragraphs>43</Paragraphs>
  <Slides>3</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vt:i4>
      </vt:variant>
    </vt:vector>
  </HeadingPairs>
  <TitlesOfParts>
    <vt:vector size="8" baseType="lpstr">
      <vt:lpstr>Arial</vt:lpstr>
      <vt:lpstr>Calibri</vt:lpstr>
      <vt:lpstr>Calibri Light</vt:lpstr>
      <vt:lpstr>Segoe UI</vt:lpstr>
      <vt:lpstr>Kantoorthema</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Smeets, Nori</cp:lastModifiedBy>
  <cp:revision>44</cp:revision>
  <dcterms:created xsi:type="dcterms:W3CDTF">2020-01-09T13:28:19Z</dcterms:created>
  <dcterms:modified xsi:type="dcterms:W3CDTF">2020-11-05T10:53:16Z</dcterms:modified>
</cp:coreProperties>
</file>