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2" r:id="rId2"/>
    <p:sldId id="293" r:id="rId3"/>
    <p:sldId id="295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5" autoAdjust="0"/>
  </p:normalViewPr>
  <p:slideViewPr>
    <p:cSldViewPr snapToGrid="0">
      <p:cViewPr varScale="1">
        <p:scale>
          <a:sx n="98" d="100"/>
          <a:sy n="98" d="100"/>
        </p:scale>
        <p:origin x="19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32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701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65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13 – </a:t>
            </a:r>
            <a:r>
              <a:rPr lang="nl-NL" dirty="0">
                <a:solidFill>
                  <a:prstClr val="black"/>
                </a:solidFill>
                <a:latin typeface="Calibri Light" panose="020F0302020204030204"/>
              </a:rPr>
              <a:t>d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ecember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2020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Meld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Een persisterende </a:t>
            </a:r>
            <a:r>
              <a:rPr lang="nl-NL" sz="4000" dirty="0" err="1"/>
              <a:t>hypokaliëmie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Vrouw, 78 jaar oud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Reden van opname: 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Staphylococcus aureus endocarditis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Reden van consult: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hypokaliemie</a:t>
            </a: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VG:  </a:t>
            </a:r>
            <a:endParaRPr lang="nl-NL" sz="1400" b="1" dirty="0">
              <a:solidFill>
                <a:schemeClr val="tx1"/>
              </a:solidFill>
              <a:latin typeface="+mj-lt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2019 Hyperthyreoïdie op basis van Graves, op dit moment euthyreoot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2018 Aortaklepstenose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2018 Fractuur van lumbale wervel </a:t>
            </a:r>
            <a:r>
              <a:rPr lang="nl-NL" sz="1400" dirty="0" err="1">
                <a:solidFill>
                  <a:schemeClr val="tx1"/>
                </a:solidFill>
                <a:latin typeface="+mj-lt"/>
              </a:rPr>
              <a:t>obv</a:t>
            </a:r>
            <a:r>
              <a:rPr lang="nl-NL" sz="1400" dirty="0">
                <a:solidFill>
                  <a:schemeClr val="tx1"/>
                </a:solidFill>
                <a:latin typeface="+mj-lt"/>
              </a:rPr>
              <a:t> osteoporose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2018 Mechanische en neurogene lumbale pijn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2018 Osteoporose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  <a:latin typeface="+mj-lt"/>
              </a:rPr>
              <a:t>Verder VG: perceptief gehoorverlies, corticaal infarct, hypercholesterolemie, TIA, hypertensie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solidFill>
                  <a:schemeClr val="tx1"/>
                </a:solidFill>
                <a:latin typeface="+mj-lt"/>
              </a:rPr>
              <a:t>Beloop: 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Opname in een perifeer ziekenhuis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ivm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acute verwardheid en koorts met waarschijnlijke diagnose 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S. aureus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endocarditis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natieve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AoV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en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spondylodicitis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waarvoor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start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iv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flucloxacilline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. Na 41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dagen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worden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oplopende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ontstekingswaarden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gezien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en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een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herhaalde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TEE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laat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een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aortawortel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abces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gezien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waarna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overname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in het AUMC,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loc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AMC op dag 42.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Gedurende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opname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in het AMC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wordt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een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hypokaliemie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gezien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die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ondanks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kaliumsuppletie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moeilijk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te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corrigeren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(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zie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dirty="0" err="1">
                <a:solidFill>
                  <a:schemeClr val="tx1"/>
                </a:solidFill>
                <a:latin typeface="+mj-lt"/>
              </a:rPr>
              <a:t>volgende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 slide) . </a:t>
            </a:r>
            <a:r>
              <a:rPr lang="fr-FR" sz="1700" b="1" i="1" dirty="0" err="1">
                <a:solidFill>
                  <a:schemeClr val="tx1"/>
                </a:solidFill>
                <a:latin typeface="+mj-lt"/>
              </a:rPr>
              <a:t>Hoe</a:t>
            </a:r>
            <a:r>
              <a:rPr lang="fr-FR" sz="17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b="1" i="1" dirty="0" err="1">
                <a:solidFill>
                  <a:schemeClr val="tx1"/>
                </a:solidFill>
                <a:latin typeface="+mj-lt"/>
              </a:rPr>
              <a:t>verklaart</a:t>
            </a:r>
            <a:r>
              <a:rPr lang="fr-FR" sz="1700" b="1" i="1" dirty="0">
                <a:solidFill>
                  <a:schemeClr val="tx1"/>
                </a:solidFill>
                <a:latin typeface="+mj-lt"/>
              </a:rPr>
              <a:t> u dit?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8" y="6442496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P.C.D.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Bank, J. </a:t>
            </a:r>
            <a:r>
              <a:rPr kumimoji="0" lang="nl-NL" sz="11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Neefs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b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E.P. van de Poelgeest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AUMC</a:t>
            </a:r>
          </a:p>
        </p:txBody>
      </p:sp>
    </p:spTree>
    <p:extLst>
      <p:ext uri="{BB962C8B-B14F-4D97-AF65-F5344CB8AC3E}">
        <p14:creationId xmlns:p14="http://schemas.microsoft.com/office/powerpoint/2010/main" val="289422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13 – </a:t>
            </a:r>
            <a:r>
              <a:rPr lang="nl-NL" dirty="0">
                <a:solidFill>
                  <a:prstClr val="black"/>
                </a:solidFill>
                <a:latin typeface="Calibri Light" panose="020F0302020204030204"/>
              </a:rPr>
              <a:t>d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ecember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2020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Meld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Een persisterende </a:t>
            </a:r>
            <a:r>
              <a:rPr lang="nl-NL" sz="4000" dirty="0" err="1"/>
              <a:t>hypokaliëmie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nl-NL" sz="1700" dirty="0">
                <a:solidFill>
                  <a:schemeClr val="tx1"/>
                </a:solidFill>
                <a:latin typeface="+mj-lt"/>
              </a:rPr>
            </a:br>
            <a:r>
              <a:rPr lang="nl-NL" sz="1700" dirty="0">
                <a:solidFill>
                  <a:schemeClr val="tx1"/>
                </a:solidFill>
                <a:latin typeface="+mj-lt"/>
              </a:rPr>
              <a:t>Medicatielijst tijdens opname:</a:t>
            </a:r>
            <a:br>
              <a:rPr lang="nl-NL" sz="1700" dirty="0">
                <a:solidFill>
                  <a:schemeClr val="tx1"/>
                </a:solidFill>
                <a:latin typeface="+mj-lt"/>
              </a:rPr>
            </a:b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 err="1">
                <a:solidFill>
                  <a:schemeClr val="tx1"/>
                </a:solidFill>
                <a:latin typeface="+mj-lt"/>
              </a:rPr>
              <a:t>Alendroninezuur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70 mg, 1x per week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 err="1">
                <a:solidFill>
                  <a:schemeClr val="tx1"/>
                </a:solidFill>
                <a:latin typeface="+mj-lt"/>
              </a:rPr>
              <a:t>Atorvastatine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10 mg, 1dd AN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Digoxine 0,0625 mg, 1dd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Furosemide 40 mg, 2dd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Flucloxacilline 12gr iv continue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Metoprolol </a:t>
            </a:r>
            <a:r>
              <a:rPr lang="nl-NL" sz="1700" dirty="0" err="1">
                <a:solidFill>
                  <a:schemeClr val="tx1"/>
                </a:solidFill>
                <a:latin typeface="+mj-lt"/>
              </a:rPr>
              <a:t>retard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100 mg, 2dd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 err="1">
                <a:solidFill>
                  <a:schemeClr val="tx1"/>
                </a:solidFill>
                <a:latin typeface="+mj-lt"/>
              </a:rPr>
              <a:t>Rivaroxaban</a:t>
            </a:r>
            <a:r>
              <a:rPr lang="nl-NL" sz="1700" dirty="0">
                <a:solidFill>
                  <a:schemeClr val="tx1"/>
                </a:solidFill>
                <a:latin typeface="+mj-lt"/>
              </a:rPr>
              <a:t> 15 mg, 1dd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chemeClr val="tx1"/>
                </a:solidFill>
                <a:latin typeface="+mj-lt"/>
              </a:rPr>
              <a:t>Spironolacton 25 mg, 1dd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935" y="1695867"/>
            <a:ext cx="5061065" cy="4529919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8" y="6442496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P.C.D.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Bank, J. </a:t>
            </a:r>
            <a:r>
              <a:rPr kumimoji="0" lang="nl-NL" sz="11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Neefs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b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E.P. van de Poelgeest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AUMC</a:t>
            </a:r>
          </a:p>
        </p:txBody>
      </p:sp>
    </p:spTree>
    <p:extLst>
      <p:ext uri="{BB962C8B-B14F-4D97-AF65-F5344CB8AC3E}">
        <p14:creationId xmlns:p14="http://schemas.microsoft.com/office/powerpoint/2010/main" val="336150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13 – December 2020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Meld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04106"/>
            <a:ext cx="8848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/>
              <a:t>R </a:t>
            </a:r>
            <a:r>
              <a:rPr lang="nl-NL" sz="800" dirty="0" err="1"/>
              <a:t>Zietse</a:t>
            </a:r>
            <a:r>
              <a:rPr lang="nl-NL" sz="800" dirty="0"/>
              <a:t>, R Zoutendijk, E J Hoorn. </a:t>
            </a:r>
            <a:r>
              <a:rPr lang="en-US" sz="800" dirty="0"/>
              <a:t>Fluid, electrolyte and acid-base disorders associated with antibiotic therapy. Nat Rev </a:t>
            </a:r>
            <a:r>
              <a:rPr lang="en-US" sz="800" dirty="0" err="1"/>
              <a:t>Nephrol</a:t>
            </a:r>
            <a:r>
              <a:rPr lang="en-US" sz="800" dirty="0"/>
              <a:t>. 2009 Apr;5(4):193-202</a:t>
            </a: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02110" y="1683371"/>
            <a:ext cx="4920224" cy="435768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700" b="1" dirty="0">
                <a:latin typeface="+mj-lt"/>
              </a:rPr>
              <a:t>Verklaring: 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400" dirty="0">
                <a:latin typeface="+mj-lt"/>
              </a:rPr>
              <a:t>Normaal gesproken wordt in de verzamelbuisjes van het </a:t>
            </a:r>
            <a:r>
              <a:rPr lang="nl-NL" sz="1400" dirty="0" err="1">
                <a:latin typeface="+mj-lt"/>
              </a:rPr>
              <a:t>nefron</a:t>
            </a:r>
            <a:r>
              <a:rPr lang="nl-NL" sz="1400" dirty="0">
                <a:latin typeface="+mj-lt"/>
              </a:rPr>
              <a:t> een gedeelte kalium geresorbeerd.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400" dirty="0">
                <a:latin typeface="+mj-lt"/>
              </a:rPr>
              <a:t>Penicillines zijn niet-resorbeerbare meervoudig negatief geladen ionen die een ladingsverschil over het membraan van de verzamelbuiscellen veroorzaken met een negatieve lading aan de kant van het lumen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400" dirty="0">
                <a:latin typeface="+mj-lt"/>
              </a:rPr>
              <a:t>Deze negatieve lading zorgt voor passieve kaliumsecretie naar de urine en kan leiden tot een (ernstige) </a:t>
            </a:r>
            <a:r>
              <a:rPr lang="nl-NL" sz="1400" dirty="0" err="1">
                <a:latin typeface="+mj-lt"/>
              </a:rPr>
              <a:t>hypokaliëmie</a:t>
            </a:r>
            <a:br>
              <a:rPr lang="nl-NL" sz="1400" dirty="0">
                <a:latin typeface="+mj-lt"/>
              </a:rPr>
            </a:br>
            <a:endParaRPr lang="nl-NL" sz="1400" dirty="0">
              <a:latin typeface="+mj-lt"/>
            </a:endParaRPr>
          </a:p>
          <a:p>
            <a:pPr marL="342900" indent="-342900">
              <a:lnSpc>
                <a:spcPct val="100000"/>
              </a:lnSpc>
            </a:pPr>
            <a:r>
              <a:rPr lang="nl-NL" sz="1900" b="1" dirty="0">
                <a:solidFill>
                  <a:srgbClr val="00B0F0"/>
                </a:solidFill>
                <a:latin typeface="+mj-lt"/>
              </a:rPr>
              <a:t>Take home </a:t>
            </a:r>
            <a:r>
              <a:rPr lang="nl-NL" sz="1900" b="1" dirty="0" err="1">
                <a:solidFill>
                  <a:srgbClr val="00B0F0"/>
                </a:solidFill>
                <a:latin typeface="+mj-lt"/>
              </a:rPr>
              <a:t>message</a:t>
            </a:r>
            <a:r>
              <a:rPr lang="nl-NL" sz="1900" b="1" dirty="0">
                <a:solidFill>
                  <a:srgbClr val="00B0F0"/>
                </a:solidFill>
                <a:latin typeface="+mj-lt"/>
              </a:rPr>
              <a:t>: </a:t>
            </a:r>
            <a:br>
              <a:rPr lang="nl-NL" sz="1900" b="1" dirty="0">
                <a:solidFill>
                  <a:srgbClr val="00B0F0"/>
                </a:solidFill>
                <a:latin typeface="+mj-lt"/>
              </a:rPr>
            </a:br>
            <a:r>
              <a:rPr lang="nl-NL" sz="1900" b="1" dirty="0">
                <a:latin typeface="+mj-lt"/>
              </a:rPr>
              <a:t>Denk bij het starten van (hoge doseringen) flucloxacilline aan: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600" b="1" dirty="0">
                <a:latin typeface="+mj-lt"/>
              </a:rPr>
              <a:t>het monitoren van het kaliumspiegel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nl-NL" sz="1600" b="1" dirty="0">
                <a:latin typeface="+mj-lt"/>
              </a:rPr>
              <a:t>En waar nodig 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600" dirty="0">
                <a:latin typeface="+mj-lt"/>
              </a:rPr>
              <a:t>H</a:t>
            </a:r>
            <a:r>
              <a:rPr lang="nl-NL" sz="1600">
                <a:latin typeface="+mj-lt"/>
              </a:rPr>
              <a:t>et </a:t>
            </a:r>
            <a:r>
              <a:rPr lang="nl-NL" sz="1600" dirty="0">
                <a:latin typeface="+mj-lt"/>
              </a:rPr>
              <a:t>kalium te suppleren 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600" dirty="0" err="1">
                <a:latin typeface="+mj-lt"/>
              </a:rPr>
              <a:t>Kaliumverliezende</a:t>
            </a:r>
            <a:r>
              <a:rPr lang="nl-NL" sz="1600" dirty="0">
                <a:latin typeface="+mj-lt"/>
              </a:rPr>
              <a:t> diuretica te staken</a:t>
            </a:r>
          </a:p>
          <a:p>
            <a:pPr marL="685800" lvl="1" indent="-342900">
              <a:lnSpc>
                <a:spcPct val="100000"/>
              </a:lnSpc>
            </a:pPr>
            <a:r>
              <a:rPr lang="nl-NL" sz="1600" dirty="0" err="1">
                <a:latin typeface="+mj-lt"/>
              </a:rPr>
              <a:t>Kaliumsparende</a:t>
            </a:r>
            <a:r>
              <a:rPr lang="nl-NL" sz="1600" dirty="0">
                <a:latin typeface="+mj-lt"/>
              </a:rPr>
              <a:t> diuretica te starten</a:t>
            </a:r>
          </a:p>
          <a:p>
            <a:pPr marL="685800" lvl="1" indent="-342900">
              <a:lnSpc>
                <a:spcPct val="100000"/>
              </a:lnSpc>
            </a:pPr>
            <a:endParaRPr lang="nl-NL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5883" y="721771"/>
            <a:ext cx="727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/>
              <a:t>Hypokaliemie</a:t>
            </a:r>
            <a:r>
              <a:rPr lang="nl-NL" sz="3600" dirty="0"/>
              <a:t> bij 2</a:t>
            </a:r>
            <a:r>
              <a:rPr lang="nl-NL" sz="3600" baseline="30000" dirty="0"/>
              <a:t>de</a:t>
            </a:r>
            <a:r>
              <a:rPr lang="nl-NL" sz="3600" dirty="0"/>
              <a:t> gen. penicillines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9572" y="1708426"/>
            <a:ext cx="3764428" cy="252107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3742" y="4155239"/>
            <a:ext cx="3760258" cy="2216241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7004548" y="6423649"/>
            <a:ext cx="1453652" cy="166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571928" y="6442496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P.C.D.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Bank, J. </a:t>
            </a:r>
            <a:r>
              <a:rPr kumimoji="0" lang="nl-NL" sz="11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Neefs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b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E.P. van de Poelgeest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AUMC</a:t>
            </a:r>
          </a:p>
        </p:txBody>
      </p:sp>
    </p:spTree>
    <p:extLst>
      <p:ext uri="{BB962C8B-B14F-4D97-AF65-F5344CB8AC3E}">
        <p14:creationId xmlns:p14="http://schemas.microsoft.com/office/powerpoint/2010/main" val="30675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392</Words>
  <Application>Microsoft Office PowerPoint</Application>
  <PresentationFormat>Diavoorstelling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Smeets, Nori</cp:lastModifiedBy>
  <cp:revision>72</cp:revision>
  <dcterms:created xsi:type="dcterms:W3CDTF">2020-01-09T13:28:19Z</dcterms:created>
  <dcterms:modified xsi:type="dcterms:W3CDTF">2020-12-18T13:25:30Z</dcterms:modified>
</cp:coreProperties>
</file>