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96" r:id="rId2"/>
    <p:sldId id="297" r:id="rId3"/>
    <p:sldId id="298" r:id="rId4"/>
    <p:sldId id="29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86075" autoAdjust="0"/>
  </p:normalViewPr>
  <p:slideViewPr>
    <p:cSldViewPr snapToGrid="0">
      <p:cViewPr varScale="1">
        <p:scale>
          <a:sx n="162" d="100"/>
          <a:sy n="162" d="100"/>
        </p:scale>
        <p:origin x="17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mayocliniclabs.com/test-catalog/Clinical+and+Interpretive/65489" TargetMode="Externa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19   – </a:t>
            </a:r>
            <a:r>
              <a:rPr lang="nl-NL" dirty="0">
                <a:latin typeface="Calibri Light" panose="020F0302020204030204"/>
              </a:rPr>
              <a:t>Maart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5" y="652525"/>
            <a:ext cx="833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sz="3600" dirty="0" err="1"/>
              <a:t>Mijn</a:t>
            </a:r>
            <a:r>
              <a:rPr lang="en-US" altLang="nl-NL" sz="3600" dirty="0"/>
              <a:t> DNA of </a:t>
            </a:r>
            <a:r>
              <a:rPr lang="en-US" altLang="nl-NL" sz="3600" dirty="0" err="1"/>
              <a:t>niet</a:t>
            </a:r>
            <a:r>
              <a:rPr lang="en-US" altLang="nl-NL" sz="3600" dirty="0"/>
              <a:t>?</a:t>
            </a:r>
            <a:endParaRPr lang="nl-NL" sz="36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F. Opdam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>
                <a:solidFill>
                  <a:prstClr val="black"/>
                </a:solidFill>
                <a:latin typeface="Calibri" panose="020F0502020204030204"/>
              </a:rPr>
              <a:t>NKI-AVL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49-jarige vrouw </a:t>
            </a:r>
            <a:r>
              <a:rPr lang="en-US" sz="2000" dirty="0" err="1"/>
              <a:t>gediagnosticeerd</a:t>
            </a:r>
            <a:r>
              <a:rPr lang="en-US" sz="2000" dirty="0"/>
              <a:t> met </a:t>
            </a:r>
            <a:r>
              <a:rPr lang="en-US" sz="2000" dirty="0" err="1"/>
              <a:t>darmkanker</a:t>
            </a:r>
            <a:r>
              <a:rPr lang="en-US" sz="20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err="1"/>
              <a:t>Behandeling</a:t>
            </a:r>
            <a:r>
              <a:rPr lang="en-US" sz="2000" b="1" dirty="0"/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Capecitabine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oxaliplatin</a:t>
            </a:r>
            <a:r>
              <a:rPr lang="en-US" sz="2000" dirty="0"/>
              <a:t> in </a:t>
            </a:r>
            <a:r>
              <a:rPr lang="en-US" sz="2000" dirty="0" err="1"/>
              <a:t>adjuvante</a:t>
            </a:r>
            <a:r>
              <a:rPr lang="en-US" sz="2000" dirty="0"/>
              <a:t> setting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Gedurende</a:t>
            </a:r>
            <a:r>
              <a:rPr lang="en-US" sz="2000" dirty="0"/>
              <a:t> </a:t>
            </a:r>
            <a:r>
              <a:rPr lang="en-US" sz="2000" dirty="0" err="1"/>
              <a:t>operatie</a:t>
            </a:r>
            <a:r>
              <a:rPr lang="en-US" sz="2000" dirty="0"/>
              <a:t> </a:t>
            </a:r>
            <a:r>
              <a:rPr lang="en-US" sz="2000" dirty="0" err="1"/>
              <a:t>ontvangt</a:t>
            </a:r>
            <a:r>
              <a:rPr lang="en-US" sz="2000" dirty="0"/>
              <a:t> patient 3 </a:t>
            </a:r>
            <a:r>
              <a:rPr lang="en-US" sz="2000" dirty="0" err="1"/>
              <a:t>zakjes</a:t>
            </a:r>
            <a:r>
              <a:rPr lang="en-US" sz="2000" dirty="0"/>
              <a:t> </a:t>
            </a:r>
            <a:r>
              <a:rPr lang="en-US" sz="2000" dirty="0" err="1"/>
              <a:t>bloed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DPD </a:t>
            </a:r>
            <a:r>
              <a:rPr lang="en-US" sz="2000" dirty="0" err="1"/>
              <a:t>genotypering</a:t>
            </a:r>
            <a:r>
              <a:rPr lang="en-US" sz="2000" dirty="0"/>
              <a:t> wordt </a:t>
            </a:r>
            <a:r>
              <a:rPr lang="en-US" sz="2000" dirty="0" err="1"/>
              <a:t>verricht</a:t>
            </a:r>
            <a:r>
              <a:rPr lang="en-US" sz="2000" dirty="0"/>
              <a:t>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err="1"/>
              <a:t>Drager</a:t>
            </a:r>
            <a:r>
              <a:rPr lang="en-US" sz="1800" dirty="0"/>
              <a:t> van DPYD*2A </a:t>
            </a:r>
            <a:r>
              <a:rPr lang="en-US" sz="1800" dirty="0" err="1"/>
              <a:t>mutatie</a:t>
            </a:r>
            <a:endParaRPr lang="en-US" sz="18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6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u="sng" dirty="0" err="1"/>
              <a:t>Vraag</a:t>
            </a:r>
            <a:r>
              <a:rPr lang="en-US" sz="2000" u="sng" dirty="0"/>
              <a:t>: </a:t>
            </a:r>
            <a:r>
              <a:rPr lang="en-US" sz="2000" dirty="0"/>
              <a:t>Is de DPD </a:t>
            </a:r>
            <a:r>
              <a:rPr lang="en-US" sz="2000" dirty="0" err="1"/>
              <a:t>bepaling</a:t>
            </a:r>
            <a:r>
              <a:rPr lang="en-US" sz="2000" dirty="0"/>
              <a:t> van deze </a:t>
            </a:r>
            <a:r>
              <a:rPr lang="en-US" sz="2000" dirty="0" err="1"/>
              <a:t>patiente</a:t>
            </a:r>
            <a:r>
              <a:rPr lang="en-US" sz="2000" dirty="0"/>
              <a:t> nog </a:t>
            </a:r>
            <a:r>
              <a:rPr lang="en-US" sz="2000" dirty="0" err="1"/>
              <a:t>betrouwbaar</a:t>
            </a:r>
            <a:r>
              <a:rPr lang="en-US" sz="2000" dirty="0"/>
              <a:t>, </a:t>
            </a:r>
            <a:r>
              <a:rPr lang="en-US" sz="2000" dirty="0" err="1"/>
              <a:t>gezien</a:t>
            </a:r>
            <a:r>
              <a:rPr lang="en-US" sz="2000" dirty="0"/>
              <a:t> </a:t>
            </a:r>
            <a:r>
              <a:rPr lang="en-US" sz="2000" dirty="0" err="1"/>
              <a:t>zij</a:t>
            </a:r>
            <a:r>
              <a:rPr lang="en-US" sz="2000" dirty="0"/>
              <a:t> 3 </a:t>
            </a:r>
            <a:r>
              <a:rPr lang="en-US" sz="2000" dirty="0" err="1"/>
              <a:t>zakken</a:t>
            </a:r>
            <a:r>
              <a:rPr lang="en-US" sz="2000" dirty="0"/>
              <a:t> </a:t>
            </a:r>
            <a:r>
              <a:rPr lang="en-US" sz="2000" dirty="0" err="1"/>
              <a:t>bloed</a:t>
            </a:r>
            <a:r>
              <a:rPr lang="en-US" sz="2000" dirty="0"/>
              <a:t> </a:t>
            </a:r>
            <a:r>
              <a:rPr lang="en-US" sz="2000" dirty="0" err="1"/>
              <a:t>heeft</a:t>
            </a:r>
            <a:r>
              <a:rPr lang="en-US" sz="2000" dirty="0"/>
              <a:t> </a:t>
            </a:r>
            <a:r>
              <a:rPr lang="en-US" sz="2000" dirty="0" err="1"/>
              <a:t>ontvangen</a:t>
            </a:r>
            <a:r>
              <a:rPr lang="en-US" sz="2000" dirty="0"/>
              <a:t> </a:t>
            </a:r>
            <a:r>
              <a:rPr lang="en-US" sz="2000" dirty="0" err="1"/>
              <a:t>tijdens</a:t>
            </a:r>
            <a:r>
              <a:rPr lang="en-US" sz="2000" dirty="0"/>
              <a:t> de </a:t>
            </a:r>
            <a:r>
              <a:rPr lang="en-US" sz="2000" dirty="0" err="1"/>
              <a:t>operatie</a:t>
            </a:r>
            <a:r>
              <a:rPr lang="en-US" sz="2000" dirty="0"/>
              <a:t> of </a:t>
            </a:r>
            <a:r>
              <a:rPr lang="en-US" sz="2000" dirty="0" err="1"/>
              <a:t>zou</a:t>
            </a:r>
            <a:r>
              <a:rPr lang="en-US" sz="2000" dirty="0"/>
              <a:t> het genotype van de donor </a:t>
            </a:r>
            <a:r>
              <a:rPr lang="en-US" sz="2000" dirty="0" err="1"/>
              <a:t>niet</a:t>
            </a:r>
            <a:r>
              <a:rPr lang="en-US" sz="2000" dirty="0"/>
              <a:t> van </a:t>
            </a:r>
            <a:r>
              <a:rPr lang="en-US" sz="2000" dirty="0" err="1"/>
              <a:t>invloed</a:t>
            </a:r>
            <a:r>
              <a:rPr lang="en-US" sz="2000" dirty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op de DNA </a:t>
            </a:r>
            <a:r>
              <a:rPr lang="en-US" sz="2000" dirty="0" err="1"/>
              <a:t>uitslag</a:t>
            </a:r>
            <a:r>
              <a:rPr lang="en-US" sz="2000" dirty="0"/>
              <a:t>?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/>
              <a:t>Wat is de </a:t>
            </a:r>
            <a:r>
              <a:rPr lang="en-US" sz="2000" dirty="0" err="1"/>
              <a:t>betrouwbare</a:t>
            </a:r>
            <a:r>
              <a:rPr lang="en-US" sz="2000" dirty="0"/>
              <a:t> </a:t>
            </a:r>
            <a:r>
              <a:rPr lang="en-US" sz="2000" dirty="0" err="1"/>
              <a:t>manier</a:t>
            </a:r>
            <a:r>
              <a:rPr lang="en-US" sz="2000" dirty="0"/>
              <a:t> om de DPD te </a:t>
            </a:r>
            <a:r>
              <a:rPr lang="en-US" sz="2000" dirty="0" err="1"/>
              <a:t>genotyperen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840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19   – </a:t>
            </a:r>
            <a:r>
              <a:rPr lang="nl-NL" dirty="0">
                <a:latin typeface="Calibri Light" panose="020F0302020204030204"/>
              </a:rPr>
              <a:t>Maart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5" y="652525"/>
            <a:ext cx="833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sz="3600" dirty="0" err="1"/>
              <a:t>Mijn</a:t>
            </a:r>
            <a:r>
              <a:rPr lang="en-US" altLang="nl-NL" sz="3600" dirty="0"/>
              <a:t> DNA of </a:t>
            </a:r>
            <a:r>
              <a:rPr lang="en-US" altLang="nl-NL" sz="3600" dirty="0" err="1"/>
              <a:t>niet</a:t>
            </a:r>
            <a:r>
              <a:rPr lang="en-US" altLang="nl-NL" sz="3600" dirty="0"/>
              <a:t>? </a:t>
            </a:r>
            <a:endParaRPr lang="nl-NL" sz="36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F. Opdam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>
                <a:solidFill>
                  <a:prstClr val="black"/>
                </a:solidFill>
                <a:latin typeface="Calibri" panose="020F0502020204030204"/>
              </a:rPr>
              <a:t>NKI-AVL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Bij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bloedtransfusie</a:t>
            </a:r>
            <a:r>
              <a:rPr lang="en-US" sz="2000" dirty="0"/>
              <a:t> is de </a:t>
            </a:r>
            <a:r>
              <a:rPr lang="en-US" sz="2000" dirty="0" err="1"/>
              <a:t>kans</a:t>
            </a:r>
            <a:r>
              <a:rPr lang="en-US" sz="2000" dirty="0"/>
              <a:t> op het </a:t>
            </a:r>
            <a:r>
              <a:rPr lang="en-US" sz="2000" dirty="0" err="1"/>
              <a:t>meten</a:t>
            </a:r>
            <a:r>
              <a:rPr lang="en-US" sz="2000" dirty="0"/>
              <a:t> van het genotype van de donor </a:t>
            </a:r>
            <a:r>
              <a:rPr lang="en-US" sz="2000" dirty="0" err="1"/>
              <a:t>aanwezig</a:t>
            </a:r>
            <a:r>
              <a:rPr lang="en-US" sz="2000" dirty="0"/>
              <a:t> maar </a:t>
            </a:r>
            <a:r>
              <a:rPr lang="en-US" sz="2000" dirty="0" err="1"/>
              <a:t>gering</a:t>
            </a:r>
            <a:r>
              <a:rPr lang="en-US" sz="20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/>
              <a:t>Bloedmonsters kunnen DNA van de donor met zich meedragen wanneer deze zijn afgenomen bij een patiënt die een homologe bloedtransfusie of allogene bloed of beenmerg transplantatie heeft ondergaan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/>
              <a:t>Voor patiënten die een bloedtransfusie hebben ondergaan kan over het algemeen na 6 weken vanuit gegaan worden dat er geen donor DNA meer meetbaar is (levenscyclus leukocyten). </a:t>
            </a:r>
            <a:endParaRPr lang="en-US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830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19   – </a:t>
            </a:r>
            <a:r>
              <a:rPr lang="nl-NL" dirty="0">
                <a:latin typeface="Calibri Light" panose="020F0302020204030204"/>
              </a:rPr>
              <a:t>Maart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5" y="652525"/>
            <a:ext cx="833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sz="3600" dirty="0" err="1"/>
              <a:t>Mijn</a:t>
            </a:r>
            <a:r>
              <a:rPr lang="en-US" altLang="nl-NL" sz="3600" dirty="0"/>
              <a:t> DNA of </a:t>
            </a:r>
            <a:r>
              <a:rPr lang="en-US" altLang="nl-NL" sz="3600" dirty="0" err="1"/>
              <a:t>niet</a:t>
            </a:r>
            <a:r>
              <a:rPr lang="en-US" altLang="nl-NL" sz="3600" dirty="0"/>
              <a:t>? </a:t>
            </a:r>
            <a:endParaRPr lang="nl-NL" sz="36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F. Opdam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>
                <a:solidFill>
                  <a:prstClr val="black"/>
                </a:solidFill>
                <a:latin typeface="Calibri" panose="020F0502020204030204"/>
              </a:rPr>
              <a:t>NKI-AVL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Hoe te handelen? Afhankelijk van hoe snel er gestart moet worden met de </a:t>
            </a:r>
            <a:r>
              <a:rPr lang="nl-NL" sz="1800" dirty="0" err="1"/>
              <a:t>capecitabine</a:t>
            </a:r>
            <a:r>
              <a:rPr lang="nl-NL" sz="1800" dirty="0"/>
              <a:t> en materiaal wat er beschikbaar is.</a:t>
            </a:r>
            <a:endParaRPr lang="en-US" sz="1800" dirty="0"/>
          </a:p>
          <a:p>
            <a:pPr lvl="0"/>
            <a:r>
              <a:rPr lang="nl-NL" sz="1800" dirty="0"/>
              <a:t>Als er nog monsters beschikbaar zijn van voor de operatie dan kunnen deze gebruikt worden om het DPD genotype te bepalen</a:t>
            </a:r>
            <a:endParaRPr lang="en-US" sz="1800" dirty="0"/>
          </a:p>
          <a:p>
            <a:pPr lvl="0"/>
            <a:r>
              <a:rPr lang="nl-NL" sz="1800" dirty="0"/>
              <a:t>Als er geen monster beschikbaar is maar patiënt start pas over meer dan 6 weken? Dan kan er na 6 weken nog een monster worden afgenomen. </a:t>
            </a:r>
            <a:endParaRPr lang="en-US" sz="1800" dirty="0"/>
          </a:p>
          <a:p>
            <a:pPr lvl="0"/>
            <a:r>
              <a:rPr lang="nl-NL" sz="1800" dirty="0"/>
              <a:t>Als er geen monster beschikbaar is en patiënt moet snel starten met </a:t>
            </a:r>
            <a:r>
              <a:rPr lang="nl-NL" sz="1800" dirty="0" err="1"/>
              <a:t>capecitabine</a:t>
            </a:r>
            <a:r>
              <a:rPr lang="nl-NL" sz="1800" dirty="0"/>
              <a:t>:</a:t>
            </a:r>
            <a:endParaRPr lang="en-US" sz="1800" dirty="0"/>
          </a:p>
          <a:p>
            <a:pPr lvl="1"/>
            <a:r>
              <a:rPr lang="nl-NL" sz="1600" dirty="0"/>
              <a:t>Mogelijkheid is om het DPD genotype vanuit speeksel te bepalen, al hebben enkele studies laten zien dat er een mengsel van DNA in het speeksel gevonden kan worden. </a:t>
            </a:r>
            <a:endParaRPr lang="en-US" sz="1600" dirty="0"/>
          </a:p>
          <a:p>
            <a:pPr lvl="1"/>
            <a:r>
              <a:rPr lang="nl-NL" sz="1600" dirty="0"/>
              <a:t>Het beste zou zijn om het DPD genotype vanuit een huidbiopt te laten bepalen. </a:t>
            </a:r>
            <a:endParaRPr lang="en-US" sz="1600" dirty="0"/>
          </a:p>
          <a:p>
            <a:r>
              <a:rPr lang="nl-NL" sz="1800" b="1" dirty="0"/>
              <a:t>Conclusie: </a:t>
            </a:r>
            <a:r>
              <a:rPr lang="nl-NL" sz="1800" dirty="0"/>
              <a:t>Het is belangrijk om te weten wat de DPD activiteit van de patiënt is voor start met een </a:t>
            </a:r>
            <a:r>
              <a:rPr lang="nl-NL" sz="1800" dirty="0" err="1"/>
              <a:t>fluropyrimidine</a:t>
            </a:r>
            <a:r>
              <a:rPr lang="nl-NL" sz="1800" dirty="0"/>
              <a:t> waarbij de dosering wordt gebaseerd op basis van het genotype. </a:t>
            </a:r>
            <a:endParaRPr lang="en-US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980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19   – </a:t>
            </a:r>
            <a:r>
              <a:rPr lang="nl-NL" dirty="0">
                <a:latin typeface="Calibri Light" panose="020F0302020204030204"/>
              </a:rPr>
              <a:t>Maart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5" y="652525"/>
            <a:ext cx="833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sz="3600" dirty="0" err="1"/>
              <a:t>Mijn</a:t>
            </a:r>
            <a:r>
              <a:rPr lang="en-US" altLang="nl-NL" sz="3600" dirty="0"/>
              <a:t> DNA of </a:t>
            </a:r>
            <a:r>
              <a:rPr lang="en-US" altLang="nl-NL" sz="3600" dirty="0" err="1"/>
              <a:t>niet</a:t>
            </a:r>
            <a:r>
              <a:rPr lang="en-US" altLang="nl-NL" sz="3600"/>
              <a:t>? </a:t>
            </a:r>
            <a:endParaRPr lang="nl-NL" sz="36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F. Opdam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>
                <a:solidFill>
                  <a:prstClr val="black"/>
                </a:solidFill>
                <a:latin typeface="Calibri" panose="020F0502020204030204"/>
              </a:rPr>
              <a:t>NKI-AVL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err="1"/>
              <a:t>Bronnen</a:t>
            </a:r>
            <a:r>
              <a:rPr lang="en-US" sz="1800" u="sng" dirty="0"/>
              <a:t>:</a:t>
            </a:r>
          </a:p>
          <a:p>
            <a:pPr lvl="0"/>
            <a:r>
              <a:rPr lang="nl-NL" sz="1800" dirty="0"/>
              <a:t>M H Ten Brink 1, T van der </a:t>
            </a:r>
            <a:r>
              <a:rPr lang="nl-NL" sz="1800" dirty="0" err="1"/>
              <a:t>Straaten</a:t>
            </a:r>
            <a:r>
              <a:rPr lang="nl-NL" sz="1800" dirty="0"/>
              <a:t>, H </a:t>
            </a:r>
            <a:r>
              <a:rPr lang="nl-NL" sz="1800" dirty="0" err="1"/>
              <a:t>Bouwsma</a:t>
            </a:r>
            <a:r>
              <a:rPr lang="nl-NL" sz="1800" dirty="0"/>
              <a:t>, R Baak-Pablo, H J </a:t>
            </a:r>
            <a:r>
              <a:rPr lang="nl-NL" sz="1800" dirty="0" err="1"/>
              <a:t>Guchelaar</a:t>
            </a:r>
            <a:r>
              <a:rPr lang="nl-NL" sz="1800" dirty="0"/>
              <a:t>, J </a:t>
            </a:r>
            <a:r>
              <a:rPr lang="nl-NL" sz="1800" dirty="0" err="1"/>
              <a:t>J</a:t>
            </a:r>
            <a:r>
              <a:rPr lang="nl-NL" sz="1800" dirty="0"/>
              <a:t> </a:t>
            </a:r>
            <a:r>
              <a:rPr lang="nl-NL" sz="1800" dirty="0" err="1"/>
              <a:t>Swen</a:t>
            </a:r>
            <a:r>
              <a:rPr lang="nl-NL" sz="1800" dirty="0"/>
              <a:t>, </a:t>
            </a:r>
            <a:r>
              <a:rPr lang="nl-NL" sz="1800" dirty="0" err="1"/>
              <a:t>Pharmacogenetics</a:t>
            </a:r>
            <a:r>
              <a:rPr lang="nl-NL" sz="1800" dirty="0"/>
              <a:t> in transplant </a:t>
            </a:r>
            <a:r>
              <a:rPr lang="nl-NL" sz="1800" dirty="0" err="1"/>
              <a:t>patients</a:t>
            </a:r>
            <a:r>
              <a:rPr lang="nl-NL" sz="1800" dirty="0"/>
              <a:t>: mind </a:t>
            </a:r>
            <a:r>
              <a:rPr lang="nl-NL" sz="1800" dirty="0" err="1"/>
              <a:t>the</a:t>
            </a:r>
            <a:r>
              <a:rPr lang="nl-NL" sz="1800" dirty="0"/>
              <a:t> mix. </a:t>
            </a:r>
            <a:r>
              <a:rPr lang="nl-NL" sz="1800" dirty="0" err="1"/>
              <a:t>Clin</a:t>
            </a:r>
            <a:r>
              <a:rPr lang="nl-NL" sz="1800" dirty="0"/>
              <a:t> </a:t>
            </a:r>
            <a:r>
              <a:rPr lang="nl-NL" sz="1800" dirty="0" err="1"/>
              <a:t>Pharmacol</a:t>
            </a:r>
            <a:r>
              <a:rPr lang="nl-NL" sz="1800" dirty="0"/>
              <a:t> </a:t>
            </a:r>
            <a:r>
              <a:rPr lang="nl-NL" sz="1800" dirty="0" err="1"/>
              <a:t>Ther</a:t>
            </a:r>
            <a:r>
              <a:rPr lang="nl-NL" sz="1800" dirty="0"/>
              <a:t>. 2013 Oct;94(4):443-4. </a:t>
            </a:r>
            <a:r>
              <a:rPr lang="nl-NL" sz="1800" dirty="0" err="1"/>
              <a:t>doi</a:t>
            </a:r>
            <a:r>
              <a:rPr lang="nl-NL" sz="1800" dirty="0"/>
              <a:t>: 10.1038/clpt.2013.110.</a:t>
            </a:r>
            <a:endParaRPr lang="en-US" sz="1800" dirty="0"/>
          </a:p>
          <a:p>
            <a:pPr lvl="0"/>
            <a:r>
              <a:rPr lang="nl-NL" sz="1800" u="sng" dirty="0">
                <a:hlinkClick r:id="rId6"/>
              </a:rPr>
              <a:t>https://www.mayocliniclabs.com/test-catalog/Clinical+and+Interpretive/65489</a:t>
            </a:r>
            <a:r>
              <a:rPr lang="nl-NL" sz="1800" dirty="0"/>
              <a:t> </a:t>
            </a:r>
            <a:endParaRPr lang="en-US" sz="1800" dirty="0"/>
          </a:p>
          <a:p>
            <a:pPr lvl="0"/>
            <a:r>
              <a:rPr lang="en-US" sz="1800" dirty="0"/>
              <a:t>Michelle Ng Gong* , Yang Sai†, Wei Zhou†, B. Taylor Thompson* , Li-</a:t>
            </a:r>
            <a:r>
              <a:rPr lang="en-US" sz="1800" dirty="0" err="1"/>
              <a:t>Lian</a:t>
            </a:r>
            <a:r>
              <a:rPr lang="en-US" sz="1800" dirty="0"/>
              <a:t> Xu†, and David C. </a:t>
            </a:r>
            <a:r>
              <a:rPr lang="en-US" sz="1800" dirty="0" err="1"/>
              <a:t>Christiani</a:t>
            </a:r>
            <a:r>
              <a:rPr lang="en-US" sz="1800" dirty="0"/>
              <a:t>*,† Genotyping Patients With Recent Blood Transfusions. </a:t>
            </a:r>
            <a:r>
              <a:rPr lang="nl-NL" sz="1800" dirty="0" err="1"/>
              <a:t>Epidemiology</a:t>
            </a:r>
            <a:r>
              <a:rPr lang="nl-NL" sz="1800" dirty="0"/>
              <a:t>. 2003 November ; 14(6): 744–747</a:t>
            </a:r>
            <a:endParaRPr lang="en-US" sz="1800" dirty="0"/>
          </a:p>
          <a:p>
            <a:endParaRPr lang="en-US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48890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621</Words>
  <Application>Microsoft Office PowerPoint</Application>
  <PresentationFormat>Diavoorstelling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Smeets, Nori</cp:lastModifiedBy>
  <cp:revision>93</cp:revision>
  <dcterms:created xsi:type="dcterms:W3CDTF">2020-01-09T13:28:19Z</dcterms:created>
  <dcterms:modified xsi:type="dcterms:W3CDTF">2021-04-13T12:08:01Z</dcterms:modified>
</cp:coreProperties>
</file>