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"/>
  </p:notesMasterIdLst>
  <p:sldIdLst>
    <p:sldId id="263" r:id="rId2"/>
    <p:sldId id="262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0959" autoAdjust="0"/>
  </p:normalViewPr>
  <p:slideViewPr>
    <p:cSldViewPr snapToGrid="0">
      <p:cViewPr varScale="1">
        <p:scale>
          <a:sx n="98" d="100"/>
          <a:sy n="98" d="100"/>
        </p:scale>
        <p:origin x="8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4-5-2021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312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e--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499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22 – mei 2021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je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Pill </a:t>
            </a: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652525"/>
            <a:ext cx="6941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latin typeface="+mj-lt"/>
              </a:rPr>
              <a:t>Alternatief voor metoclopramide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>
                <a:hlinkClick r:id="rId5" tooltip="https://forms.gle/eEbaXQPZob8LpDN17&#10;Cmd+Click or tap to follow the link"/>
              </a:rPr>
              <a:t>https://forms.gle/eEbaXQPZob8LpDN17</a:t>
            </a:r>
            <a:r>
              <a:rPr lang="nl-NL" dirty="0"/>
              <a:t>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09" y="1746103"/>
            <a:ext cx="8739782" cy="4356745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dirty="0">
                <a:solidFill>
                  <a:schemeClr val="tx1"/>
                </a:solidFill>
                <a:latin typeface="+mj-lt"/>
              </a:rPr>
              <a:t>Vrouw, 88 jaar oud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b="1" dirty="0">
                <a:solidFill>
                  <a:schemeClr val="tx1"/>
                </a:solidFill>
                <a:latin typeface="+mj-lt"/>
              </a:rPr>
              <a:t>Probleem: 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gedissemineerde mycobacterium </a:t>
            </a:r>
            <a:r>
              <a:rPr lang="nl-NL" sz="1700" dirty="0" err="1">
                <a:solidFill>
                  <a:schemeClr val="tx1"/>
                </a:solidFill>
                <a:latin typeface="+mj-lt"/>
              </a:rPr>
              <a:t>chelonae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 infectie 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b="1" dirty="0">
                <a:solidFill>
                  <a:schemeClr val="tx1"/>
                </a:solidFill>
                <a:latin typeface="+mj-lt"/>
              </a:rPr>
              <a:t>Beloop: 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behandeling gedurende 4 weken met imipenem/cilastine IV, azitromycine en </a:t>
            </a:r>
            <a:r>
              <a:rPr lang="nl-NL" sz="1700" dirty="0" err="1">
                <a:solidFill>
                  <a:schemeClr val="tx1"/>
                </a:solidFill>
                <a:latin typeface="+mj-lt"/>
              </a:rPr>
              <a:t>clofazimine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 oraal in de thuissituatie. Echter al snel optreden van misselijkheid, naar verwachting nog minimaal 4 weken behandeling nodig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b="1" dirty="0">
                <a:solidFill>
                  <a:schemeClr val="tx1"/>
                </a:solidFill>
                <a:latin typeface="+mj-lt"/>
              </a:rPr>
              <a:t>Bijzonderheden lab: </a:t>
            </a:r>
            <a:r>
              <a:rPr lang="nl-NL" sz="1700" dirty="0" err="1">
                <a:solidFill>
                  <a:schemeClr val="tx1"/>
                </a:solidFill>
                <a:latin typeface="+mj-lt"/>
              </a:rPr>
              <a:t>eGFR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 67ml/min/1.73m</a:t>
            </a:r>
            <a:r>
              <a:rPr lang="nl-NL" sz="1700" baseline="30000" dirty="0">
                <a:solidFill>
                  <a:schemeClr val="tx1"/>
                </a:solidFill>
                <a:latin typeface="+mj-lt"/>
              </a:rPr>
              <a:t>2</a:t>
            </a: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b="1" dirty="0">
                <a:solidFill>
                  <a:schemeClr val="tx1"/>
                </a:solidFill>
                <a:latin typeface="+mj-lt"/>
              </a:rPr>
              <a:t>Beloop: 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goede reactie op metoclopramide 3dd 5 mg, maar persisterend misselijk. Wens behandelend arts metoclopramide op te hogen naar 3 </a:t>
            </a:r>
            <a:r>
              <a:rPr lang="nl-NL" sz="1700" dirty="0" err="1">
                <a:solidFill>
                  <a:schemeClr val="tx1"/>
                </a:solidFill>
                <a:latin typeface="+mj-lt"/>
              </a:rPr>
              <a:t>dd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 10 mg, maar krijgt waarschuwing dat hij maximaal 5 dagen mag voorschrijven in verband met risico op </a:t>
            </a:r>
            <a:r>
              <a:rPr lang="nl-NL" sz="1700" dirty="0" err="1">
                <a:solidFill>
                  <a:schemeClr val="tx1"/>
                </a:solidFill>
                <a:latin typeface="+mj-lt"/>
              </a:rPr>
              <a:t>extrapyramidale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 bijwerkingen, met name irreversibele tardieve dyskinesie.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b="1" dirty="0">
                <a:solidFill>
                  <a:schemeClr val="tx1"/>
                </a:solidFill>
                <a:latin typeface="+mj-lt"/>
              </a:rPr>
              <a:t>Vraag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: Is stoppen metoclopramide inderdaad geïndiceerd? Indien van wel, wat is een geschikt alternatief anti-emeticum?</a:t>
            </a:r>
            <a:endParaRPr lang="nl-NL" sz="2000" dirty="0">
              <a:latin typeface="+mj-lt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</a:t>
            </a:r>
            <a:r>
              <a:rPr lang="nl-NL" sz="1100" dirty="0"/>
              <a:t>T. Wolters, Radboudumc (met dank aan R. van </a:t>
            </a:r>
            <a:r>
              <a:rPr lang="nl-NL" sz="1100" dirty="0" err="1"/>
              <a:t>Crevel</a:t>
            </a:r>
            <a:r>
              <a:rPr lang="nl-NL" sz="1100" dirty="0"/>
              <a:t> voor aanleveren casus)</a:t>
            </a:r>
          </a:p>
        </p:txBody>
      </p:sp>
    </p:spTree>
    <p:extLst>
      <p:ext uri="{BB962C8B-B14F-4D97-AF65-F5344CB8AC3E}">
        <p14:creationId xmlns:p14="http://schemas.microsoft.com/office/powerpoint/2010/main" val="169920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Terugkoppeling casus 22 </a:t>
            </a:r>
            <a:r>
              <a:rPr lang="nl-NL" dirty="0" err="1">
                <a:solidFill>
                  <a:schemeClr val="bg1"/>
                </a:solidFill>
                <a:latin typeface="+mj-lt"/>
              </a:rPr>
              <a:t>eld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 je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Pill </a:t>
            </a: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294576" y="6440516"/>
            <a:ext cx="8791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/>
              <a:t>Farmacotherapeutisch</a:t>
            </a:r>
            <a:r>
              <a:rPr lang="en-US" sz="1200" i="1" dirty="0"/>
              <a:t> </a:t>
            </a:r>
            <a:r>
              <a:rPr lang="en-US" sz="1200" i="1" dirty="0" err="1"/>
              <a:t>kompas</a:t>
            </a:r>
            <a:r>
              <a:rPr lang="en-US" sz="1200" i="1" dirty="0"/>
              <a:t>; </a:t>
            </a:r>
            <a:r>
              <a:rPr lang="nl-NL" sz="1200" i="1" dirty="0" err="1"/>
              <a:t>Rao</a:t>
            </a:r>
            <a:r>
              <a:rPr lang="nl-NL" sz="1200" i="1" dirty="0"/>
              <a:t> AS, </a:t>
            </a:r>
            <a:r>
              <a:rPr lang="nl-NL" sz="1200" i="1" dirty="0" err="1"/>
              <a:t>Camilleri</a:t>
            </a:r>
            <a:r>
              <a:rPr lang="nl-NL" sz="1200" i="1" dirty="0"/>
              <a:t> M. Review </a:t>
            </a:r>
            <a:r>
              <a:rPr lang="nl-NL" sz="1200" i="1" dirty="0" err="1"/>
              <a:t>article</a:t>
            </a:r>
            <a:r>
              <a:rPr lang="nl-NL" sz="1200" i="1" dirty="0"/>
              <a:t>: metoclopramide </a:t>
            </a:r>
            <a:r>
              <a:rPr lang="nl-NL" sz="1200" i="1" dirty="0" err="1"/>
              <a:t>and</a:t>
            </a:r>
            <a:r>
              <a:rPr lang="nl-NL" sz="1200" i="1" dirty="0"/>
              <a:t> </a:t>
            </a:r>
            <a:r>
              <a:rPr lang="nl-NL" sz="1200" i="1" dirty="0" err="1"/>
              <a:t>tardive</a:t>
            </a:r>
            <a:r>
              <a:rPr lang="nl-NL" sz="1200" i="1" dirty="0"/>
              <a:t> </a:t>
            </a:r>
            <a:r>
              <a:rPr lang="nl-NL" sz="1200" i="1" dirty="0" err="1"/>
              <a:t>dyskinesia</a:t>
            </a:r>
            <a:r>
              <a:rPr lang="nl-NL" sz="1200" i="1" dirty="0"/>
              <a:t>. </a:t>
            </a:r>
            <a:r>
              <a:rPr lang="nl-NL" sz="1200" i="1" dirty="0" err="1"/>
              <a:t>Aliment</a:t>
            </a:r>
            <a:r>
              <a:rPr lang="nl-NL" sz="1200" i="1" dirty="0"/>
              <a:t> </a:t>
            </a:r>
            <a:r>
              <a:rPr lang="nl-NL" sz="1200" i="1" dirty="0" err="1"/>
              <a:t>Pharmacol</a:t>
            </a:r>
            <a:r>
              <a:rPr lang="nl-NL" sz="1200" i="1" dirty="0"/>
              <a:t> </a:t>
            </a:r>
            <a:r>
              <a:rPr lang="nl-NL" sz="1200" i="1" dirty="0" err="1"/>
              <a:t>Ther</a:t>
            </a:r>
            <a:r>
              <a:rPr lang="nl-NL" sz="1200" i="1" dirty="0"/>
              <a:t>. 2010 Jan;31(1):11-9.</a:t>
            </a:r>
            <a:r>
              <a:rPr lang="en-US" sz="1200" b="1" dirty="0"/>
              <a:t> </a:t>
            </a:r>
            <a:endParaRPr lang="nl-NL" sz="1200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" y="1746103"/>
            <a:ext cx="8199904" cy="435674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sz="1600" b="1" dirty="0" err="1">
                <a:solidFill>
                  <a:schemeClr val="tx1"/>
                </a:solidFill>
                <a:latin typeface="+mj-lt"/>
              </a:rPr>
              <a:t>Extrapyramidale</a:t>
            </a:r>
            <a:r>
              <a:rPr lang="nl-NL" sz="1600" b="1" dirty="0">
                <a:solidFill>
                  <a:schemeClr val="tx1"/>
                </a:solidFill>
                <a:latin typeface="+mj-lt"/>
              </a:rPr>
              <a:t> symptomen (EPS)/tardieve dyskinesie (TD) </a:t>
            </a:r>
            <a:r>
              <a:rPr lang="nl-NL" sz="1600" dirty="0">
                <a:solidFill>
                  <a:schemeClr val="tx1"/>
                </a:solidFill>
                <a:latin typeface="+mj-lt"/>
              </a:rPr>
              <a:t>ontstaan ten gevolge van langdurig centraal antagonisme van dopamine (D2)-receptoren, waardoor een hypersensitiviteit van de D2-receptoren ontstaat en een disbalans in de dopaminerge </a:t>
            </a:r>
            <a:r>
              <a:rPr lang="nl-NL" sz="1600" dirty="0" err="1">
                <a:solidFill>
                  <a:schemeClr val="tx1"/>
                </a:solidFill>
                <a:latin typeface="+mj-lt"/>
              </a:rPr>
              <a:t>pathways</a:t>
            </a:r>
            <a:r>
              <a:rPr lang="nl-NL" sz="1600" dirty="0">
                <a:solidFill>
                  <a:schemeClr val="tx1"/>
                </a:solidFill>
                <a:latin typeface="+mj-lt"/>
              </a:rPr>
              <a:t> in de basale </a:t>
            </a:r>
            <a:r>
              <a:rPr lang="nl-NL" sz="1600" dirty="0" err="1">
                <a:solidFill>
                  <a:schemeClr val="tx1"/>
                </a:solidFill>
                <a:latin typeface="+mj-lt"/>
              </a:rPr>
              <a:t>ganglia</a:t>
            </a:r>
            <a:r>
              <a:rPr lang="nl-NL" sz="1600" dirty="0">
                <a:solidFill>
                  <a:schemeClr val="tx1"/>
                </a:solidFill>
                <a:latin typeface="+mj-lt"/>
              </a:rPr>
              <a:t>, met een onwillekeurige bewegingsstoornis als EPS of TD tot gevolg. TD ontstaat voornamelijk na gebruik gedurende &gt;3 maanden, bij hogere doses en bij patiënten met een kwetsbaar brein. Het komt meer voor bij ouderen en vrouwen. TD is in 47% irreversibel.</a:t>
            </a:r>
            <a:endParaRPr lang="nl-NL" sz="1600" b="1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nl-NL" sz="1600" b="1" dirty="0">
                <a:solidFill>
                  <a:schemeClr val="tx1"/>
                </a:solidFill>
                <a:latin typeface="+mj-lt"/>
              </a:rPr>
              <a:t>Domperidon</a:t>
            </a:r>
            <a:r>
              <a:rPr lang="nl-NL" sz="1600" dirty="0">
                <a:solidFill>
                  <a:schemeClr val="tx1"/>
                </a:solidFill>
                <a:latin typeface="+mj-lt"/>
              </a:rPr>
              <a:t>: perifeer </a:t>
            </a:r>
            <a:r>
              <a:rPr lang="nl-NL" sz="1600">
                <a:solidFill>
                  <a:schemeClr val="tx1"/>
                </a:solidFill>
                <a:latin typeface="+mj-lt"/>
              </a:rPr>
              <a:t>werkende D2-receptor </a:t>
            </a:r>
            <a:r>
              <a:rPr lang="nl-NL" sz="1600" dirty="0">
                <a:solidFill>
                  <a:schemeClr val="tx1"/>
                </a:solidFill>
                <a:latin typeface="+mj-lt"/>
              </a:rPr>
              <a:t>antagonist: minimaal risico op EPS/TD gezien zeer geringe passage bloed-hersenbarrière, in tegenstelling tot metoclopramide (wel centrale effecten!). Dosis: maximaal 3 </a:t>
            </a:r>
            <a:r>
              <a:rPr lang="nl-NL" sz="1600" dirty="0" err="1">
                <a:solidFill>
                  <a:schemeClr val="tx1"/>
                </a:solidFill>
                <a:latin typeface="+mj-lt"/>
              </a:rPr>
              <a:t>dd</a:t>
            </a:r>
            <a:r>
              <a:rPr lang="nl-NL" sz="1600" dirty="0">
                <a:solidFill>
                  <a:schemeClr val="tx1"/>
                </a:solidFill>
                <a:latin typeface="+mj-lt"/>
              </a:rPr>
              <a:t> 10 mg zo nodig. CAVE QT-tijd verlenging: ECG maken vooraf en vermijdt combinatie met QT-verlengde </a:t>
            </a:r>
            <a:r>
              <a:rPr lang="nl-NL" sz="1600" dirty="0" err="1">
                <a:solidFill>
                  <a:schemeClr val="tx1"/>
                </a:solidFill>
                <a:latin typeface="+mj-lt"/>
              </a:rPr>
              <a:t>co-medicatie</a:t>
            </a:r>
            <a:endParaRPr lang="nl-NL" sz="1600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nl-NL" sz="1600" u="sng" dirty="0">
                <a:solidFill>
                  <a:schemeClr val="tx1"/>
                </a:solidFill>
                <a:latin typeface="+mj-lt"/>
              </a:rPr>
              <a:t>Minder geschikte alternatieven:</a:t>
            </a:r>
          </a:p>
          <a:p>
            <a:pPr>
              <a:lnSpc>
                <a:spcPct val="100000"/>
              </a:lnSpc>
            </a:pPr>
            <a:r>
              <a:rPr lang="nl-NL" sz="1600" b="1" dirty="0" err="1">
                <a:solidFill>
                  <a:schemeClr val="tx1"/>
                </a:solidFill>
                <a:latin typeface="+mj-lt"/>
              </a:rPr>
              <a:t>Aprepitant</a:t>
            </a:r>
            <a:r>
              <a:rPr lang="nl-NL" sz="1600" b="1" dirty="0">
                <a:solidFill>
                  <a:schemeClr val="tx1"/>
                </a:solidFill>
                <a:latin typeface="+mj-lt"/>
              </a:rPr>
              <a:t>:</a:t>
            </a:r>
            <a:r>
              <a:rPr lang="nl-NL" sz="1600" dirty="0">
                <a:solidFill>
                  <a:schemeClr val="tx1"/>
                </a:solidFill>
                <a:latin typeface="+mj-lt"/>
              </a:rPr>
              <a:t> neurokinine1-receptor-antagonist. NK1-R betrokken bij prikkeling braakcentrum. Versterkt werking 5-HT</a:t>
            </a:r>
            <a:r>
              <a:rPr lang="nl-NL" sz="1600" baseline="-25000" dirty="0">
                <a:solidFill>
                  <a:schemeClr val="tx1"/>
                </a:solidFill>
                <a:latin typeface="+mj-lt"/>
              </a:rPr>
              <a:t>3</a:t>
            </a:r>
            <a:r>
              <a:rPr lang="nl-NL" sz="1600" dirty="0">
                <a:solidFill>
                  <a:schemeClr val="tx1"/>
                </a:solidFill>
                <a:latin typeface="+mj-lt"/>
              </a:rPr>
              <a:t>-R-anta en dexamethason. Geen EPS beschreven. </a:t>
            </a:r>
          </a:p>
          <a:p>
            <a:pPr>
              <a:lnSpc>
                <a:spcPct val="100000"/>
              </a:lnSpc>
            </a:pPr>
            <a:r>
              <a:rPr lang="nl-NL" sz="1600" b="1" dirty="0" err="1">
                <a:solidFill>
                  <a:schemeClr val="tx1"/>
                </a:solidFill>
                <a:latin typeface="+mj-lt"/>
              </a:rPr>
              <a:t>Ondansetron</a:t>
            </a:r>
            <a:r>
              <a:rPr lang="nl-NL" sz="1600" b="1" dirty="0">
                <a:solidFill>
                  <a:schemeClr val="tx1"/>
                </a:solidFill>
                <a:latin typeface="+mj-lt"/>
              </a:rPr>
              <a:t>: </a:t>
            </a:r>
            <a:r>
              <a:rPr lang="nl-NL" sz="1600" dirty="0">
                <a:solidFill>
                  <a:schemeClr val="tx1"/>
                </a:solidFill>
                <a:latin typeface="+mj-lt"/>
              </a:rPr>
              <a:t>selectieve 5HT</a:t>
            </a:r>
            <a:r>
              <a:rPr lang="nl-NL" sz="1600" baseline="-25000" dirty="0">
                <a:solidFill>
                  <a:schemeClr val="tx1"/>
                </a:solidFill>
                <a:latin typeface="+mj-lt"/>
              </a:rPr>
              <a:t>3</a:t>
            </a:r>
            <a:r>
              <a:rPr lang="nl-NL" sz="1600" dirty="0">
                <a:solidFill>
                  <a:schemeClr val="tx1"/>
                </a:solidFill>
                <a:latin typeface="+mj-lt"/>
              </a:rPr>
              <a:t>-R-antagonist: perifeer en centraal effect. EPS wel beschreven. Niet geregistreerd buiten chemo- en/of radiotherapie, maximale innameduur 5 dagen.</a:t>
            </a:r>
          </a:p>
          <a:p>
            <a:pPr>
              <a:lnSpc>
                <a:spcPct val="100000"/>
              </a:lnSpc>
            </a:pPr>
            <a:r>
              <a:rPr lang="nl-NL" sz="1600" b="1" dirty="0">
                <a:solidFill>
                  <a:schemeClr val="tx1"/>
                </a:solidFill>
                <a:latin typeface="+mj-lt"/>
              </a:rPr>
              <a:t>Dexamethason</a:t>
            </a:r>
            <a:r>
              <a:rPr lang="nl-NL" sz="1600" dirty="0">
                <a:solidFill>
                  <a:schemeClr val="tx1"/>
                </a:solidFill>
                <a:latin typeface="+mj-lt"/>
              </a:rPr>
              <a:t> (niet gewenst gezien indicatie </a:t>
            </a:r>
            <a:r>
              <a:rPr lang="nl-NL" sz="1600" i="1" dirty="0">
                <a:solidFill>
                  <a:schemeClr val="tx1"/>
                </a:solidFill>
                <a:latin typeface="+mj-lt"/>
              </a:rPr>
              <a:t>Mycobacterium </a:t>
            </a:r>
            <a:r>
              <a:rPr lang="nl-NL" sz="1600" i="1" dirty="0" err="1">
                <a:solidFill>
                  <a:schemeClr val="tx1"/>
                </a:solidFill>
                <a:latin typeface="+mj-lt"/>
              </a:rPr>
              <a:t>chelonae</a:t>
            </a:r>
            <a:r>
              <a:rPr lang="nl-NL" sz="1600" dirty="0">
                <a:solidFill>
                  <a:schemeClr val="tx1"/>
                </a:solidFill>
                <a:latin typeface="+mj-lt"/>
              </a:rPr>
              <a:t> infectie)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55C562E-A070-EF4A-99C2-A75476926EA0}"/>
              </a:ext>
            </a:extLst>
          </p:cNvPr>
          <p:cNvSpPr txBox="1"/>
          <p:nvPr/>
        </p:nvSpPr>
        <p:spPr>
          <a:xfrm>
            <a:off x="144976" y="652525"/>
            <a:ext cx="6941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latin typeface="+mj-lt"/>
              </a:rPr>
              <a:t>Alternatief voor metoclopramide</a:t>
            </a:r>
          </a:p>
        </p:txBody>
      </p:sp>
    </p:spTree>
    <p:extLst>
      <p:ext uri="{BB962C8B-B14F-4D97-AF65-F5344CB8AC3E}">
        <p14:creationId xmlns:p14="http://schemas.microsoft.com/office/powerpoint/2010/main" val="28590288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442</Words>
  <Application>Microsoft Office PowerPoint</Application>
  <PresentationFormat>Diavoorstelling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Smeets, Nori</cp:lastModifiedBy>
  <cp:revision>23</cp:revision>
  <dcterms:created xsi:type="dcterms:W3CDTF">2020-01-09T13:28:19Z</dcterms:created>
  <dcterms:modified xsi:type="dcterms:W3CDTF">2021-05-04T14:43:57Z</dcterms:modified>
</cp:coreProperties>
</file>