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sldIdLst>
    <p:sldId id="265" r:id="rId2"/>
    <p:sldId id="291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98" autoAdjust="0"/>
  </p:normalViewPr>
  <p:slideViewPr>
    <p:cSldViewPr snapToGrid="0">
      <p:cViewPr varScale="1">
        <p:scale>
          <a:sx n="74" d="100"/>
          <a:sy n="74" d="100"/>
        </p:scale>
        <p:origin x="16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5-11-2022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 </a:t>
            </a:r>
            <a:r>
              <a:rPr lang="nl-NL" dirty="0" smtClean="0">
                <a:latin typeface="+mj-lt"/>
              </a:rPr>
              <a:t>45 </a:t>
            </a:r>
            <a:r>
              <a:rPr lang="nl-NL" dirty="0">
                <a:latin typeface="+mj-lt"/>
              </a:rPr>
              <a:t>– </a:t>
            </a:r>
            <a:r>
              <a:rPr lang="nl-NL" dirty="0" smtClean="0">
                <a:latin typeface="+mj-lt"/>
              </a:rPr>
              <a:t>november 2022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je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486260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+mj-lt"/>
              </a:rPr>
              <a:t>Een oncologische </a:t>
            </a:r>
            <a:r>
              <a:rPr lang="nl-NL" sz="2800" dirty="0" err="1" smtClean="0">
                <a:latin typeface="+mj-lt"/>
              </a:rPr>
              <a:t>emergency</a:t>
            </a:r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b="1" dirty="0">
                <a:solidFill>
                  <a:prstClr val="black"/>
                </a:solidFill>
                <a:ea typeface="ＭＳ Ｐゴシック" charset="-128"/>
              </a:rPr>
              <a:t>Casus: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Vrouw, 59 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jaar,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recente diagnose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hepatogeen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gemetastaseerd melanoom</a:t>
            </a: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b="1" dirty="0" smtClean="0">
                <a:solidFill>
                  <a:prstClr val="black"/>
                </a:solidFill>
                <a:ea typeface="ＭＳ Ｐゴシック" charset="-128"/>
              </a:rPr>
              <a:t>Presentatie spoed eisende hulp: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Klinische klacht: malaise en dyspneu klachten, niet acuut ontstaan. 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Lichamelijk onderzoek: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tachypneu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25/min, saturatie 95% bij 15 liter zuurstofsuppletie middels zuurstof masker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Laboratoriumonderzoek: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Hb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6.8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trombo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79 L 29 INR 1.3 Na 125 K 4.6 Ca 2.37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kreat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86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eGFR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81 GGT 492 AF 452 AST 448 ALT 282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bili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31 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LDH 6827 </a:t>
            </a: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ABG: pH 7.53 pCO2 24 pO2 67 sO2 94 bic 23 lactaat 7.97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Radiologie: CT-thorax-angio: geen longembolieën, beeld diffuus uitgebreide longnoduli, meerdere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ossale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laesies in ribben beiderzijds en wervelkolom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b="1" dirty="0" smtClean="0">
                <a:solidFill>
                  <a:prstClr val="black"/>
                </a:solidFill>
                <a:ea typeface="ＭＳ Ｐゴシック" charset="-128"/>
              </a:rPr>
              <a:t>Conclusie: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snel progressief melanoom met pulmonale,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hepatogene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en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ossale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metastasen waarvoor blinde start* BRAF/MEK remming (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encorafenib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450 mg 1d1 en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binimetinib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45 mg 2d1) in afwachting van BRAF-mutatie analyse</a:t>
            </a:r>
            <a:endParaRPr lang="nl-NL" sz="1200" b="1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b="1" dirty="0" smtClean="0">
                <a:solidFill>
                  <a:prstClr val="black"/>
                </a:solidFill>
                <a:ea typeface="ＭＳ Ｐゴシック" charset="-128"/>
              </a:rPr>
              <a:t>* </a:t>
            </a:r>
            <a:r>
              <a:rPr lang="nl-NL" sz="1000" i="1" dirty="0" smtClean="0">
                <a:solidFill>
                  <a:prstClr val="black"/>
                </a:solidFill>
                <a:ea typeface="ＭＳ Ｐゴシック" charset="-128"/>
              </a:rPr>
              <a:t>Met blinde start wordt bedoeld: voordat de uitslag van de BRAF-mutatie analyse bekend is, wel alvast de behandeling starten die de patiënt zou krijgen bij een  BRAF-mutatie </a:t>
            </a:r>
            <a:endParaRPr lang="nl-NL" sz="1000" b="1" i="1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b="1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b="1" dirty="0" smtClean="0">
                <a:solidFill>
                  <a:prstClr val="black"/>
                </a:solidFill>
                <a:ea typeface="ＭＳ Ｐゴシック" charset="-128"/>
              </a:rPr>
              <a:t>Beloop &lt;24 uur na start </a:t>
            </a:r>
            <a:r>
              <a:rPr lang="nl-NL" sz="1200" b="1" dirty="0" err="1" smtClean="0">
                <a:solidFill>
                  <a:prstClr val="black"/>
                </a:solidFill>
                <a:ea typeface="ＭＳ Ｐゴシック" charset="-128"/>
              </a:rPr>
              <a:t>encorafenib</a:t>
            </a:r>
            <a:r>
              <a:rPr lang="nl-NL" sz="1200" b="1" dirty="0" smtClean="0">
                <a:solidFill>
                  <a:prstClr val="black"/>
                </a:solidFill>
                <a:ea typeface="ＭＳ Ｐゴシック" charset="-128"/>
              </a:rPr>
              <a:t> en </a:t>
            </a:r>
            <a:r>
              <a:rPr lang="nl-NL" sz="1200" b="1" dirty="0" err="1" smtClean="0">
                <a:solidFill>
                  <a:prstClr val="black"/>
                </a:solidFill>
                <a:ea typeface="ＭＳ Ｐゴシック" charset="-128"/>
              </a:rPr>
              <a:t>binimetinib</a:t>
            </a:r>
            <a:r>
              <a:rPr lang="nl-NL" sz="1200" b="1" dirty="0" smtClean="0">
                <a:solidFill>
                  <a:prstClr val="black"/>
                </a:solidFill>
                <a:ea typeface="ＭＳ Ｐゴシック" charset="-128"/>
              </a:rPr>
              <a:t>: </a:t>
            </a:r>
            <a:endParaRPr lang="nl-NL" sz="1200" b="1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Lab: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Hb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4.9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trombo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48 L 16.6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kreat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249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eGFR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22 urinezuur 1.11 Na 134 K 5.7 fosfaat 3.04 LDH 11315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b="1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200" b="1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200" b="1" dirty="0" smtClean="0">
                <a:solidFill>
                  <a:prstClr val="black"/>
                </a:solidFill>
                <a:ea typeface="ＭＳ Ｐゴシック" charset="-128"/>
              </a:rPr>
              <a:t>Hoe kunnen bovenstaande laboratoriumuitslagen verklaard worden? </a:t>
            </a: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1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 smtClean="0"/>
              <a:t>Erasmus MC, Rotterdam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 smtClean="0"/>
              <a:t>Uitwerking casus  45 – </a:t>
            </a:r>
            <a:r>
              <a:rPr lang="nl-NL" dirty="0"/>
              <a:t>november 2022</a:t>
            </a:r>
            <a:r>
              <a:rPr lang="nl-NL" dirty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486260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+mj-lt"/>
              </a:rPr>
              <a:t>Een oncologische </a:t>
            </a:r>
            <a:r>
              <a:rPr lang="nl-NL" sz="2800" dirty="0" err="1" smtClean="0">
                <a:latin typeface="+mj-lt"/>
              </a:rPr>
              <a:t>emergency</a:t>
            </a:r>
            <a:r>
              <a:rPr lang="nl-NL" sz="2800" dirty="0" smtClean="0">
                <a:latin typeface="+mj-lt"/>
              </a:rPr>
              <a:t> </a:t>
            </a:r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b="1" dirty="0" smtClean="0">
                <a:solidFill>
                  <a:prstClr val="black"/>
                </a:solidFill>
                <a:ea typeface="ＭＳ Ｐゴシック" charset="-128"/>
              </a:rPr>
              <a:t>Achtergrond </a:t>
            </a:r>
            <a:r>
              <a:rPr lang="nl-NL" sz="1200" b="1" dirty="0" smtClean="0">
                <a:solidFill>
                  <a:prstClr val="black"/>
                </a:solidFill>
                <a:ea typeface="ＭＳ Ｐゴシック" charset="-128"/>
              </a:rPr>
              <a:t>informatie (1)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Er bleek sprake te zijn van het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tumorlysis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syndroom. De BRAF MEK remmers werden (tijdelijk) gestaakt. Patiënt werd behandeld met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rasburicase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en ruime vulling.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Het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tumorlysis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syndroom is een oncologische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emergency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, veroorzaakt door massale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lysis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van tumorcellen waarbij grote hoeveelheden kalium, fosfaat en nucleïnezuur vrijkomen in de circulatie. Dit kan uiteindelijk leiden tot acute nierinsufficiëntie en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aritmieën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.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Het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tumorlysis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syndroom is het meest bekend van hematologische maligniteiten: onder andere leukemie en lymfomen. Routinematig wordt na het starten van cytotoxische therapie de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tumorlyse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parameters gemeten in het bloed bij dit type tumoren.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Risicofactoren voor het ontwikkelen van het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tumorlysis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syndroom zijn:</a:t>
            </a:r>
          </a:p>
          <a:p>
            <a:pPr marL="228600" lvl="0" indent="-228600" algn="just" defTabSz="457200" eaLnBrk="0" fontAlgn="base" hangingPunct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Een hoge tumorcel proliferatie</a:t>
            </a:r>
          </a:p>
          <a:p>
            <a:pPr marL="228600" lvl="0" indent="-228600" algn="just" defTabSz="457200" eaLnBrk="0" fontAlgn="base" hangingPunct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Grote gevoeligheid voor cytotoxische therapie</a:t>
            </a:r>
          </a:p>
          <a:p>
            <a:pPr marL="228600" lvl="0" indent="-228600" algn="just" defTabSz="457200" eaLnBrk="0" fontAlgn="base" hangingPunct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Hoge tumorload (bijvoorbeeld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bulky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disease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, hoog aantal leukocyten, beenmerginvasie, &gt;2x verhoogd LDH)</a:t>
            </a: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Bij 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onze patiënt bleek enkele dagen later sprake te zijn van beenmerginvasie, naast al de uitgebreide melanoom metastasen. Tevens bleek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zij 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een BRAF mutatie te hebben. Onder extra preventieve maatregelen voor het opnieuw ontwikkelen van het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tumorlysis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syndroom (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rasburicase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/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hyrdratie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)werd 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5 dagen later herstart met BRAF MEK remmers, waarbij gekozen werd voor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dabrafenib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en </a:t>
            </a:r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trametinib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.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kumimoji="0" lang="nl-NL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Erasmus MC, Rotterdam 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2371</TotalTime>
  <Words>496</Words>
  <Application>Microsoft Office PowerPoint</Application>
  <PresentationFormat>Diavoorstelling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Mitrov - Winkelmolen, L. (Lieke)</cp:lastModifiedBy>
  <cp:revision>109</cp:revision>
  <dcterms:created xsi:type="dcterms:W3CDTF">2020-01-09T13:28:19Z</dcterms:created>
  <dcterms:modified xsi:type="dcterms:W3CDTF">2022-11-05T15:36:40Z</dcterms:modified>
</cp:coreProperties>
</file>