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96" r:id="rId2"/>
    <p:sldId id="29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86075" autoAdjust="0"/>
  </p:normalViewPr>
  <p:slideViewPr>
    <p:cSldViewPr snapToGrid="0">
      <p:cViewPr varScale="1">
        <p:scale>
          <a:sx n="89" d="100"/>
          <a:sy n="89" d="100"/>
        </p:scale>
        <p:origin x="117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05-04-2023</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9208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1647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Casus </a:t>
            </a:r>
            <a:r>
              <a:rPr lang="nl-NL" dirty="0" smtClean="0">
                <a:solidFill>
                  <a:prstClr val="black"/>
                </a:solidFill>
                <a:latin typeface="Calibri Light" panose="020F0302020204030204"/>
              </a:rPr>
              <a:t>54</a:t>
            </a:r>
            <a:endParaRPr kumimoji="0" lang="nl-NL" sz="18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Pill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Ook deze quiz ontvangen?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Meld je aan via:</a:t>
            </a:r>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652525"/>
            <a:ext cx="7276604" cy="707886"/>
          </a:xfrm>
          <a:prstGeom prst="rect">
            <a:avLst/>
          </a:prstGeom>
          <a:noFill/>
        </p:spPr>
        <p:txBody>
          <a:bodyPr wrap="square" rtlCol="0">
            <a:spAutoFit/>
          </a:bodyPr>
          <a:lstStyle/>
          <a:p>
            <a:r>
              <a:rPr lang="nl-NL" sz="4000" dirty="0"/>
              <a:t>Een bijzondere dementie?</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a:t>
            </a:r>
            <a:r>
              <a:rPr kumimoji="0" lang="nl-NL" sz="1800" b="0" i="0" u="none" strike="noStrike" kern="1200" cap="none" spc="0" normalizeH="0" noProof="0" dirty="0">
                <a:ln>
                  <a:noFill/>
                </a:ln>
                <a:solidFill>
                  <a:prstClr val="black"/>
                </a:solidFill>
                <a:effectLst/>
                <a:uLnTx/>
                <a:uFillTx/>
                <a:latin typeface="Calibri Light" panose="020F0302020204030204"/>
                <a:ea typeface="+mn-ea"/>
                <a:cs typeface="+mn-cs"/>
              </a:rPr>
              <a:t> </a:t>
            </a:r>
            <a:r>
              <a:rPr kumimoji="0" lang="nl-NL" sz="1800" b="0" i="0" u="none" strike="noStrike" kern="1200" cap="none" spc="0" normalizeH="0" noProof="0" dirty="0">
                <a:ln>
                  <a:noFill/>
                </a:ln>
                <a:solidFill>
                  <a:prstClr val="black"/>
                </a:solidFill>
                <a:effectLst/>
                <a:uLnTx/>
                <a:uFillTx/>
                <a:latin typeface="Calibri Light" panose="020F0302020204030204"/>
                <a:ea typeface="+mn-ea"/>
                <a:cs typeface="+mn-cs"/>
                <a:hlinkClick r:id="rId5"/>
              </a:rPr>
              <a:t>bitterpillnvkfb@gmail.com</a:t>
            </a:r>
            <a:r>
              <a:rPr kumimoji="0" lang="nl-NL" sz="1800" b="0" i="0" u="none" strike="noStrike" kern="1200" cap="none" spc="0" normalizeH="0" noProof="0" dirty="0">
                <a:ln>
                  <a:noFill/>
                </a:ln>
                <a:solidFill>
                  <a:prstClr val="black"/>
                </a:solidFill>
                <a:effectLst/>
                <a:uLnTx/>
                <a:uFillTx/>
                <a:latin typeface="Calibri Light" panose="020F0302020204030204"/>
                <a:ea typeface="+mn-ea"/>
                <a:cs typeface="+mn-cs"/>
              </a:rPr>
              <a:t> </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02109" y="1651798"/>
            <a:ext cx="8639072" cy="4356745"/>
          </a:xfrm>
        </p:spPr>
        <p:txBody>
          <a:bodyPr/>
          <a:lstStyle/>
          <a:p>
            <a:pPr marL="342900" indent="-342900">
              <a:lnSpc>
                <a:spcPct val="100000"/>
              </a:lnSpc>
              <a:buFont typeface="Arial" panose="020B0604020202020204" pitchFamily="34" charset="0"/>
              <a:buChar char="•"/>
            </a:pPr>
            <a:endParaRPr lang="nl-NL" sz="1700" dirty="0">
              <a:solidFill>
                <a:schemeClr val="tx1"/>
              </a:solidFill>
              <a:latin typeface="+mj-lt"/>
            </a:endParaRPr>
          </a:p>
          <a:p>
            <a:pPr marL="342900" indent="-342900">
              <a:lnSpc>
                <a:spcPct val="100000"/>
              </a:lnSpc>
              <a:buFont typeface="Arial" panose="020B0604020202020204" pitchFamily="34" charset="0"/>
              <a:buChar char="•"/>
            </a:pPr>
            <a:endParaRPr lang="nl-NL" sz="1700" b="1" dirty="0">
              <a:solidFill>
                <a:schemeClr val="tx1"/>
              </a:solidFill>
              <a:latin typeface="+mj-lt"/>
            </a:endParaRPr>
          </a:p>
          <a:p>
            <a:pPr marL="342900" indent="-342900">
              <a:lnSpc>
                <a:spcPct val="100000"/>
              </a:lnSpc>
              <a:buFont typeface="Arial" panose="020B0604020202020204" pitchFamily="34" charset="0"/>
              <a:buChar char="•"/>
            </a:pPr>
            <a:endParaRPr lang="nl-NL" sz="1700" b="1" dirty="0">
              <a:solidFill>
                <a:schemeClr val="tx1"/>
              </a:solidFill>
              <a:latin typeface="+mj-lt"/>
            </a:endParaRPr>
          </a:p>
        </p:txBody>
      </p:sp>
      <p:sp>
        <p:nvSpPr>
          <p:cNvPr id="14" name="Tekstvak 13">
            <a:extLst>
              <a:ext uri="{FF2B5EF4-FFF2-40B4-BE49-F238E27FC236}">
                <a16:creationId xmlns:a16="http://schemas.microsoft.com/office/drawing/2014/main" id="{69DDB3F2-2DE4-461B-A6EE-3EDBFBF94075}"/>
              </a:ext>
            </a:extLst>
          </p:cNvPr>
          <p:cNvSpPr txBox="1"/>
          <p:nvPr/>
        </p:nvSpPr>
        <p:spPr>
          <a:xfrm>
            <a:off x="6259349" y="6442496"/>
            <a:ext cx="2818665"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prstClr val="black"/>
                </a:solidFill>
                <a:effectLst/>
                <a:uLnTx/>
                <a:uFillTx/>
                <a:latin typeface="Calibri" panose="020F0502020204030204"/>
                <a:ea typeface="+mn-ea"/>
                <a:cs typeface="+mn-cs"/>
              </a:rPr>
              <a:t>Aangeleverd door: </a:t>
            </a:r>
            <a:r>
              <a:rPr kumimoji="0" lang="nl-NL" sz="1100" b="1" i="0" u="none" strike="noStrike" kern="1200" cap="none" spc="0" normalizeH="0" noProof="0" dirty="0">
                <a:ln>
                  <a:noFill/>
                </a:ln>
                <a:solidFill>
                  <a:prstClr val="black"/>
                </a:solidFill>
                <a:effectLst/>
                <a:uLnTx/>
                <a:uFillTx/>
                <a:latin typeface="Calibri" panose="020F0502020204030204"/>
                <a:ea typeface="+mn-ea"/>
                <a:cs typeface="+mn-cs"/>
              </a:rPr>
              <a:t>HagaZiekenhuis Den Haag</a:t>
            </a:r>
            <a:endPar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ijdelijke aanduiding voor inhoud 2">
            <a:extLst>
              <a:ext uri="{FF2B5EF4-FFF2-40B4-BE49-F238E27FC236}">
                <a16:creationId xmlns:a16="http://schemas.microsoft.com/office/drawing/2014/main" id="{8C530345-B1E3-4991-9692-858EE31E3DB8}"/>
              </a:ext>
            </a:extLst>
          </p:cNvPr>
          <p:cNvSpPr txBox="1">
            <a:spLocks/>
          </p:cNvSpPr>
          <p:nvPr/>
        </p:nvSpPr>
        <p:spPr bwMode="auto">
          <a:xfrm>
            <a:off x="304477" y="1934856"/>
            <a:ext cx="85707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eaLnBrk="1" fontAlgn="auto" hangingPunct="1">
              <a:spcAft>
                <a:spcPts val="0"/>
              </a:spcAft>
              <a:buNone/>
              <a:defRPr/>
            </a:pPr>
            <a:r>
              <a:rPr lang="nl-NL" sz="1600" dirty="0"/>
              <a:t>Een 70 jarige man met sinds 2009 een fronto-temporale dementie wordt opgenomen wegens een </a:t>
            </a:r>
            <a:r>
              <a:rPr lang="nl-NL" sz="1600" dirty="0" err="1"/>
              <a:t>urosepsis</a:t>
            </a:r>
            <a:r>
              <a:rPr lang="nl-NL" sz="1600" dirty="0"/>
              <a:t> op de afdeling interne geneeskunde. Bij verdiepen in de casus blijkt al meer dan 10 jaar geen progressie van het dementieel syndroom op te treden en blijven de klachten van frequent vallen, gedragsverandering, passiviteit en cognitieve stoornissen onveranderd aanwezig, welke ook tijdens de opname opvallen.</a:t>
            </a:r>
          </a:p>
          <a:p>
            <a:pPr marL="0" indent="0" eaLnBrk="1" fontAlgn="auto" hangingPunct="1">
              <a:spcAft>
                <a:spcPts val="0"/>
              </a:spcAft>
              <a:buNone/>
              <a:defRPr/>
            </a:pPr>
            <a:r>
              <a:rPr lang="nl-NL" sz="1600" dirty="0"/>
              <a:t>De nierfunctie gaat de laatste jaren geleidelijk achteruit, waarschijnlijk bij </a:t>
            </a:r>
            <a:r>
              <a:rPr lang="nl-NL" sz="1600" dirty="0" err="1"/>
              <a:t>nefrosclerose</a:t>
            </a:r>
            <a:r>
              <a:rPr lang="nl-NL" sz="1600" dirty="0"/>
              <a:t>. Bij opname is sprake van een acuut of chronische </a:t>
            </a:r>
            <a:r>
              <a:rPr lang="nl-NL" sz="1600" dirty="0" err="1"/>
              <a:t>nierinsufficientie</a:t>
            </a:r>
            <a:r>
              <a:rPr lang="nl-NL" sz="1600" dirty="0"/>
              <a:t> bij dehydratie.</a:t>
            </a:r>
          </a:p>
          <a:p>
            <a:pPr marL="0" indent="0" eaLnBrk="1" fontAlgn="auto" hangingPunct="1">
              <a:spcAft>
                <a:spcPts val="0"/>
              </a:spcAft>
              <a:buNone/>
              <a:defRPr/>
            </a:pPr>
            <a:endParaRPr lang="nl-NL" sz="1600" dirty="0"/>
          </a:p>
          <a:p>
            <a:pPr marL="0" indent="0" eaLnBrk="1" fontAlgn="auto" hangingPunct="1">
              <a:spcAft>
                <a:spcPts val="0"/>
              </a:spcAft>
              <a:buNone/>
              <a:defRPr/>
            </a:pPr>
            <a:r>
              <a:rPr lang="nl-NL" sz="1600" dirty="0"/>
              <a:t>De MMSE (mini-</a:t>
            </a:r>
            <a:r>
              <a:rPr lang="nl-NL" sz="1600" dirty="0" err="1"/>
              <a:t>mental</a:t>
            </a:r>
            <a:r>
              <a:rPr lang="nl-NL" sz="1600" dirty="0"/>
              <a:t> state examination) was recent 17/30 (afwijkend &lt;24/30) en is in de loop van 10 jaar min of meer stabiel gebleven.</a:t>
            </a:r>
          </a:p>
          <a:p>
            <a:pPr marL="0" indent="0" eaLnBrk="1" fontAlgn="auto" hangingPunct="1">
              <a:spcAft>
                <a:spcPts val="0"/>
              </a:spcAft>
              <a:buNone/>
              <a:defRPr/>
            </a:pPr>
            <a:r>
              <a:rPr lang="nl-NL" sz="1600" dirty="0"/>
              <a:t>Overige voorgeschiedenis: hypertensie en myocardinfarct.</a:t>
            </a:r>
          </a:p>
          <a:p>
            <a:pPr marL="0" indent="0" eaLnBrk="1" fontAlgn="auto" hangingPunct="1">
              <a:spcAft>
                <a:spcPts val="0"/>
              </a:spcAft>
              <a:buNone/>
              <a:defRPr/>
            </a:pPr>
            <a:r>
              <a:rPr lang="nl-NL" sz="1600" dirty="0"/>
              <a:t>Huidige medicatie: </a:t>
            </a:r>
            <a:r>
              <a:rPr lang="nl-NL" sz="1600" dirty="0" err="1"/>
              <a:t>clorazepinezuur</a:t>
            </a:r>
            <a:r>
              <a:rPr lang="nl-NL" sz="1600" dirty="0"/>
              <a:t> 10mg 3dd2, </a:t>
            </a:r>
            <a:r>
              <a:rPr lang="nl-NL" sz="1600" dirty="0" err="1"/>
              <a:t>pantoprazol</a:t>
            </a:r>
            <a:r>
              <a:rPr lang="nl-NL" sz="1600" dirty="0"/>
              <a:t> 20mg 1dd, </a:t>
            </a:r>
            <a:r>
              <a:rPr lang="nl-NL" sz="1600" dirty="0" err="1"/>
              <a:t>atorvastatine</a:t>
            </a:r>
            <a:r>
              <a:rPr lang="nl-NL" sz="1600" dirty="0"/>
              <a:t> 40mg 1dd2, </a:t>
            </a:r>
            <a:r>
              <a:rPr lang="nl-NL" sz="1600" dirty="0" err="1"/>
              <a:t>nortriptyline</a:t>
            </a:r>
            <a:r>
              <a:rPr lang="nl-NL" sz="1600" dirty="0"/>
              <a:t> 50mg 1dd, </a:t>
            </a:r>
            <a:r>
              <a:rPr lang="nl-NL" sz="1600" dirty="0" err="1"/>
              <a:t>colecalciferol</a:t>
            </a:r>
            <a:r>
              <a:rPr lang="nl-NL" sz="1600" dirty="0"/>
              <a:t> 800ie 1dd, acetylsalicylzuur 80mg 1dd, metoprolol </a:t>
            </a:r>
            <a:r>
              <a:rPr lang="nl-NL" sz="1600" dirty="0" err="1"/>
              <a:t>mga</a:t>
            </a:r>
            <a:r>
              <a:rPr lang="nl-NL" sz="1600" dirty="0"/>
              <a:t> 50mg 1dd, NTG spray zn.</a:t>
            </a:r>
          </a:p>
          <a:p>
            <a:pPr marL="0" indent="0" eaLnBrk="1" fontAlgn="auto" hangingPunct="1">
              <a:spcAft>
                <a:spcPts val="0"/>
              </a:spcAft>
              <a:buNone/>
              <a:defRPr/>
            </a:pPr>
            <a:endParaRPr lang="nl-NL" sz="1600" dirty="0"/>
          </a:p>
          <a:p>
            <a:pPr marL="0" indent="0" eaLnBrk="1" fontAlgn="auto" hangingPunct="1">
              <a:spcAft>
                <a:spcPts val="0"/>
              </a:spcAft>
              <a:buNone/>
              <a:defRPr/>
            </a:pPr>
            <a:r>
              <a:rPr lang="nl-NL" sz="1600" dirty="0"/>
              <a:t>Vraag: kan de huidige medicatie bijdragen aan het geschetste klinische beeld?</a:t>
            </a:r>
          </a:p>
          <a:p>
            <a:pPr marL="0" indent="0" eaLnBrk="1" fontAlgn="auto" hangingPunct="1">
              <a:spcAft>
                <a:spcPts val="0"/>
              </a:spcAft>
              <a:buNone/>
              <a:defRPr/>
            </a:pPr>
            <a:endParaRPr lang="nl-NL" sz="1600" dirty="0"/>
          </a:p>
          <a:p>
            <a:pPr marL="0" indent="0" eaLnBrk="1" fontAlgn="auto" hangingPunct="1">
              <a:spcAft>
                <a:spcPts val="0"/>
              </a:spcAft>
              <a:buNone/>
              <a:defRPr/>
            </a:pPr>
            <a:endParaRPr lang="nl-NL" sz="1600" dirty="0"/>
          </a:p>
        </p:txBody>
      </p:sp>
    </p:spTree>
    <p:extLst>
      <p:ext uri="{BB962C8B-B14F-4D97-AF65-F5344CB8AC3E}">
        <p14:creationId xmlns:p14="http://schemas.microsoft.com/office/powerpoint/2010/main" val="25840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113975"/>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Terugkoppeling casus </a:t>
            </a:r>
            <a:r>
              <a:rPr lang="nl-NL" noProof="0" dirty="0" smtClean="0">
                <a:solidFill>
                  <a:prstClr val="black"/>
                </a:solidFill>
                <a:latin typeface="Calibri Light" panose="020F0302020204030204"/>
              </a:rPr>
              <a:t>54</a:t>
            </a:r>
            <a:endParaRPr kumimoji="0" lang="nl-NL" sz="18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71197" y="17705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4511039" y="64433"/>
            <a:ext cx="3272259"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Pill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02110" y="1529630"/>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kstvak 8">
            <a:extLst>
              <a:ext uri="{FF2B5EF4-FFF2-40B4-BE49-F238E27FC236}">
                <a16:creationId xmlns:a16="http://schemas.microsoft.com/office/drawing/2014/main" id="{89820ACF-BE84-42C8-AE89-FF5CE19D4F64}"/>
              </a:ext>
            </a:extLst>
          </p:cNvPr>
          <p:cNvSpPr txBox="1"/>
          <p:nvPr/>
        </p:nvSpPr>
        <p:spPr>
          <a:xfrm>
            <a:off x="263859" y="1909084"/>
            <a:ext cx="7276604"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Ook deze quiz ontvangen?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Calibri Light" panose="020F0302020204030204"/>
                <a:ea typeface="+mn-ea"/>
                <a:cs typeface="+mn-cs"/>
              </a:rPr>
              <a:t>Meld je aan via:</a:t>
            </a:r>
          </a:p>
        </p:txBody>
      </p:sp>
      <p:sp>
        <p:nvSpPr>
          <p:cNvPr id="2" name="Tekstvak 1">
            <a:extLst>
              <a:ext uri="{FF2B5EF4-FFF2-40B4-BE49-F238E27FC236}">
                <a16:creationId xmlns:a16="http://schemas.microsoft.com/office/drawing/2014/main" id="{0F852764-B5AC-44D7-A100-3DE2E52DD847}"/>
              </a:ext>
            </a:extLst>
          </p:cNvPr>
          <p:cNvSpPr txBox="1"/>
          <p:nvPr/>
        </p:nvSpPr>
        <p:spPr>
          <a:xfrm>
            <a:off x="144976" y="510360"/>
            <a:ext cx="5590806" cy="954107"/>
          </a:xfrm>
          <a:prstGeom prst="rect">
            <a:avLst/>
          </a:prstGeom>
          <a:solidFill>
            <a:schemeClr val="bg1"/>
          </a:solidFill>
        </p:spPr>
        <p:txBody>
          <a:bodyPr wrap="square" rtlCol="0">
            <a:spAutoFit/>
          </a:bodyPr>
          <a:lstStyle/>
          <a:p>
            <a:pPr>
              <a:defRPr/>
            </a:pPr>
            <a:r>
              <a:rPr lang="en-US" sz="2800" dirty="0" err="1"/>
              <a:t>Dementieel</a:t>
            </a:r>
            <a:r>
              <a:rPr lang="en-US" sz="2800" dirty="0"/>
              <a:t> </a:t>
            </a:r>
            <a:r>
              <a:rPr lang="en-US" sz="2800" dirty="0" err="1"/>
              <a:t>beeld</a:t>
            </a:r>
            <a:r>
              <a:rPr lang="en-US" sz="2800" dirty="0"/>
              <a:t> door benzodiazepine </a:t>
            </a:r>
            <a:r>
              <a:rPr lang="en-US" sz="2800" dirty="0" err="1"/>
              <a:t>overdosering</a:t>
            </a:r>
            <a:endParaRPr lang="nl-NL" sz="2800" dirty="0"/>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247736"/>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lang="nl-NL" dirty="0">
                <a:solidFill>
                  <a:prstClr val="black"/>
                </a:solidFill>
                <a:latin typeface="Calibri Light" panose="020F0302020204030204"/>
                <a:hlinkClick r:id="rId5"/>
              </a:rPr>
              <a:t>bitterpillnvkfb@gmail.com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4294967295"/>
          </p:nvPr>
        </p:nvSpPr>
        <p:spPr>
          <a:xfrm>
            <a:off x="0" y="1652588"/>
            <a:ext cx="8639175" cy="4356100"/>
          </a:xfrm>
        </p:spPr>
        <p:txBody>
          <a:bodyPr/>
          <a:lstStyle/>
          <a:p>
            <a:pPr marL="342900" indent="-342900">
              <a:lnSpc>
                <a:spcPct val="100000"/>
              </a:lnSpc>
              <a:buFont typeface="Arial" panose="020B0604020202020204" pitchFamily="34" charset="0"/>
              <a:buChar char="•"/>
            </a:pPr>
            <a:endParaRPr lang="nl-NL" sz="1700" dirty="0">
              <a:solidFill>
                <a:schemeClr val="tx1"/>
              </a:solidFill>
              <a:latin typeface="+mj-lt"/>
            </a:endParaRPr>
          </a:p>
          <a:p>
            <a:pPr marL="342900" indent="-342900">
              <a:lnSpc>
                <a:spcPct val="100000"/>
              </a:lnSpc>
              <a:buFont typeface="Arial" panose="020B0604020202020204" pitchFamily="34" charset="0"/>
              <a:buChar char="•"/>
            </a:pPr>
            <a:endParaRPr lang="nl-NL" sz="1700" b="1" dirty="0">
              <a:solidFill>
                <a:schemeClr val="tx1"/>
              </a:solidFill>
              <a:latin typeface="+mj-lt"/>
            </a:endParaRPr>
          </a:p>
          <a:p>
            <a:pPr marL="342900" indent="-342900">
              <a:lnSpc>
                <a:spcPct val="100000"/>
              </a:lnSpc>
              <a:buFont typeface="Arial" panose="020B0604020202020204" pitchFamily="34" charset="0"/>
              <a:buChar char="•"/>
            </a:pPr>
            <a:endParaRPr lang="nl-NL" sz="1700" b="1" dirty="0">
              <a:solidFill>
                <a:schemeClr val="tx1"/>
              </a:solidFill>
              <a:latin typeface="+mj-lt"/>
            </a:endParaRPr>
          </a:p>
        </p:txBody>
      </p:sp>
      <p:sp>
        <p:nvSpPr>
          <p:cNvPr id="11" name="TextBox 10"/>
          <p:cNvSpPr txBox="1"/>
          <p:nvPr/>
        </p:nvSpPr>
        <p:spPr>
          <a:xfrm>
            <a:off x="504825" y="1821334"/>
            <a:ext cx="7928263" cy="5355312"/>
          </a:xfrm>
          <a:prstGeom prst="rect">
            <a:avLst/>
          </a:prstGeom>
          <a:noFill/>
        </p:spPr>
        <p:txBody>
          <a:bodyPr wrap="square" rtlCol="0">
            <a:spAutoFit/>
          </a:bodyPr>
          <a:lstStyle/>
          <a:p>
            <a:pPr lvl="0">
              <a:defRPr/>
            </a:pPr>
            <a:r>
              <a:rPr lang="nl-NL" sz="1600" dirty="0" err="1">
                <a:solidFill>
                  <a:prstClr val="black"/>
                </a:solidFill>
              </a:rPr>
              <a:t>Clorazepinezuur</a:t>
            </a:r>
            <a:r>
              <a:rPr lang="nl-NL" sz="1600" dirty="0">
                <a:solidFill>
                  <a:prstClr val="black"/>
                </a:solidFill>
              </a:rPr>
              <a:t> (een benzodiazepine) kan bij overdosering loopstoornissen, passiviteit, traagheid, agitatie en cognitieve problemen veroorzaken; </a:t>
            </a:r>
            <a:r>
              <a:rPr lang="nl-NL" sz="1600" dirty="0" err="1">
                <a:solidFill>
                  <a:prstClr val="black"/>
                </a:solidFill>
              </a:rPr>
              <a:t>c</a:t>
            </a:r>
            <a:r>
              <a:rPr lang="nl-NL" sz="1600" dirty="0" err="1" smtClean="0">
                <a:solidFill>
                  <a:prstClr val="black"/>
                </a:solidFill>
              </a:rPr>
              <a:t>lorazepinezuur</a:t>
            </a:r>
            <a:r>
              <a:rPr lang="nl-NL" sz="1600" dirty="0" smtClean="0">
                <a:solidFill>
                  <a:prstClr val="black"/>
                </a:solidFill>
              </a:rPr>
              <a:t> </a:t>
            </a:r>
            <a:r>
              <a:rPr lang="nl-NL" sz="1600" dirty="0">
                <a:solidFill>
                  <a:prstClr val="black"/>
                </a:solidFill>
              </a:rPr>
              <a:t>staat op de Beers lijst met de aanduiding ‘vermijden’ bij ouderen </a:t>
            </a:r>
            <a:r>
              <a:rPr lang="nl-NL" sz="1400" i="1" dirty="0">
                <a:solidFill>
                  <a:prstClr val="black"/>
                </a:solidFill>
              </a:rPr>
              <a:t>(Beers criteria </a:t>
            </a:r>
            <a:r>
              <a:rPr lang="nl-NL" sz="1400" i="1" dirty="0" err="1">
                <a:solidFill>
                  <a:prstClr val="black"/>
                </a:solidFill>
              </a:rPr>
              <a:t>for</a:t>
            </a:r>
            <a:r>
              <a:rPr lang="nl-NL" sz="1400" i="1" dirty="0">
                <a:solidFill>
                  <a:prstClr val="black"/>
                </a:solidFill>
              </a:rPr>
              <a:t> </a:t>
            </a:r>
            <a:r>
              <a:rPr lang="nl-NL" sz="1400" i="1" dirty="0" err="1">
                <a:solidFill>
                  <a:prstClr val="black"/>
                </a:solidFill>
              </a:rPr>
              <a:t>potentially</a:t>
            </a:r>
            <a:r>
              <a:rPr lang="nl-NL" sz="1400" i="1" dirty="0">
                <a:solidFill>
                  <a:prstClr val="black"/>
                </a:solidFill>
              </a:rPr>
              <a:t> </a:t>
            </a:r>
            <a:r>
              <a:rPr lang="nl-NL" sz="1400" i="1" dirty="0" err="1">
                <a:solidFill>
                  <a:prstClr val="black"/>
                </a:solidFill>
              </a:rPr>
              <a:t>inappropriate</a:t>
            </a:r>
            <a:r>
              <a:rPr lang="nl-NL" sz="1400" i="1" dirty="0">
                <a:solidFill>
                  <a:prstClr val="black"/>
                </a:solidFill>
              </a:rPr>
              <a:t> </a:t>
            </a:r>
            <a:r>
              <a:rPr lang="nl-NL" sz="1400" i="1" dirty="0" err="1">
                <a:solidFill>
                  <a:prstClr val="black"/>
                </a:solidFill>
              </a:rPr>
              <a:t>medication</a:t>
            </a:r>
            <a:r>
              <a:rPr lang="nl-NL" sz="1400" i="1" dirty="0">
                <a:solidFill>
                  <a:prstClr val="black"/>
                </a:solidFill>
              </a:rPr>
              <a:t>)</a:t>
            </a:r>
            <a:r>
              <a:rPr lang="nl-NL" sz="1400" dirty="0">
                <a:solidFill>
                  <a:prstClr val="black"/>
                </a:solidFill>
              </a:rPr>
              <a:t>.</a:t>
            </a:r>
          </a:p>
          <a:p>
            <a:pPr lvl="0">
              <a:defRPr/>
            </a:pPr>
            <a:r>
              <a:rPr lang="nl-NL" sz="1600" dirty="0">
                <a:solidFill>
                  <a:prstClr val="black"/>
                </a:solidFill>
              </a:rPr>
              <a:t>Patiënt blijkt dit sinds 2007 </a:t>
            </a:r>
            <a:r>
              <a:rPr lang="nl-NL" sz="1600" dirty="0" smtClean="0">
                <a:solidFill>
                  <a:prstClr val="black"/>
                </a:solidFill>
              </a:rPr>
              <a:t>in de </a:t>
            </a:r>
            <a:r>
              <a:rPr lang="nl-NL" sz="1600" dirty="0">
                <a:solidFill>
                  <a:prstClr val="black"/>
                </a:solidFill>
              </a:rPr>
              <a:t>huidige dosering te gebruiken voor gedragsproblemen die later geduid zijn als passend bij een dementieel syndroom.</a:t>
            </a:r>
          </a:p>
          <a:p>
            <a:pPr lvl="0">
              <a:defRPr/>
            </a:pPr>
            <a:endParaRPr lang="nl-NL" sz="1600" dirty="0">
              <a:solidFill>
                <a:prstClr val="black"/>
              </a:solidFill>
            </a:endParaRPr>
          </a:p>
          <a:p>
            <a:pPr lvl="0">
              <a:defRPr/>
            </a:pPr>
            <a:r>
              <a:rPr lang="nl-NL" sz="1600" dirty="0">
                <a:solidFill>
                  <a:prstClr val="black"/>
                </a:solidFill>
              </a:rPr>
              <a:t>Bij opname is een </a:t>
            </a:r>
            <a:r>
              <a:rPr lang="nl-NL" sz="1600" dirty="0" err="1">
                <a:solidFill>
                  <a:prstClr val="black"/>
                </a:solidFill>
              </a:rPr>
              <a:t>benzo</a:t>
            </a:r>
            <a:r>
              <a:rPr lang="nl-NL" sz="1600" dirty="0">
                <a:solidFill>
                  <a:prstClr val="black"/>
                </a:solidFill>
              </a:rPr>
              <a:t>-screening (met gehalte in serum) verricht. Resultaat: </a:t>
            </a:r>
            <a:r>
              <a:rPr lang="nl-NL" sz="1600" dirty="0" err="1">
                <a:solidFill>
                  <a:prstClr val="black"/>
                </a:solidFill>
              </a:rPr>
              <a:t>nordazepam</a:t>
            </a:r>
            <a:r>
              <a:rPr lang="nl-NL" sz="1600" dirty="0">
                <a:solidFill>
                  <a:prstClr val="black"/>
                </a:solidFill>
              </a:rPr>
              <a:t>  ca. 2 mg/L (</a:t>
            </a:r>
            <a:r>
              <a:rPr lang="nl-NL" sz="1600" dirty="0" err="1">
                <a:solidFill>
                  <a:prstClr val="black"/>
                </a:solidFill>
              </a:rPr>
              <a:t>ther</a:t>
            </a:r>
            <a:r>
              <a:rPr lang="nl-NL" sz="1600" dirty="0">
                <a:solidFill>
                  <a:prstClr val="black"/>
                </a:solidFill>
              </a:rPr>
              <a:t> 0,2-0,8 mg/L, </a:t>
            </a:r>
            <a:r>
              <a:rPr lang="nl-NL" sz="1600" dirty="0" err="1">
                <a:solidFill>
                  <a:prstClr val="black"/>
                </a:solidFill>
              </a:rPr>
              <a:t>tox</a:t>
            </a:r>
            <a:r>
              <a:rPr lang="nl-NL" sz="1600" dirty="0">
                <a:solidFill>
                  <a:prstClr val="black"/>
                </a:solidFill>
              </a:rPr>
              <a:t> &gt; 1,5 mg/L</a:t>
            </a:r>
            <a:r>
              <a:rPr lang="nl-NL" sz="1600" dirty="0" smtClean="0">
                <a:solidFill>
                  <a:prstClr val="black"/>
                </a:solidFill>
              </a:rPr>
              <a:t>), oxazepam </a:t>
            </a:r>
            <a:r>
              <a:rPr lang="nl-NL" sz="1600" dirty="0">
                <a:solidFill>
                  <a:prstClr val="black"/>
                </a:solidFill>
              </a:rPr>
              <a:t>ca. 0,1 mg/L (</a:t>
            </a:r>
            <a:r>
              <a:rPr lang="nl-NL" sz="1600" dirty="0" err="1">
                <a:solidFill>
                  <a:prstClr val="black"/>
                </a:solidFill>
              </a:rPr>
              <a:t>ther</a:t>
            </a:r>
            <a:r>
              <a:rPr lang="nl-NL" sz="1600" dirty="0">
                <a:solidFill>
                  <a:prstClr val="black"/>
                </a:solidFill>
              </a:rPr>
              <a:t> 1-2 mg/L, </a:t>
            </a:r>
            <a:r>
              <a:rPr lang="nl-NL" sz="1600" dirty="0" err="1">
                <a:solidFill>
                  <a:prstClr val="black"/>
                </a:solidFill>
              </a:rPr>
              <a:t>tox</a:t>
            </a:r>
            <a:r>
              <a:rPr lang="nl-NL" sz="1600" dirty="0">
                <a:solidFill>
                  <a:prstClr val="black"/>
                </a:solidFill>
              </a:rPr>
              <a:t> &gt; 3 mg/L</a:t>
            </a:r>
            <a:r>
              <a:rPr lang="nl-NL" sz="1600" dirty="0" smtClean="0">
                <a:solidFill>
                  <a:prstClr val="black"/>
                </a:solidFill>
              </a:rPr>
              <a:t>). </a:t>
            </a:r>
            <a:r>
              <a:rPr lang="nl-NL" sz="1600" dirty="0" err="1">
                <a:solidFill>
                  <a:prstClr val="black"/>
                </a:solidFill>
              </a:rPr>
              <a:t>Nordazepam</a:t>
            </a:r>
            <a:r>
              <a:rPr lang="nl-NL" sz="1600" dirty="0">
                <a:solidFill>
                  <a:prstClr val="black"/>
                </a:solidFill>
              </a:rPr>
              <a:t> (N-</a:t>
            </a:r>
            <a:r>
              <a:rPr lang="nl-NL" sz="1600" dirty="0" err="1">
                <a:solidFill>
                  <a:prstClr val="black"/>
                </a:solidFill>
              </a:rPr>
              <a:t>desmethyldiazepam</a:t>
            </a:r>
            <a:r>
              <a:rPr lang="nl-NL" sz="1600" dirty="0">
                <a:solidFill>
                  <a:prstClr val="black"/>
                </a:solidFill>
              </a:rPr>
              <a:t>) is de actieve metaboliet van </a:t>
            </a:r>
            <a:r>
              <a:rPr lang="nl-NL" sz="1600" dirty="0" err="1" smtClean="0">
                <a:solidFill>
                  <a:prstClr val="black"/>
                </a:solidFill>
              </a:rPr>
              <a:t>clorazepinezuur</a:t>
            </a:r>
            <a:r>
              <a:rPr lang="nl-NL" sz="1600" dirty="0" smtClean="0">
                <a:solidFill>
                  <a:prstClr val="black"/>
                </a:solidFill>
              </a:rPr>
              <a:t> </a:t>
            </a:r>
            <a:r>
              <a:rPr lang="nl-NL" sz="1600" dirty="0">
                <a:solidFill>
                  <a:prstClr val="black"/>
                </a:solidFill>
              </a:rPr>
              <a:t>met een lange t</a:t>
            </a:r>
            <a:r>
              <a:rPr lang="nl-NL" sz="1600" baseline="-25000" dirty="0">
                <a:solidFill>
                  <a:prstClr val="black"/>
                </a:solidFill>
              </a:rPr>
              <a:t>1/2</a:t>
            </a:r>
            <a:r>
              <a:rPr lang="nl-NL" sz="1600" dirty="0">
                <a:solidFill>
                  <a:prstClr val="black"/>
                </a:solidFill>
              </a:rPr>
              <a:t> (42-96 uur); </a:t>
            </a:r>
            <a:r>
              <a:rPr lang="nl-NL" sz="1600" dirty="0" err="1">
                <a:solidFill>
                  <a:prstClr val="black"/>
                </a:solidFill>
              </a:rPr>
              <a:t>nordazepam</a:t>
            </a:r>
            <a:r>
              <a:rPr lang="nl-NL" sz="1600" dirty="0">
                <a:solidFill>
                  <a:prstClr val="black"/>
                </a:solidFill>
              </a:rPr>
              <a:t> wordt na glucuronidering renaal uitgescheiden, een klein deel wordt gemetaboliseerd tot oxazepam.</a:t>
            </a:r>
          </a:p>
          <a:p>
            <a:pPr lvl="0">
              <a:defRPr/>
            </a:pPr>
            <a:r>
              <a:rPr lang="nl-NL" sz="1600" dirty="0">
                <a:solidFill>
                  <a:prstClr val="black"/>
                </a:solidFill>
              </a:rPr>
              <a:t>Bij ouderen kan stapeling ontstaan, wat één van de redenen is om het gebruik van </a:t>
            </a:r>
            <a:r>
              <a:rPr lang="nl-NL" sz="1600" dirty="0" err="1">
                <a:solidFill>
                  <a:prstClr val="black"/>
                </a:solidFill>
              </a:rPr>
              <a:t>clorazepinezuur</a:t>
            </a:r>
            <a:r>
              <a:rPr lang="nl-NL" sz="1600" dirty="0">
                <a:solidFill>
                  <a:prstClr val="black"/>
                </a:solidFill>
              </a:rPr>
              <a:t> bij ouderen waar mogelijk te </a:t>
            </a:r>
            <a:r>
              <a:rPr lang="nl-NL" sz="1600" dirty="0" smtClean="0">
                <a:solidFill>
                  <a:prstClr val="black"/>
                </a:solidFill>
              </a:rPr>
              <a:t>vermijden of </a:t>
            </a:r>
            <a:r>
              <a:rPr lang="nl-NL" sz="1600" dirty="0">
                <a:solidFill>
                  <a:prstClr val="black"/>
                </a:solidFill>
              </a:rPr>
              <a:t>de dosering aan te passen. </a:t>
            </a:r>
            <a:endParaRPr lang="nl-NL" sz="1600" dirty="0" smtClean="0">
              <a:solidFill>
                <a:prstClr val="black"/>
              </a:solidFill>
            </a:endParaRPr>
          </a:p>
          <a:p>
            <a:pPr lvl="0">
              <a:defRPr/>
            </a:pPr>
            <a:endParaRPr lang="nl-NL" sz="1600" dirty="0">
              <a:solidFill>
                <a:prstClr val="black"/>
              </a:solidFill>
            </a:endParaRPr>
          </a:p>
          <a:p>
            <a:pPr lvl="0">
              <a:defRPr/>
            </a:pPr>
            <a:r>
              <a:rPr lang="nl-NL" sz="1600" dirty="0">
                <a:solidFill>
                  <a:prstClr val="black"/>
                </a:solidFill>
              </a:rPr>
              <a:t>Na afbouwen en vervolgens stoppen van de </a:t>
            </a:r>
            <a:r>
              <a:rPr lang="nl-NL" sz="1600" dirty="0" err="1">
                <a:solidFill>
                  <a:prstClr val="black"/>
                </a:solidFill>
              </a:rPr>
              <a:t>clorazepinezuur</a:t>
            </a:r>
            <a:r>
              <a:rPr lang="nl-NL" sz="1600" dirty="0">
                <a:solidFill>
                  <a:prstClr val="black"/>
                </a:solidFill>
              </a:rPr>
              <a:t> zijn de cognitieve symptomen grotendeels verdwenen en is de MMSE hersteld naar 27/30.</a:t>
            </a:r>
          </a:p>
          <a:p>
            <a:pPr lvl="0">
              <a:defRPr/>
            </a:pPr>
            <a:endParaRPr lang="nl-NL" dirty="0">
              <a:solidFill>
                <a:prstClr val="black"/>
              </a:solidFill>
              <a:latin typeface="Calibri" panose="020F0502020204030204"/>
            </a:endParaRPr>
          </a:p>
          <a:p>
            <a:pPr lvl="0">
              <a:defRPr/>
            </a:pPr>
            <a:endParaRPr lang="nl-NL" dirty="0">
              <a:solidFill>
                <a:prstClr val="black"/>
              </a:solidFill>
              <a:latin typeface="Calibri" panose="020F0502020204030204"/>
            </a:endParaRPr>
          </a:p>
          <a:p>
            <a:pPr marL="285750" lvl="0" indent="-285750">
              <a:buFont typeface="Arial" panose="020B0604020202020204" pitchFamily="34" charset="0"/>
              <a:buChar char="•"/>
              <a:defRPr/>
            </a:pPr>
            <a:endParaRPr kumimoji="0" lang="nl-NL" sz="1800" b="0" i="0" u="sng" strike="noStrike" kern="1200" cap="none" spc="0" normalizeH="0" baseline="0" noProof="0" dirty="0">
              <a:ln>
                <a:noFill/>
              </a:ln>
              <a:solidFill>
                <a:prstClr val="black"/>
              </a:solidFill>
              <a:effectLst/>
              <a:uLnTx/>
              <a:uFillTx/>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1800" b="0" i="0" u="none" strike="noStrike" kern="1200" cap="none" spc="0" normalizeH="0" baseline="0" noProof="0" dirty="0">
              <a:ln>
                <a:noFill/>
              </a:ln>
              <a:solidFill>
                <a:prstClr val="black"/>
              </a:solidFill>
              <a:effectLst/>
              <a:uLnTx/>
              <a:uFillTx/>
              <a:latin typeface="Calibri" panose="020F0502020204030204"/>
            </a:endParaRPr>
          </a:p>
        </p:txBody>
      </p:sp>
      <p:sp>
        <p:nvSpPr>
          <p:cNvPr id="10" name="Rechthoek 9">
            <a:extLst>
              <a:ext uri="{FF2B5EF4-FFF2-40B4-BE49-F238E27FC236}">
                <a16:creationId xmlns:a16="http://schemas.microsoft.com/office/drawing/2014/main" id="{4D35BC9A-7D63-4E43-95A7-82003E447709}"/>
              </a:ext>
            </a:extLst>
          </p:cNvPr>
          <p:cNvSpPr/>
          <p:nvPr/>
        </p:nvSpPr>
        <p:spPr>
          <a:xfrm>
            <a:off x="6838462" y="6371480"/>
            <a:ext cx="1680307" cy="3693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kstvak 13">
            <a:extLst>
              <a:ext uri="{FF2B5EF4-FFF2-40B4-BE49-F238E27FC236}">
                <a16:creationId xmlns:a16="http://schemas.microsoft.com/office/drawing/2014/main" id="{69DDB3F2-2DE4-461B-A6EE-3EDBFBF94075}"/>
              </a:ext>
            </a:extLst>
          </p:cNvPr>
          <p:cNvSpPr txBox="1"/>
          <p:nvPr/>
        </p:nvSpPr>
        <p:spPr>
          <a:xfrm>
            <a:off x="6316483" y="6443029"/>
            <a:ext cx="282751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100" b="1" i="0" u="none" strike="noStrike" kern="1200" cap="none" spc="0" normalizeH="0" baseline="0" noProof="0" dirty="0">
                <a:ln>
                  <a:noFill/>
                </a:ln>
                <a:solidFill>
                  <a:prstClr val="black"/>
                </a:solidFill>
                <a:effectLst/>
                <a:uLnTx/>
                <a:uFillTx/>
                <a:latin typeface="Calibri" panose="020F0502020204030204"/>
              </a:rPr>
              <a:t>Aangeleverd door:</a:t>
            </a:r>
            <a:r>
              <a:rPr kumimoji="0" lang="nl-NL" sz="1100" b="1" i="0" u="none" strike="noStrike" kern="1200" cap="none" spc="0" normalizeH="0" noProof="0" dirty="0">
                <a:ln>
                  <a:noFill/>
                </a:ln>
                <a:solidFill>
                  <a:prstClr val="black"/>
                </a:solidFill>
                <a:effectLst/>
                <a:uLnTx/>
                <a:uFillTx/>
                <a:latin typeface="Calibri" panose="020F0502020204030204"/>
              </a:rPr>
              <a:t> HagaZiekenhuis Den Haag</a:t>
            </a:r>
            <a:endParaRPr kumimoji="0" lang="nl-NL" sz="1100" b="0" i="0"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356620122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1273</TotalTime>
  <Words>439</Words>
  <Application>Microsoft Office PowerPoint</Application>
  <PresentationFormat>Diavoorstelling (4:3)</PresentationFormat>
  <Paragraphs>39</Paragraphs>
  <Slides>2</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Calibri Light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oortgiesenber</cp:lastModifiedBy>
  <cp:revision>165</cp:revision>
  <dcterms:created xsi:type="dcterms:W3CDTF">2020-01-09T13:28:19Z</dcterms:created>
  <dcterms:modified xsi:type="dcterms:W3CDTF">2023-04-05T07:17:07Z</dcterms:modified>
</cp:coreProperties>
</file>