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65" r:id="rId2"/>
    <p:sldId id="291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98" autoAdjust="0"/>
  </p:normalViewPr>
  <p:slideViewPr>
    <p:cSldViewPr snapToGrid="0">
      <p:cViewPr varScale="1">
        <p:scale>
          <a:sx n="100" d="100"/>
          <a:sy n="100" d="100"/>
        </p:scale>
        <p:origin x="18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22-05-2023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519045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umcutrecht.nl/nl/bepaling/lidocain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hlinkClick r:id="rId3"/>
              </a:rPr>
              <a:t>Mexiletine - </a:t>
            </a:r>
            <a:r>
              <a:rPr lang="nl-NL" dirty="0" err="1">
                <a:hlinkClick r:id="rId3"/>
              </a:rPr>
              <a:t>StatPearls</a:t>
            </a:r>
            <a:r>
              <a:rPr lang="nl-NL" dirty="0">
                <a:hlinkClick r:id="rId3"/>
              </a:rPr>
              <a:t> - NCBI Bookshelf (nih.gov)</a:t>
            </a:r>
            <a:r>
              <a:rPr lang="nl-NL" dirty="0"/>
              <a:t> / </a:t>
            </a:r>
            <a:r>
              <a:rPr lang="nl-NL" dirty="0" err="1">
                <a:hlinkClick r:id="rId4"/>
              </a:rPr>
              <a:t>Lidocaine</a:t>
            </a:r>
            <a:r>
              <a:rPr lang="nl-NL" dirty="0">
                <a:hlinkClick r:id="rId4"/>
              </a:rPr>
              <a:t> - UMC Utrecht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Casus </a:t>
            </a:r>
            <a:r>
              <a:rPr lang="nl-NL" dirty="0" smtClean="0"/>
              <a:t>56 - </a:t>
            </a:r>
            <a:r>
              <a:rPr lang="nl-NL" dirty="0"/>
              <a:t>mei 2023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>
                <a:hlinkClick r:id="rId5"/>
              </a:rPr>
              <a:t>bitterpillnvkfb@gmail.com</a:t>
            </a:r>
            <a:r>
              <a:rPr lang="nl-NL" dirty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≈ 60-jarige vrouw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nl-NL" sz="16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lengte 1,70m, gewicht 90kg; reeds ruim 2w opgenomen op CCU na gefaalde VT-ablatie met recidief VT met HF 150-200, ECV meerdere malen verricht zonder blijvend succes.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VG: o.a. dilaterende cardiomyopathie waarvoor ICD en LVAD; incomplete cirkel van Willis waarvoor bypass subclavia-carotis links; geen allergieën.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Medicatie: acenocoumarol VV; amiodaron 3d200mg; carbasalaatcalcium1d100mg; 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esomeprazol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1d40mg; 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</a:t>
            </a:r>
            <a:r>
              <a:rPr lang="nl-NL" sz="1600" i="0" u="none" strike="noStrike" dirty="0"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idocaïne</a:t>
            </a:r>
            <a:r>
              <a:rPr lang="nl-NL" sz="1600" i="0" u="none" strike="noStrike" dirty="0">
                <a:solidFill>
                  <a:schemeClr val="tx1"/>
                </a:solidFill>
                <a:effectLst/>
                <a:latin typeface="Segoe UI" panose="020B0502040204020203" pitchFamily="34" charset="0"/>
                <a:cs typeface="Times New Roman" panose="02020603050405020304" pitchFamily="18" charset="0"/>
              </a:rPr>
              <a:t> 2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g/24u IV, bolus 100mg ZN per 30min; metoprolol 2d25mg; mexiletine 3d200mg; oxazepam 3d10mg; PCM 4d1g; spironolacton 1d12,5mg; 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valsartan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1d80mg.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Beloop: ontwikkelt na enkele dagen bovenstaande behandeling fluctuerende verwardheid, hallucinaties, dysartrie en syncope. ABC stabiel goed behoudens persisterende VT. ALAT 600U/L, 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kreat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115umol/L. Redelijk georiënteerd in trias en aandacht ongestoord bij aansporen. NEU: encefalopathisch beeld, CT 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g.b.</a:t>
            </a:r>
            <a:endParaRPr lang="nl-NL" sz="1600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 oorzaak neurologisch beeld? Voorgestelde behandeling?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solidFill>
                <a:schemeClr val="tx1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solidFill>
                <a:schemeClr val="tx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solidFill>
                <a:schemeClr val="tx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C79E4C8-F8EA-403D-B45A-3A8491EA29A8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Tim </a:t>
            </a:r>
            <a:r>
              <a:rPr kumimoji="0" lang="nl-NL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Bognar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Camiel Berens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Tekstvak 9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Conclusie: waarschijnlijk lidocaïne toxiciteit door forse bolus doseringen en vertraagd metabolisme door remming CYP1A2 en CYP3A4 door respectievelijk mexiletine en amiodaron. Mexiletine werd kort 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voor events gestar</a:t>
            </a:r>
            <a:r>
              <a:rPr lang="nl-NL" sz="16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 vanwege </a:t>
            </a:r>
            <a:r>
              <a:rPr lang="nl-NL" sz="1600" dirty="0" err="1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therapie-resistent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VT.</a:t>
            </a:r>
            <a:endParaRPr lang="nl-NL" sz="1600" dirty="0">
              <a:solidFill>
                <a:schemeClr val="tx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Lidocaïnespiegel afgenomen 2 uur na verlagen lidocaïne onderhoudsdosering van 2g/24u naar 1g/24u was 4,3 mg/L (ref. 1,0-6,0 mg/L). Toxiciteit wordt beschreven vanaf 7,0 mg/L. Mogelijk was spiegel hoger tijdens de 2 gram/24h infusie (lidocaïne kent korte halfwaardetijd van 1,5-2 uur). De actieve metabolieten 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mono-ethyl-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glycinexylidine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(MEGX) en 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glycinexylidine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(GX) hebben langere halfwaardetijd van respectievelijk 1-6u en 7-10u, maar er was tijdens de casus geen mogelijkheid tot bepalen van deze metabolieten.</a:t>
            </a:r>
            <a:endParaRPr lang="nl-NL" sz="1600" dirty="0">
              <a:solidFill>
                <a:schemeClr val="tx1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Verder beloop: lidocaïne werd gecontinueerd in dosering 1g/24u en mexiletine werd gestopt. Hierop verdween in enkele dagen het encefalopathisch beeld en herstelden de lever- en galwegenzymen.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CAVE: vergelijkbaar beeld kan volgens case-</a:t>
            </a:r>
            <a:r>
              <a:rPr lang="nl-NL" sz="1600" dirty="0" err="1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reports</a:t>
            </a:r>
            <a:r>
              <a:rPr lang="nl-NL" sz="1600" dirty="0">
                <a:solidFill>
                  <a:schemeClr val="tx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ook veroorzaakt worden door mexiletine, wat qua timing ook zou passen. Echter, vanwege relatie tussen bolus lidocaïne en veranderd bewustzijn lijkt op basis van kliniek lidocaïne toch de waarschijnlijkste veroorzaker.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door: Tim </a:t>
            </a:r>
            <a:r>
              <a:rPr kumimoji="0" lang="nl-NL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Bognar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Camiel Berens</a:t>
            </a:r>
            <a:endParaRPr lang="nl-NL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9437104-86DA-414F-BEAD-7273429EAFC1}"/>
              </a:ext>
            </a:extLst>
          </p:cNvPr>
          <p:cNvSpPr txBox="1"/>
          <p:nvPr/>
        </p:nvSpPr>
        <p:spPr>
          <a:xfrm>
            <a:off x="262552" y="93384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Uitwerking casus 56 </a:t>
            </a:r>
            <a:r>
              <a:rPr lang="nl-NL" dirty="0"/>
              <a:t>- mei 2023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aan via </a:t>
            </a:r>
          </a:p>
        </p:txBody>
      </p:sp>
      <p:sp useBgFill="1">
        <p:nvSpPr>
          <p:cNvPr id="10" name="Tekstvak 9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2597</TotalTime>
  <Words>413</Words>
  <Application>Microsoft Office PowerPoint</Application>
  <PresentationFormat>Diavoorstelling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Times New Roman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200</cp:revision>
  <dcterms:created xsi:type="dcterms:W3CDTF">2020-01-09T13:28:19Z</dcterms:created>
  <dcterms:modified xsi:type="dcterms:W3CDTF">2023-05-22T11:06:17Z</dcterms:modified>
</cp:coreProperties>
</file>