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5"/>
  </p:notesMasterIdLst>
  <p:sldIdLst>
    <p:sldId id="265" r:id="rId2"/>
    <p:sldId id="293" r:id="rId3"/>
    <p:sldId id="291" r:id="rId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6098" autoAdjust="0"/>
  </p:normalViewPr>
  <p:slideViewPr>
    <p:cSldViewPr snapToGrid="0">
      <p:cViewPr varScale="1">
        <p:scale>
          <a:sx n="75" d="100"/>
          <a:sy n="75" d="100"/>
        </p:scale>
        <p:origin x="165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06-07-2023</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1</a:t>
            </a:fld>
            <a:endParaRPr lang="nl-NL"/>
          </a:p>
        </p:txBody>
      </p:sp>
    </p:spTree>
    <p:extLst>
      <p:ext uri="{BB962C8B-B14F-4D97-AF65-F5344CB8AC3E}">
        <p14:creationId xmlns:p14="http://schemas.microsoft.com/office/powerpoint/2010/main" val="177477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2</a:t>
            </a:fld>
            <a:endParaRPr lang="nl-NL"/>
          </a:p>
        </p:txBody>
      </p:sp>
    </p:spTree>
    <p:extLst>
      <p:ext uri="{BB962C8B-B14F-4D97-AF65-F5344CB8AC3E}">
        <p14:creationId xmlns:p14="http://schemas.microsoft.com/office/powerpoint/2010/main" val="1718366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99F6D-CC3A-42C1-991F-8326D0E9DD5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639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a:t>
            </a:r>
            <a:r>
              <a:rPr lang="nl-NL" dirty="0" smtClean="0">
                <a:latin typeface="+mj-lt"/>
              </a:rPr>
              <a:t>58 </a:t>
            </a:r>
            <a:r>
              <a:rPr lang="nl-NL" dirty="0" smtClean="0">
                <a:latin typeface="+mj-lt"/>
              </a:rPr>
              <a:t>– Juni 2023</a:t>
            </a:r>
            <a:r>
              <a:rPr lang="nl-NL" dirty="0" smtClean="0">
                <a:solidFill>
                  <a:schemeClr val="bg1"/>
                </a:solidFill>
                <a:latin typeface="+mj-lt"/>
              </a:rPr>
              <a:t>je </a:t>
            </a:r>
            <a:r>
              <a:rPr lang="nl-NL" dirty="0">
                <a:solidFill>
                  <a:schemeClr val="bg1"/>
                </a:solidFill>
                <a:latin typeface="+mj-lt"/>
              </a:rPr>
              <a:t>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smtClean="0">
                <a:hlinkClick r:id="rId5"/>
              </a:rPr>
              <a:t>bitterpillnvkfb@gmail.com</a:t>
            </a:r>
            <a:r>
              <a:rPr lang="nl-NL" dirty="0" smtClean="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62552" y="1456589"/>
            <a:ext cx="8485851" cy="4914891"/>
          </a:xfrm>
        </p:spPr>
        <p:txBody>
          <a:bodyPr/>
          <a:lstStyle/>
          <a:p>
            <a:pPr>
              <a:lnSpc>
                <a:spcPct val="100000"/>
              </a:lnSpc>
            </a:pPr>
            <a:r>
              <a:rPr lang="en-US" sz="1200" dirty="0">
                <a:solidFill>
                  <a:schemeClr val="tx1"/>
                </a:solidFill>
              </a:rPr>
              <a:t>15 </a:t>
            </a:r>
            <a:r>
              <a:rPr lang="en-US" sz="1200" dirty="0" err="1">
                <a:solidFill>
                  <a:schemeClr val="tx1"/>
                </a:solidFill>
              </a:rPr>
              <a:t>jarige</a:t>
            </a:r>
            <a:r>
              <a:rPr lang="en-US" sz="1200" dirty="0">
                <a:solidFill>
                  <a:schemeClr val="tx1"/>
                </a:solidFill>
              </a:rPr>
              <a:t> </a:t>
            </a:r>
            <a:r>
              <a:rPr lang="en-US" sz="1200" dirty="0" err="1">
                <a:solidFill>
                  <a:schemeClr val="tx1"/>
                </a:solidFill>
              </a:rPr>
              <a:t>jongeman</a:t>
            </a:r>
            <a:r>
              <a:rPr lang="en-US" sz="1200" dirty="0">
                <a:solidFill>
                  <a:schemeClr val="tx1"/>
                </a:solidFill>
              </a:rPr>
              <a:t>, </a:t>
            </a:r>
            <a:r>
              <a:rPr lang="en-US" sz="1200" dirty="0" err="1" smtClean="0">
                <a:solidFill>
                  <a:schemeClr val="tx1"/>
                </a:solidFill>
              </a:rPr>
              <a:t>opgenomen</a:t>
            </a:r>
            <a:r>
              <a:rPr lang="en-US" sz="1200" dirty="0" smtClean="0">
                <a:solidFill>
                  <a:schemeClr val="tx1"/>
                </a:solidFill>
              </a:rPr>
              <a:t> </a:t>
            </a:r>
            <a:r>
              <a:rPr lang="en-US" sz="1200" dirty="0" err="1" smtClean="0">
                <a:solidFill>
                  <a:schemeClr val="tx1"/>
                </a:solidFill>
              </a:rPr>
              <a:t>ivm</a:t>
            </a:r>
            <a:r>
              <a:rPr lang="en-US" sz="1200" dirty="0" smtClean="0">
                <a:solidFill>
                  <a:schemeClr val="tx1"/>
                </a:solidFill>
              </a:rPr>
              <a:t> </a:t>
            </a:r>
            <a:r>
              <a:rPr lang="en-US" sz="1200" dirty="0" err="1" smtClean="0">
                <a:solidFill>
                  <a:schemeClr val="tx1"/>
                </a:solidFill>
              </a:rPr>
              <a:t>ernstige</a:t>
            </a:r>
            <a:r>
              <a:rPr lang="en-US" sz="1200" dirty="0" smtClean="0">
                <a:solidFill>
                  <a:schemeClr val="tx1"/>
                </a:solidFill>
              </a:rPr>
              <a:t> </a:t>
            </a:r>
            <a:r>
              <a:rPr lang="en-US" sz="1200" dirty="0">
                <a:solidFill>
                  <a:schemeClr val="tx1"/>
                </a:solidFill>
              </a:rPr>
              <a:t>paracetamol </a:t>
            </a:r>
            <a:r>
              <a:rPr lang="en-US" sz="1200" dirty="0" err="1" smtClean="0">
                <a:solidFill>
                  <a:schemeClr val="tx1"/>
                </a:solidFill>
              </a:rPr>
              <a:t>intoxicatie</a:t>
            </a:r>
            <a:r>
              <a:rPr lang="en-US" sz="1200" dirty="0" smtClean="0">
                <a:solidFill>
                  <a:schemeClr val="tx1"/>
                </a:solidFill>
              </a:rPr>
              <a:t> (330 mg/kg)</a:t>
            </a:r>
          </a:p>
          <a:p>
            <a:pPr>
              <a:lnSpc>
                <a:spcPct val="100000"/>
              </a:lnSpc>
            </a:pPr>
            <a:r>
              <a:rPr lang="en-US" sz="1200" dirty="0" err="1" smtClean="0">
                <a:solidFill>
                  <a:schemeClr val="tx1"/>
                </a:solidFill>
              </a:rPr>
              <a:t>Voorgeschiedenis</a:t>
            </a:r>
            <a:r>
              <a:rPr lang="en-US" sz="1200" dirty="0">
                <a:solidFill>
                  <a:schemeClr val="tx1"/>
                </a:solidFill>
              </a:rPr>
              <a:t>:</a:t>
            </a:r>
          </a:p>
          <a:p>
            <a:pPr lvl="1" algn="l">
              <a:lnSpc>
                <a:spcPct val="100000"/>
              </a:lnSpc>
            </a:pPr>
            <a:r>
              <a:rPr lang="en-US" sz="1200" dirty="0">
                <a:solidFill>
                  <a:schemeClr val="tx1"/>
                </a:solidFill>
              </a:rPr>
              <a:t>ASS </a:t>
            </a:r>
            <a:r>
              <a:rPr lang="en-US" sz="1200" dirty="0" err="1">
                <a:solidFill>
                  <a:schemeClr val="tx1"/>
                </a:solidFill>
              </a:rPr>
              <a:t>sinds</a:t>
            </a:r>
            <a:r>
              <a:rPr lang="en-US" sz="1200" dirty="0">
                <a:solidFill>
                  <a:schemeClr val="tx1"/>
                </a:solidFill>
              </a:rPr>
              <a:t> </a:t>
            </a:r>
            <a:r>
              <a:rPr lang="en-US" sz="1200" dirty="0" err="1">
                <a:solidFill>
                  <a:schemeClr val="tx1"/>
                </a:solidFill>
              </a:rPr>
              <a:t>groep</a:t>
            </a:r>
            <a:r>
              <a:rPr lang="en-US" sz="1200" dirty="0">
                <a:solidFill>
                  <a:schemeClr val="tx1"/>
                </a:solidFill>
              </a:rPr>
              <a:t> 5 </a:t>
            </a:r>
            <a:r>
              <a:rPr lang="en-US" sz="1200" dirty="0" err="1">
                <a:solidFill>
                  <a:schemeClr val="tx1"/>
                </a:solidFill>
              </a:rPr>
              <a:t>basisschool</a:t>
            </a:r>
            <a:endParaRPr lang="en-US" sz="1200" dirty="0">
              <a:solidFill>
                <a:schemeClr val="tx1"/>
              </a:solidFill>
            </a:endParaRPr>
          </a:p>
          <a:p>
            <a:pPr lvl="1" algn="l">
              <a:lnSpc>
                <a:spcPct val="100000"/>
              </a:lnSpc>
            </a:pPr>
            <a:r>
              <a:rPr lang="en-US" sz="1200" dirty="0">
                <a:solidFill>
                  <a:schemeClr val="tx1"/>
                </a:solidFill>
              </a:rPr>
              <a:t>3 </a:t>
            </a:r>
            <a:r>
              <a:rPr lang="en-US" sz="1200" dirty="0" err="1">
                <a:solidFill>
                  <a:schemeClr val="tx1"/>
                </a:solidFill>
              </a:rPr>
              <a:t>maanden</a:t>
            </a:r>
            <a:r>
              <a:rPr lang="en-US" sz="1200" dirty="0">
                <a:solidFill>
                  <a:schemeClr val="tx1"/>
                </a:solidFill>
              </a:rPr>
              <a:t> </a:t>
            </a:r>
            <a:r>
              <a:rPr lang="en-US" sz="1200" dirty="0" err="1">
                <a:solidFill>
                  <a:schemeClr val="tx1"/>
                </a:solidFill>
              </a:rPr>
              <a:t>eerder</a:t>
            </a:r>
            <a:r>
              <a:rPr lang="en-US" sz="1200" dirty="0">
                <a:solidFill>
                  <a:schemeClr val="tx1"/>
                </a:solidFill>
              </a:rPr>
              <a:t> paracetamol </a:t>
            </a:r>
            <a:r>
              <a:rPr lang="en-US" sz="1200" dirty="0" err="1">
                <a:solidFill>
                  <a:schemeClr val="tx1"/>
                </a:solidFill>
              </a:rPr>
              <a:t>intoxicatie</a:t>
            </a:r>
            <a:r>
              <a:rPr lang="en-US" sz="1200" dirty="0">
                <a:solidFill>
                  <a:schemeClr val="tx1"/>
                </a:solidFill>
              </a:rPr>
              <a:t> </a:t>
            </a:r>
            <a:r>
              <a:rPr lang="en-US" sz="1200" dirty="0" err="1">
                <a:solidFill>
                  <a:schemeClr val="tx1"/>
                </a:solidFill>
              </a:rPr>
              <a:t>waarna</a:t>
            </a:r>
            <a:r>
              <a:rPr lang="en-US" sz="1200" dirty="0">
                <a:solidFill>
                  <a:schemeClr val="tx1"/>
                </a:solidFill>
              </a:rPr>
              <a:t> </a:t>
            </a:r>
            <a:r>
              <a:rPr lang="en-US" sz="1200" dirty="0" err="1">
                <a:solidFill>
                  <a:schemeClr val="tx1"/>
                </a:solidFill>
              </a:rPr>
              <a:t>opname</a:t>
            </a:r>
            <a:r>
              <a:rPr lang="en-US" sz="1200" dirty="0">
                <a:solidFill>
                  <a:schemeClr val="tx1"/>
                </a:solidFill>
              </a:rPr>
              <a:t> GGZ</a:t>
            </a:r>
          </a:p>
          <a:p>
            <a:pPr lvl="1" algn="l">
              <a:lnSpc>
                <a:spcPct val="100000"/>
              </a:lnSpc>
            </a:pPr>
            <a:r>
              <a:rPr lang="en-US" sz="1200" dirty="0" err="1">
                <a:solidFill>
                  <a:schemeClr val="tx1"/>
                </a:solidFill>
              </a:rPr>
              <a:t>Medicatie</a:t>
            </a:r>
            <a:r>
              <a:rPr lang="en-US" sz="1200" dirty="0">
                <a:solidFill>
                  <a:schemeClr val="tx1"/>
                </a:solidFill>
              </a:rPr>
              <a:t>: fluoxetine 20 </a:t>
            </a:r>
            <a:r>
              <a:rPr lang="en-US" sz="1200" dirty="0" smtClean="0">
                <a:solidFill>
                  <a:schemeClr val="tx1"/>
                </a:solidFill>
              </a:rPr>
              <a:t>mg (</a:t>
            </a:r>
            <a:r>
              <a:rPr lang="en-US" sz="1200" dirty="0" err="1" smtClean="0">
                <a:solidFill>
                  <a:schemeClr val="tx1"/>
                </a:solidFill>
              </a:rPr>
              <a:t>sinds</a:t>
            </a:r>
            <a:r>
              <a:rPr lang="en-US" sz="1200" dirty="0" smtClean="0">
                <a:solidFill>
                  <a:schemeClr val="tx1"/>
                </a:solidFill>
              </a:rPr>
              <a:t> 4 </a:t>
            </a:r>
            <a:r>
              <a:rPr lang="en-US" sz="1200" dirty="0" err="1" smtClean="0">
                <a:solidFill>
                  <a:schemeClr val="tx1"/>
                </a:solidFill>
              </a:rPr>
              <a:t>weken</a:t>
            </a:r>
            <a:r>
              <a:rPr lang="en-US" sz="1200" dirty="0" smtClean="0">
                <a:solidFill>
                  <a:schemeClr val="tx1"/>
                </a:solidFill>
              </a:rPr>
              <a:t>)</a:t>
            </a:r>
            <a:endParaRPr lang="en-US" sz="1200" dirty="0">
              <a:solidFill>
                <a:schemeClr val="tx1"/>
              </a:solidFill>
            </a:endParaRPr>
          </a:p>
          <a:p>
            <a:pPr>
              <a:lnSpc>
                <a:spcPct val="100000"/>
              </a:lnSpc>
            </a:pPr>
            <a:r>
              <a:rPr lang="en-US" sz="1200" dirty="0" err="1">
                <a:solidFill>
                  <a:schemeClr val="tx1"/>
                </a:solidFill>
              </a:rPr>
              <a:t>Anamnese</a:t>
            </a:r>
            <a:r>
              <a:rPr lang="en-US" sz="1200" dirty="0">
                <a:solidFill>
                  <a:schemeClr val="tx1"/>
                </a:solidFill>
              </a:rPr>
              <a:t>:</a:t>
            </a:r>
          </a:p>
          <a:p>
            <a:pPr lvl="1" algn="l">
              <a:lnSpc>
                <a:spcPct val="100000"/>
              </a:lnSpc>
            </a:pPr>
            <a:r>
              <a:rPr lang="en-US" sz="1200" dirty="0">
                <a:solidFill>
                  <a:schemeClr val="tx1"/>
                </a:solidFill>
              </a:rPr>
              <a:t>In </a:t>
            </a:r>
            <a:r>
              <a:rPr lang="en-US" sz="1200" dirty="0" err="1">
                <a:solidFill>
                  <a:schemeClr val="tx1"/>
                </a:solidFill>
              </a:rPr>
              <a:t>nacht</a:t>
            </a:r>
            <a:r>
              <a:rPr lang="en-US" sz="1200" dirty="0">
                <a:solidFill>
                  <a:schemeClr val="tx1"/>
                </a:solidFill>
              </a:rPr>
              <a:t> 40 </a:t>
            </a:r>
            <a:r>
              <a:rPr lang="en-US" sz="1200" dirty="0" err="1">
                <a:solidFill>
                  <a:schemeClr val="tx1"/>
                </a:solidFill>
              </a:rPr>
              <a:t>tabletten</a:t>
            </a:r>
            <a:r>
              <a:rPr lang="en-US" sz="1200" dirty="0">
                <a:solidFill>
                  <a:schemeClr val="tx1"/>
                </a:solidFill>
              </a:rPr>
              <a:t> paracetamol 500 mg </a:t>
            </a:r>
            <a:r>
              <a:rPr lang="en-US" sz="1200" dirty="0" err="1">
                <a:solidFill>
                  <a:schemeClr val="tx1"/>
                </a:solidFill>
              </a:rPr>
              <a:t>ingenomen</a:t>
            </a:r>
            <a:r>
              <a:rPr lang="en-US" sz="1200" dirty="0">
                <a:solidFill>
                  <a:schemeClr val="tx1"/>
                </a:solidFill>
              </a:rPr>
              <a:t> (330 mg/kg)</a:t>
            </a:r>
          </a:p>
          <a:p>
            <a:pPr lvl="1" algn="l">
              <a:lnSpc>
                <a:spcPct val="100000"/>
              </a:lnSpc>
            </a:pPr>
            <a:r>
              <a:rPr lang="en-US" sz="1200" dirty="0">
                <a:solidFill>
                  <a:schemeClr val="tx1"/>
                </a:solidFill>
              </a:rPr>
              <a:t>6 </a:t>
            </a:r>
            <a:r>
              <a:rPr lang="en-US" sz="1200" dirty="0" err="1">
                <a:solidFill>
                  <a:schemeClr val="tx1"/>
                </a:solidFill>
              </a:rPr>
              <a:t>uur</a:t>
            </a:r>
            <a:r>
              <a:rPr lang="en-US" sz="1200" dirty="0">
                <a:solidFill>
                  <a:schemeClr val="tx1"/>
                </a:solidFill>
              </a:rPr>
              <a:t> later </a:t>
            </a:r>
            <a:r>
              <a:rPr lang="en-US" sz="1200" dirty="0" err="1">
                <a:solidFill>
                  <a:schemeClr val="tx1"/>
                </a:solidFill>
              </a:rPr>
              <a:t>milde</a:t>
            </a:r>
            <a:r>
              <a:rPr lang="en-US" sz="1200" dirty="0">
                <a:solidFill>
                  <a:schemeClr val="tx1"/>
                </a:solidFill>
              </a:rPr>
              <a:t> </a:t>
            </a:r>
            <a:r>
              <a:rPr lang="en-US" sz="1200" dirty="0" err="1">
                <a:solidFill>
                  <a:schemeClr val="tx1"/>
                </a:solidFill>
              </a:rPr>
              <a:t>buikpijn</a:t>
            </a:r>
            <a:r>
              <a:rPr lang="en-US" sz="1200" dirty="0">
                <a:solidFill>
                  <a:schemeClr val="tx1"/>
                </a:solidFill>
              </a:rPr>
              <a:t> en </a:t>
            </a:r>
            <a:r>
              <a:rPr lang="en-US" sz="1200" dirty="0" err="1">
                <a:solidFill>
                  <a:schemeClr val="tx1"/>
                </a:solidFill>
              </a:rPr>
              <a:t>braken</a:t>
            </a:r>
            <a:r>
              <a:rPr lang="en-US" sz="1200" dirty="0">
                <a:solidFill>
                  <a:schemeClr val="tx1"/>
                </a:solidFill>
              </a:rPr>
              <a:t>, </a:t>
            </a:r>
            <a:r>
              <a:rPr lang="en-US" sz="1200" dirty="0" err="1">
                <a:solidFill>
                  <a:schemeClr val="tx1"/>
                </a:solidFill>
              </a:rPr>
              <a:t>bij</a:t>
            </a:r>
            <a:r>
              <a:rPr lang="en-US" sz="1200" dirty="0">
                <a:solidFill>
                  <a:schemeClr val="tx1"/>
                </a:solidFill>
              </a:rPr>
              <a:t> </a:t>
            </a:r>
            <a:r>
              <a:rPr lang="en-US" sz="1200" dirty="0" err="1">
                <a:solidFill>
                  <a:schemeClr val="tx1"/>
                </a:solidFill>
              </a:rPr>
              <a:t>aanbieden</a:t>
            </a:r>
            <a:r>
              <a:rPr lang="en-US" sz="1200" dirty="0">
                <a:solidFill>
                  <a:schemeClr val="tx1"/>
                </a:solidFill>
              </a:rPr>
              <a:t> paracetamol door </a:t>
            </a:r>
            <a:r>
              <a:rPr lang="en-US" sz="1200" dirty="0" err="1">
                <a:solidFill>
                  <a:schemeClr val="tx1"/>
                </a:solidFill>
              </a:rPr>
              <a:t>ouders</a:t>
            </a:r>
            <a:r>
              <a:rPr lang="en-US" sz="1200" dirty="0">
                <a:solidFill>
                  <a:schemeClr val="tx1"/>
                </a:solidFill>
              </a:rPr>
              <a:t> </a:t>
            </a:r>
            <a:r>
              <a:rPr lang="en-US" sz="1200" dirty="0" err="1">
                <a:solidFill>
                  <a:schemeClr val="tx1"/>
                </a:solidFill>
              </a:rPr>
              <a:t>inname</a:t>
            </a:r>
            <a:r>
              <a:rPr lang="en-US" sz="1200" dirty="0">
                <a:solidFill>
                  <a:schemeClr val="tx1"/>
                </a:solidFill>
              </a:rPr>
              <a:t> paracetamol </a:t>
            </a:r>
            <a:r>
              <a:rPr lang="en-US" sz="1200" dirty="0" err="1">
                <a:solidFill>
                  <a:schemeClr val="tx1"/>
                </a:solidFill>
              </a:rPr>
              <a:t>opgebiecht</a:t>
            </a:r>
            <a:r>
              <a:rPr lang="en-US" sz="1200" dirty="0">
                <a:solidFill>
                  <a:schemeClr val="tx1"/>
                </a:solidFill>
              </a:rPr>
              <a:t> en </a:t>
            </a:r>
            <a:r>
              <a:rPr lang="en-US" sz="1200" dirty="0" err="1">
                <a:solidFill>
                  <a:schemeClr val="tx1"/>
                </a:solidFill>
              </a:rPr>
              <a:t>naar</a:t>
            </a:r>
            <a:r>
              <a:rPr lang="en-US" sz="1200" dirty="0">
                <a:solidFill>
                  <a:schemeClr val="tx1"/>
                </a:solidFill>
              </a:rPr>
              <a:t> </a:t>
            </a:r>
            <a:r>
              <a:rPr lang="en-US" sz="1200" dirty="0" smtClean="0">
                <a:solidFill>
                  <a:schemeClr val="tx1"/>
                </a:solidFill>
              </a:rPr>
              <a:t>SEH </a:t>
            </a:r>
            <a:r>
              <a:rPr lang="en-US" sz="1200" dirty="0" err="1" smtClean="0">
                <a:solidFill>
                  <a:schemeClr val="tx1"/>
                </a:solidFill>
              </a:rPr>
              <a:t>gekomen</a:t>
            </a:r>
            <a:endParaRPr lang="en-US" sz="1200" dirty="0" smtClean="0">
              <a:solidFill>
                <a:schemeClr val="tx1"/>
              </a:solidFill>
            </a:endParaRPr>
          </a:p>
          <a:p>
            <a:pPr lvl="1" algn="l">
              <a:lnSpc>
                <a:spcPct val="100000"/>
              </a:lnSpc>
            </a:pPr>
            <a:endParaRPr lang="en-US" sz="1200" dirty="0">
              <a:solidFill>
                <a:schemeClr val="tx1"/>
              </a:solidFill>
            </a:endParaRPr>
          </a:p>
          <a:p>
            <a:pPr>
              <a:lnSpc>
                <a:spcPct val="100000"/>
              </a:lnSpc>
            </a:pPr>
            <a:r>
              <a:rPr lang="nl-NL" sz="1200" dirty="0" smtClean="0">
                <a:solidFill>
                  <a:schemeClr val="tx1"/>
                </a:solidFill>
              </a:rPr>
              <a:t>Lichamelijk onderzoek: alert, misselijk, diffuus drukpijnlijk abdomen, overig geen afwijkingen</a:t>
            </a:r>
          </a:p>
          <a:p>
            <a:pPr>
              <a:lnSpc>
                <a:spcPct val="100000"/>
              </a:lnSpc>
            </a:pPr>
            <a:r>
              <a:rPr lang="nl-NL" sz="1200" dirty="0" smtClean="0">
                <a:solidFill>
                  <a:schemeClr val="tx1"/>
                </a:solidFill>
              </a:rPr>
              <a:t>Aanvullend onderzoek: paracetamol spiegel 128 mg/l ca. 14 uur na inname, urine drugs-of-</a:t>
            </a:r>
            <a:r>
              <a:rPr lang="nl-NL" sz="1200" dirty="0" err="1" smtClean="0">
                <a:solidFill>
                  <a:schemeClr val="tx1"/>
                </a:solidFill>
              </a:rPr>
              <a:t>abuse</a:t>
            </a:r>
            <a:r>
              <a:rPr lang="nl-NL" sz="1200" dirty="0" smtClean="0">
                <a:solidFill>
                  <a:schemeClr val="tx1"/>
                </a:solidFill>
              </a:rPr>
              <a:t>: negatief, gedurende opname transaminase stijging en gestoorde stolling (zie onder waarde bij presentatie en maximale waarde), albumine minimaal 34 g/l, factor V minimaal 58%, minimaal verhoogd geconjugeerd bilirubine, GGT en AF ongestoord, ammoniak maximaal 59 </a:t>
            </a:r>
            <a:r>
              <a:rPr lang="nl-NL" sz="1200" dirty="0" err="1" smtClean="0">
                <a:solidFill>
                  <a:schemeClr val="tx1"/>
                </a:solidFill>
              </a:rPr>
              <a:t>umol</a:t>
            </a:r>
            <a:r>
              <a:rPr lang="nl-NL" sz="1200" dirty="0" smtClean="0">
                <a:solidFill>
                  <a:schemeClr val="tx1"/>
                </a:solidFill>
              </a:rPr>
              <a:t>/l (dag 3 van opname)</a:t>
            </a:r>
          </a:p>
          <a:p>
            <a:pPr>
              <a:lnSpc>
                <a:spcPct val="100000"/>
              </a:lnSpc>
            </a:pPr>
            <a:r>
              <a:rPr lang="nl-NL" sz="1200" dirty="0" smtClean="0">
                <a:solidFill>
                  <a:schemeClr val="tx1"/>
                </a:solidFill>
              </a:rPr>
              <a:t>Beloop: gestart met N-</a:t>
            </a:r>
            <a:r>
              <a:rPr lang="nl-NL" sz="1200" dirty="0" err="1" smtClean="0">
                <a:solidFill>
                  <a:schemeClr val="tx1"/>
                </a:solidFill>
              </a:rPr>
              <a:t>acetylcysteine</a:t>
            </a:r>
            <a:r>
              <a:rPr lang="nl-NL" sz="1200" dirty="0" smtClean="0">
                <a:solidFill>
                  <a:schemeClr val="tx1"/>
                </a:solidFill>
              </a:rPr>
              <a:t> tot 24 uur na gemeten paracetamol spiegel van 1.3 mg/l (op dag 3 van opname), </a:t>
            </a:r>
            <a:r>
              <a:rPr lang="nl-NL" sz="1200" dirty="0" err="1" smtClean="0">
                <a:solidFill>
                  <a:schemeClr val="tx1"/>
                </a:solidFill>
              </a:rPr>
              <a:t>fluoxetine</a:t>
            </a:r>
            <a:r>
              <a:rPr lang="nl-NL" sz="1200" dirty="0" smtClean="0">
                <a:solidFill>
                  <a:schemeClr val="tx1"/>
                </a:solidFill>
              </a:rPr>
              <a:t> direct bij opname gestopt om andere toxisch-medicamenteuze oorzaken leverschade uit te sluiten. </a:t>
            </a:r>
            <a:r>
              <a:rPr lang="nl-NL" sz="1200" dirty="0">
                <a:solidFill>
                  <a:schemeClr val="tx1"/>
                </a:solidFill>
              </a:rPr>
              <a:t>Vitamine K 10 mg werd gegeven.</a:t>
            </a:r>
          </a:p>
          <a:p>
            <a:pPr>
              <a:lnSpc>
                <a:spcPct val="100000"/>
              </a:lnSpc>
            </a:pPr>
            <a:r>
              <a:rPr lang="nl-NL" sz="1200" dirty="0" smtClean="0">
                <a:solidFill>
                  <a:schemeClr val="tx1"/>
                </a:solidFill>
              </a:rPr>
              <a:t>Na dag 4 van opname verbetering van leverenzymen en leverfuncties. </a:t>
            </a:r>
          </a:p>
          <a:p>
            <a:pPr>
              <a:lnSpc>
                <a:spcPct val="100000"/>
              </a:lnSpc>
            </a:pPr>
            <a:r>
              <a:rPr lang="nl-NL" sz="1200" dirty="0" smtClean="0">
                <a:solidFill>
                  <a:schemeClr val="tx1"/>
                </a:solidFill>
              </a:rPr>
              <a:t>De psychiatrie werd betrokken.</a:t>
            </a:r>
          </a:p>
          <a:p>
            <a:pPr>
              <a:lnSpc>
                <a:spcPct val="100000"/>
              </a:lnSpc>
            </a:pPr>
            <a:endParaRPr lang="nl-NL" sz="1200" dirty="0" smtClean="0">
              <a:solidFill>
                <a:schemeClr val="tx1"/>
              </a:solidFill>
            </a:endParaRPr>
          </a:p>
          <a:p>
            <a:pPr>
              <a:lnSpc>
                <a:spcPct val="100000"/>
              </a:lnSpc>
            </a:pPr>
            <a:endParaRPr lang="nl-NL" sz="1200" dirty="0" smtClean="0">
              <a:solidFill>
                <a:schemeClr val="tx1"/>
              </a:solidFill>
            </a:endParaRPr>
          </a:p>
          <a:p>
            <a:endParaRPr lang="nl-NL" sz="1200" dirty="0">
              <a:solidFill>
                <a:schemeClr val="tx1"/>
              </a:solidFill>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40400" y="6417199"/>
            <a:ext cx="3252903" cy="261610"/>
          </a:xfrm>
          <a:prstGeom prst="rect">
            <a:avLst/>
          </a:prstGeom>
          <a:noFill/>
        </p:spPr>
        <p:txBody>
          <a:bodyPr wrap="square" rtlCol="0">
            <a:spAutoFit/>
          </a:bodyPr>
          <a:lstStyle/>
          <a:p>
            <a:r>
              <a:rPr lang="nl-NL" sz="1100" b="1" dirty="0"/>
              <a:t>Aangeleverd door</a:t>
            </a:r>
            <a:r>
              <a:rPr lang="nl-NL" sz="1100" b="1" dirty="0" smtClean="0"/>
              <a:t>:</a:t>
            </a:r>
            <a:endParaRPr lang="nl-NL" sz="1100" dirty="0"/>
          </a:p>
        </p:txBody>
      </p:sp>
      <p:graphicFrame>
        <p:nvGraphicFramePr>
          <p:cNvPr id="2" name="Tabel 1"/>
          <p:cNvGraphicFramePr>
            <a:graphicFrameLocks noGrp="1"/>
          </p:cNvGraphicFramePr>
          <p:nvPr>
            <p:extLst>
              <p:ext uri="{D42A27DB-BD31-4B8C-83A1-F6EECF244321}">
                <p14:modId xmlns:p14="http://schemas.microsoft.com/office/powerpoint/2010/main" val="3572076384"/>
              </p:ext>
            </p:extLst>
          </p:nvPr>
        </p:nvGraphicFramePr>
        <p:xfrm>
          <a:off x="5034641" y="5593162"/>
          <a:ext cx="4081112" cy="1219200"/>
        </p:xfrm>
        <a:graphic>
          <a:graphicData uri="http://schemas.openxmlformats.org/drawingml/2006/table">
            <a:tbl>
              <a:tblPr firstRow="1" bandRow="1">
                <a:tableStyleId>{5C22544A-7EE6-4342-B048-85BDC9FD1C3A}</a:tableStyleId>
              </a:tblPr>
              <a:tblGrid>
                <a:gridCol w="522496">
                  <a:extLst>
                    <a:ext uri="{9D8B030D-6E8A-4147-A177-3AD203B41FA5}">
                      <a16:colId xmlns:a16="http://schemas.microsoft.com/office/drawing/2014/main" val="3095142824"/>
                    </a:ext>
                  </a:extLst>
                </a:gridCol>
                <a:gridCol w="1607933">
                  <a:extLst>
                    <a:ext uri="{9D8B030D-6E8A-4147-A177-3AD203B41FA5}">
                      <a16:colId xmlns:a16="http://schemas.microsoft.com/office/drawing/2014/main" val="3755574375"/>
                    </a:ext>
                  </a:extLst>
                </a:gridCol>
                <a:gridCol w="1950683">
                  <a:extLst>
                    <a:ext uri="{9D8B030D-6E8A-4147-A177-3AD203B41FA5}">
                      <a16:colId xmlns:a16="http://schemas.microsoft.com/office/drawing/2014/main" val="2596405043"/>
                    </a:ext>
                  </a:extLst>
                </a:gridCol>
              </a:tblGrid>
              <a:tr h="0">
                <a:tc>
                  <a:txBody>
                    <a:bodyPr/>
                    <a:lstStyle/>
                    <a:p>
                      <a:endParaRPr lang="nl-NL" sz="1000" dirty="0"/>
                    </a:p>
                  </a:txBody>
                  <a:tcPr/>
                </a:tc>
                <a:tc>
                  <a:txBody>
                    <a:bodyPr/>
                    <a:lstStyle/>
                    <a:p>
                      <a:r>
                        <a:rPr lang="nl-NL" sz="1000" dirty="0" smtClean="0"/>
                        <a:t>Waarde bij presentatie</a:t>
                      </a:r>
                      <a:endParaRPr lang="nl-NL" sz="1000" dirty="0"/>
                    </a:p>
                  </a:txBody>
                  <a:tcPr/>
                </a:tc>
                <a:tc>
                  <a:txBody>
                    <a:bodyPr/>
                    <a:lstStyle/>
                    <a:p>
                      <a:r>
                        <a:rPr lang="nl-NL" sz="1000" dirty="0" smtClean="0"/>
                        <a:t>Max</a:t>
                      </a:r>
                      <a:r>
                        <a:rPr lang="nl-NL" sz="1000" baseline="0" dirty="0" smtClean="0"/>
                        <a:t> waarde (dag opname)</a:t>
                      </a:r>
                      <a:endParaRPr lang="nl-NL" sz="1000" dirty="0"/>
                    </a:p>
                  </a:txBody>
                  <a:tcPr/>
                </a:tc>
                <a:extLst>
                  <a:ext uri="{0D108BD9-81ED-4DB2-BD59-A6C34878D82A}">
                    <a16:rowId xmlns:a16="http://schemas.microsoft.com/office/drawing/2014/main" val="3414199299"/>
                  </a:ext>
                </a:extLst>
              </a:tr>
              <a:tr h="217744">
                <a:tc>
                  <a:txBody>
                    <a:bodyPr/>
                    <a:lstStyle/>
                    <a:p>
                      <a:r>
                        <a:rPr lang="nl-NL" sz="1000" dirty="0" smtClean="0"/>
                        <a:t>ASAT</a:t>
                      </a:r>
                      <a:endParaRPr lang="nl-NL" sz="1000" dirty="0"/>
                    </a:p>
                  </a:txBody>
                  <a:tcPr/>
                </a:tc>
                <a:tc>
                  <a:txBody>
                    <a:bodyPr/>
                    <a:lstStyle/>
                    <a:p>
                      <a:r>
                        <a:rPr lang="nl-NL" sz="1000" dirty="0" smtClean="0"/>
                        <a:t>71 U/l</a:t>
                      </a:r>
                      <a:endParaRPr lang="nl-NL" sz="1000" dirty="0"/>
                    </a:p>
                  </a:txBody>
                  <a:tcPr/>
                </a:tc>
                <a:tc>
                  <a:txBody>
                    <a:bodyPr/>
                    <a:lstStyle/>
                    <a:p>
                      <a:r>
                        <a:rPr lang="nl-NL" sz="1000" dirty="0" smtClean="0"/>
                        <a:t>1729 U/l (dag 3)</a:t>
                      </a:r>
                      <a:endParaRPr lang="nl-NL" sz="1000" dirty="0"/>
                    </a:p>
                  </a:txBody>
                  <a:tcPr/>
                </a:tc>
                <a:extLst>
                  <a:ext uri="{0D108BD9-81ED-4DB2-BD59-A6C34878D82A}">
                    <a16:rowId xmlns:a16="http://schemas.microsoft.com/office/drawing/2014/main" val="3478467363"/>
                  </a:ext>
                </a:extLst>
              </a:tr>
              <a:tr h="217744">
                <a:tc>
                  <a:txBody>
                    <a:bodyPr/>
                    <a:lstStyle/>
                    <a:p>
                      <a:r>
                        <a:rPr lang="nl-NL" sz="1000" dirty="0" smtClean="0"/>
                        <a:t>ALAT</a:t>
                      </a:r>
                      <a:endParaRPr lang="nl-NL" sz="1000" dirty="0"/>
                    </a:p>
                  </a:txBody>
                  <a:tcPr/>
                </a:tc>
                <a:tc>
                  <a:txBody>
                    <a:bodyPr/>
                    <a:lstStyle/>
                    <a:p>
                      <a:r>
                        <a:rPr lang="nl-NL" sz="1000" dirty="0" smtClean="0"/>
                        <a:t>58 U/l</a:t>
                      </a:r>
                      <a:endParaRPr lang="nl-NL" sz="1000" dirty="0"/>
                    </a:p>
                  </a:txBody>
                  <a:tcPr/>
                </a:tc>
                <a:tc>
                  <a:txBody>
                    <a:bodyPr/>
                    <a:lstStyle/>
                    <a:p>
                      <a:r>
                        <a:rPr lang="nl-NL" sz="1000" dirty="0" smtClean="0"/>
                        <a:t>2940 U/l (dag 4)</a:t>
                      </a:r>
                      <a:endParaRPr lang="nl-NL" sz="1000" dirty="0"/>
                    </a:p>
                  </a:txBody>
                  <a:tcPr/>
                </a:tc>
                <a:extLst>
                  <a:ext uri="{0D108BD9-81ED-4DB2-BD59-A6C34878D82A}">
                    <a16:rowId xmlns:a16="http://schemas.microsoft.com/office/drawing/2014/main" val="898459483"/>
                  </a:ext>
                </a:extLst>
              </a:tr>
              <a:tr h="217744">
                <a:tc>
                  <a:txBody>
                    <a:bodyPr/>
                    <a:lstStyle/>
                    <a:p>
                      <a:r>
                        <a:rPr lang="nl-NL" sz="1000" dirty="0" smtClean="0"/>
                        <a:t>PT</a:t>
                      </a:r>
                      <a:endParaRPr lang="nl-NL" sz="1000" dirty="0"/>
                    </a:p>
                  </a:txBody>
                  <a:tcPr/>
                </a:tc>
                <a:tc>
                  <a:txBody>
                    <a:bodyPr/>
                    <a:lstStyle/>
                    <a:p>
                      <a:r>
                        <a:rPr lang="nl-NL" sz="1000" dirty="0" smtClean="0"/>
                        <a:t>16,4 sec</a:t>
                      </a:r>
                      <a:endParaRPr lang="nl-NL" sz="1000" dirty="0"/>
                    </a:p>
                  </a:txBody>
                  <a:tcPr/>
                </a:tc>
                <a:tc>
                  <a:txBody>
                    <a:bodyPr/>
                    <a:lstStyle/>
                    <a:p>
                      <a:r>
                        <a:rPr lang="nl-NL" sz="1000" dirty="0" smtClean="0"/>
                        <a:t>25,7 sec (dag</a:t>
                      </a:r>
                      <a:r>
                        <a:rPr lang="nl-NL" sz="1000" baseline="0" dirty="0" smtClean="0"/>
                        <a:t> 2)</a:t>
                      </a:r>
                      <a:endParaRPr lang="nl-NL" sz="1000" dirty="0"/>
                    </a:p>
                  </a:txBody>
                  <a:tcPr/>
                </a:tc>
                <a:extLst>
                  <a:ext uri="{0D108BD9-81ED-4DB2-BD59-A6C34878D82A}">
                    <a16:rowId xmlns:a16="http://schemas.microsoft.com/office/drawing/2014/main" val="3394185182"/>
                  </a:ext>
                </a:extLst>
              </a:tr>
              <a:tr h="217744">
                <a:tc>
                  <a:txBody>
                    <a:bodyPr/>
                    <a:lstStyle/>
                    <a:p>
                      <a:r>
                        <a:rPr lang="nl-NL" sz="1000" dirty="0" smtClean="0"/>
                        <a:t>APTT</a:t>
                      </a:r>
                      <a:endParaRPr lang="nl-NL" sz="1000" dirty="0"/>
                    </a:p>
                  </a:txBody>
                  <a:tcPr/>
                </a:tc>
                <a:tc>
                  <a:txBody>
                    <a:bodyPr/>
                    <a:lstStyle/>
                    <a:p>
                      <a:r>
                        <a:rPr lang="nl-NL" sz="1000" dirty="0" smtClean="0"/>
                        <a:t>31 sec</a:t>
                      </a:r>
                      <a:endParaRPr lang="nl-NL" sz="1000" dirty="0"/>
                    </a:p>
                  </a:txBody>
                  <a:tcPr/>
                </a:tc>
                <a:tc>
                  <a:txBody>
                    <a:bodyPr/>
                    <a:lstStyle/>
                    <a:p>
                      <a:r>
                        <a:rPr lang="nl-NL" sz="1000" dirty="0" smtClean="0"/>
                        <a:t>39 sec (dag 2)</a:t>
                      </a:r>
                      <a:endParaRPr lang="nl-NL" sz="1000" dirty="0"/>
                    </a:p>
                  </a:txBody>
                  <a:tcPr/>
                </a:tc>
                <a:extLst>
                  <a:ext uri="{0D108BD9-81ED-4DB2-BD59-A6C34878D82A}">
                    <a16:rowId xmlns:a16="http://schemas.microsoft.com/office/drawing/2014/main" val="3801239817"/>
                  </a:ext>
                </a:extLst>
              </a:tr>
            </a:tbl>
          </a:graphicData>
        </a:graphic>
      </p:graphicFrame>
      <p:sp>
        <p:nvSpPr>
          <p:cNvPr id="14" name="Tekstvak 13">
            <a:extLst>
              <a:ext uri="{FF2B5EF4-FFF2-40B4-BE49-F238E27FC236}">
                <a16:creationId xmlns:a16="http://schemas.microsoft.com/office/drawing/2014/main" id="{0F852764-B5AC-44D7-A100-3DE2E52DD847}"/>
              </a:ext>
            </a:extLst>
          </p:cNvPr>
          <p:cNvSpPr txBox="1"/>
          <p:nvPr/>
        </p:nvSpPr>
        <p:spPr>
          <a:xfrm>
            <a:off x="262552" y="544210"/>
            <a:ext cx="5766067" cy="523220"/>
          </a:xfrm>
          <a:prstGeom prst="rect">
            <a:avLst/>
          </a:prstGeom>
          <a:noFill/>
        </p:spPr>
        <p:txBody>
          <a:bodyPr wrap="square" rtlCol="0">
            <a:spAutoFit/>
          </a:bodyPr>
          <a:lstStyle/>
          <a:p>
            <a:r>
              <a:rPr lang="nl-NL" sz="2800" dirty="0" smtClean="0">
                <a:latin typeface="+mj-lt"/>
              </a:rPr>
              <a:t>Een zoute intoxicatie</a:t>
            </a:r>
            <a:endParaRPr lang="nl-NL" sz="2800" dirty="0">
              <a:latin typeface="+mj-lt"/>
            </a:endParaRPr>
          </a:p>
        </p:txBody>
      </p:sp>
    </p:spTree>
    <p:extLst>
      <p:ext uri="{BB962C8B-B14F-4D97-AF65-F5344CB8AC3E}">
        <p14:creationId xmlns:p14="http://schemas.microsoft.com/office/powerpoint/2010/main" val="292553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a:t>
            </a:r>
            <a:r>
              <a:rPr lang="nl-NL" dirty="0" smtClean="0">
                <a:latin typeface="+mj-lt"/>
              </a:rPr>
              <a:t>58 </a:t>
            </a:r>
            <a:r>
              <a:rPr lang="nl-NL" dirty="0">
                <a:latin typeface="+mj-lt"/>
              </a:rPr>
              <a:t>– Juni </a:t>
            </a:r>
            <a:r>
              <a:rPr lang="nl-NL" dirty="0" smtClean="0">
                <a:latin typeface="+mj-lt"/>
              </a:rPr>
              <a:t>2023</a:t>
            </a:r>
            <a:r>
              <a:rPr lang="nl-NL" dirty="0" smtClean="0">
                <a:solidFill>
                  <a:schemeClr val="bg1"/>
                </a:solidFill>
                <a:latin typeface="+mj-lt"/>
              </a:rPr>
              <a:t>an </a:t>
            </a:r>
            <a:r>
              <a:rPr lang="nl-NL" dirty="0">
                <a:solidFill>
                  <a:schemeClr val="bg1"/>
                </a:solidFill>
                <a:latin typeface="+mj-lt"/>
              </a:rPr>
              <a:t>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smtClean="0">
                <a:hlinkClick r:id="rId5"/>
              </a:rPr>
              <a:t>bitterpillnvkfb@gmail.com</a:t>
            </a:r>
            <a:r>
              <a:rPr lang="nl-NL" dirty="0" smtClean="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62552" y="1456589"/>
            <a:ext cx="8485851" cy="4914891"/>
          </a:xfrm>
        </p:spPr>
        <p:txBody>
          <a:bodyPr/>
          <a:lstStyle/>
          <a:p>
            <a:pPr>
              <a:lnSpc>
                <a:spcPct val="100000"/>
              </a:lnSpc>
            </a:pPr>
            <a:r>
              <a:rPr lang="nl-NL" sz="1200" dirty="0" smtClean="0">
                <a:solidFill>
                  <a:schemeClr val="tx1"/>
                </a:solidFill>
              </a:rPr>
              <a:t>Vervolg casus</a:t>
            </a:r>
          </a:p>
          <a:p>
            <a:pPr>
              <a:lnSpc>
                <a:spcPct val="100000"/>
              </a:lnSpc>
            </a:pPr>
            <a:endParaRPr lang="nl-NL" sz="1200" dirty="0" smtClean="0">
              <a:solidFill>
                <a:schemeClr val="tx1"/>
              </a:solidFill>
            </a:endParaRPr>
          </a:p>
          <a:p>
            <a:pPr>
              <a:lnSpc>
                <a:spcPct val="100000"/>
              </a:lnSpc>
            </a:pPr>
            <a:r>
              <a:rPr lang="nl-NL" sz="1200" dirty="0">
                <a:solidFill>
                  <a:schemeClr val="tx1"/>
                </a:solidFill>
              </a:rPr>
              <a:t>Op dag 3 </a:t>
            </a:r>
            <a:r>
              <a:rPr lang="nl-NL" sz="1200" dirty="0" smtClean="0">
                <a:solidFill>
                  <a:schemeClr val="tx1"/>
                </a:solidFill>
              </a:rPr>
              <a:t>ontwikkelde de </a:t>
            </a:r>
            <a:r>
              <a:rPr lang="nl-NL" sz="1200" dirty="0" err="1" smtClean="0">
                <a:solidFill>
                  <a:schemeClr val="tx1"/>
                </a:solidFill>
              </a:rPr>
              <a:t>patient</a:t>
            </a:r>
            <a:r>
              <a:rPr lang="nl-NL" sz="1200" dirty="0" smtClean="0">
                <a:solidFill>
                  <a:schemeClr val="tx1"/>
                </a:solidFill>
              </a:rPr>
              <a:t> een </a:t>
            </a:r>
            <a:r>
              <a:rPr lang="nl-NL" sz="1200" dirty="0" err="1" smtClean="0">
                <a:solidFill>
                  <a:schemeClr val="tx1"/>
                </a:solidFill>
              </a:rPr>
              <a:t>hypernatriemie</a:t>
            </a:r>
            <a:r>
              <a:rPr lang="nl-NL" sz="1200" dirty="0" smtClean="0">
                <a:solidFill>
                  <a:schemeClr val="tx1"/>
                </a:solidFill>
              </a:rPr>
              <a:t> </a:t>
            </a:r>
            <a:r>
              <a:rPr lang="nl-NL" sz="1200" dirty="0">
                <a:solidFill>
                  <a:schemeClr val="tx1"/>
                </a:solidFill>
              </a:rPr>
              <a:t>147 </a:t>
            </a:r>
            <a:r>
              <a:rPr lang="nl-NL" sz="1200" dirty="0" err="1">
                <a:solidFill>
                  <a:schemeClr val="tx1"/>
                </a:solidFill>
              </a:rPr>
              <a:t>mmol</a:t>
            </a:r>
            <a:r>
              <a:rPr lang="nl-NL" sz="1200" dirty="0">
                <a:solidFill>
                  <a:schemeClr val="tx1"/>
                </a:solidFill>
              </a:rPr>
              <a:t>/l, stijgend tot 150 </a:t>
            </a:r>
            <a:r>
              <a:rPr lang="nl-NL" sz="1200" dirty="0" err="1" smtClean="0">
                <a:solidFill>
                  <a:schemeClr val="tx1"/>
                </a:solidFill>
              </a:rPr>
              <a:t>mmol</a:t>
            </a:r>
            <a:r>
              <a:rPr lang="nl-NL" sz="1200" dirty="0" smtClean="0">
                <a:solidFill>
                  <a:schemeClr val="tx1"/>
                </a:solidFill>
              </a:rPr>
              <a:t>/l </a:t>
            </a:r>
            <a:r>
              <a:rPr lang="nl-NL" sz="1200" dirty="0">
                <a:solidFill>
                  <a:schemeClr val="tx1"/>
                </a:solidFill>
              </a:rPr>
              <a:t>op dag 4.</a:t>
            </a:r>
          </a:p>
          <a:p>
            <a:pPr>
              <a:lnSpc>
                <a:spcPct val="100000"/>
              </a:lnSpc>
            </a:pPr>
            <a:endParaRPr lang="nl-NL" sz="1200" dirty="0" smtClean="0">
              <a:solidFill>
                <a:schemeClr val="tx1"/>
              </a:solidFill>
            </a:endParaRPr>
          </a:p>
          <a:p>
            <a:pPr>
              <a:lnSpc>
                <a:spcPct val="100000"/>
              </a:lnSpc>
            </a:pPr>
            <a:r>
              <a:rPr lang="nl-NL" sz="1200" dirty="0" smtClean="0">
                <a:solidFill>
                  <a:schemeClr val="tx1"/>
                </a:solidFill>
              </a:rPr>
              <a:t>Klinisch geen aanwijzingen voor dehydratie. Normale nierfunctie (</a:t>
            </a:r>
            <a:r>
              <a:rPr lang="nl-NL" sz="1200" dirty="0" err="1" smtClean="0">
                <a:solidFill>
                  <a:schemeClr val="tx1"/>
                </a:solidFill>
              </a:rPr>
              <a:t>kreatinine</a:t>
            </a:r>
            <a:r>
              <a:rPr lang="nl-NL" sz="1200" dirty="0" smtClean="0">
                <a:solidFill>
                  <a:schemeClr val="tx1"/>
                </a:solidFill>
              </a:rPr>
              <a:t> 68 </a:t>
            </a:r>
            <a:r>
              <a:rPr lang="nl-NL" sz="1200" dirty="0" err="1" smtClean="0">
                <a:solidFill>
                  <a:schemeClr val="tx1"/>
                </a:solidFill>
              </a:rPr>
              <a:t>umol</a:t>
            </a:r>
            <a:r>
              <a:rPr lang="nl-NL" sz="1200" dirty="0" smtClean="0">
                <a:solidFill>
                  <a:schemeClr val="tx1"/>
                </a:solidFill>
              </a:rPr>
              <a:t>/l, ureum 2,1 </a:t>
            </a:r>
            <a:r>
              <a:rPr lang="nl-NL" sz="1200" dirty="0" err="1" smtClean="0">
                <a:solidFill>
                  <a:schemeClr val="tx1"/>
                </a:solidFill>
              </a:rPr>
              <a:t>mmol</a:t>
            </a:r>
            <a:r>
              <a:rPr lang="nl-NL" sz="1200" dirty="0" smtClean="0">
                <a:solidFill>
                  <a:schemeClr val="tx1"/>
                </a:solidFill>
              </a:rPr>
              <a:t>/l, kalium 3,8 </a:t>
            </a:r>
            <a:r>
              <a:rPr lang="nl-NL" sz="1200" dirty="0" err="1" smtClean="0">
                <a:solidFill>
                  <a:schemeClr val="tx1"/>
                </a:solidFill>
              </a:rPr>
              <a:t>mmol</a:t>
            </a:r>
            <a:r>
              <a:rPr lang="nl-NL" sz="1200" dirty="0" smtClean="0">
                <a:solidFill>
                  <a:schemeClr val="tx1"/>
                </a:solidFill>
              </a:rPr>
              <a:t>/l). Vochtbalans: negatieve vochtbalans -300ml, zeer ruime diurese &gt;2 liter/dag.</a:t>
            </a:r>
          </a:p>
          <a:p>
            <a:pPr>
              <a:lnSpc>
                <a:spcPct val="100000"/>
              </a:lnSpc>
            </a:pPr>
            <a:endParaRPr lang="nl-NL" sz="1200" dirty="0" smtClean="0">
              <a:solidFill>
                <a:schemeClr val="tx1"/>
              </a:solidFill>
            </a:endParaRPr>
          </a:p>
          <a:p>
            <a:pPr>
              <a:lnSpc>
                <a:spcPct val="100000"/>
              </a:lnSpc>
            </a:pPr>
            <a:r>
              <a:rPr lang="nl-NL" sz="1200" dirty="0" smtClean="0">
                <a:solidFill>
                  <a:schemeClr val="tx1"/>
                </a:solidFill>
              </a:rPr>
              <a:t>Wat is de diagnose?</a:t>
            </a:r>
          </a:p>
          <a:p>
            <a:pPr>
              <a:lnSpc>
                <a:spcPct val="100000"/>
              </a:lnSpc>
            </a:pPr>
            <a:endParaRPr lang="nl-NL" sz="1200" dirty="0" smtClean="0">
              <a:solidFill>
                <a:schemeClr val="tx1"/>
              </a:solidFill>
            </a:endParaRPr>
          </a:p>
          <a:p>
            <a:endParaRPr lang="nl-NL" sz="1200" dirty="0">
              <a:solidFill>
                <a:schemeClr val="tx1"/>
              </a:solidFill>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5740400" y="6417199"/>
            <a:ext cx="3252903" cy="261610"/>
          </a:xfrm>
          <a:prstGeom prst="rect">
            <a:avLst/>
          </a:prstGeom>
          <a:noFill/>
        </p:spPr>
        <p:txBody>
          <a:bodyPr wrap="square" rtlCol="0">
            <a:spAutoFit/>
          </a:bodyPr>
          <a:lstStyle/>
          <a:p>
            <a:r>
              <a:rPr lang="nl-NL" sz="1100" b="1" dirty="0"/>
              <a:t>Aangeleverd </a:t>
            </a:r>
            <a:r>
              <a:rPr lang="nl-NL" sz="1100" b="1" dirty="0" smtClean="0"/>
              <a:t>door: Máxima MC, L. van Onzenoort</a:t>
            </a:r>
            <a:endParaRPr lang="nl-NL" sz="1100" dirty="0"/>
          </a:p>
        </p:txBody>
      </p:sp>
      <p:sp>
        <p:nvSpPr>
          <p:cNvPr id="11" name="Tekstvak 10">
            <a:extLst>
              <a:ext uri="{FF2B5EF4-FFF2-40B4-BE49-F238E27FC236}">
                <a16:creationId xmlns:a16="http://schemas.microsoft.com/office/drawing/2014/main" id="{0F852764-B5AC-44D7-A100-3DE2E52DD847}"/>
              </a:ext>
            </a:extLst>
          </p:cNvPr>
          <p:cNvSpPr txBox="1"/>
          <p:nvPr/>
        </p:nvSpPr>
        <p:spPr>
          <a:xfrm>
            <a:off x="217842" y="549109"/>
            <a:ext cx="5766067" cy="523220"/>
          </a:xfrm>
          <a:prstGeom prst="rect">
            <a:avLst/>
          </a:prstGeom>
          <a:noFill/>
        </p:spPr>
        <p:txBody>
          <a:bodyPr wrap="square" rtlCol="0">
            <a:spAutoFit/>
          </a:bodyPr>
          <a:lstStyle/>
          <a:p>
            <a:r>
              <a:rPr lang="nl-NL" sz="2800" dirty="0" smtClean="0">
                <a:latin typeface="+mj-lt"/>
              </a:rPr>
              <a:t>Een zoute intoxicatie</a:t>
            </a:r>
            <a:endParaRPr lang="nl-NL" sz="2800" dirty="0">
              <a:latin typeface="+mj-lt"/>
            </a:endParaRPr>
          </a:p>
        </p:txBody>
      </p:sp>
    </p:spTree>
    <p:extLst>
      <p:ext uri="{BB962C8B-B14F-4D97-AF65-F5344CB8AC3E}">
        <p14:creationId xmlns:p14="http://schemas.microsoft.com/office/powerpoint/2010/main" val="1044776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pPr lvl="0">
              <a:defRPr/>
            </a:pPr>
            <a:r>
              <a:rPr lang="nl-NL" dirty="0" smtClean="0"/>
              <a:t>Uitwerking </a:t>
            </a:r>
            <a:r>
              <a:rPr lang="nl-NL" smtClean="0"/>
              <a:t>casus </a:t>
            </a:r>
            <a:r>
              <a:rPr lang="nl-NL" smtClean="0"/>
              <a:t>58 </a:t>
            </a:r>
            <a:r>
              <a:rPr lang="nl-NL" dirty="0" smtClean="0"/>
              <a:t>– Juni 2023</a:t>
            </a:r>
            <a:r>
              <a:rPr lang="nl-NL" dirty="0" smtClean="0">
                <a:solidFill>
                  <a:schemeClr val="bg1"/>
                </a:solidFill>
              </a:rPr>
              <a:t>je </a:t>
            </a:r>
            <a:r>
              <a:rPr kumimoji="0" lang="nl-NL" sz="1800" b="0" i="0" u="none" strike="noStrike" kern="1200" cap="none" spc="0" normalizeH="0" baseline="0" noProof="0" dirty="0" smtClean="0">
                <a:ln>
                  <a:noFill/>
                </a:ln>
                <a:solidFill>
                  <a:prstClr val="white"/>
                </a:solidFill>
                <a:effectLst/>
                <a:uLnTx/>
                <a:uFillTx/>
                <a:latin typeface="Calibri Light" panose="020F0302020204030204"/>
                <a:ea typeface="+mn-ea"/>
                <a:cs typeface="+mn-cs"/>
              </a:rPr>
              <a:t>aan </a:t>
            </a:r>
            <a:r>
              <a:rPr kumimoji="0" lang="nl-NL" sz="1800" b="0" i="0" u="none" strike="noStrike" kern="1200" cap="none" spc="0" normalizeH="0" baseline="0" noProof="0" dirty="0">
                <a:ln>
                  <a:noFill/>
                </a:ln>
                <a:solidFill>
                  <a:prstClr val="white"/>
                </a:solidFill>
                <a:effectLst/>
                <a:uLnTx/>
                <a:uFillTx/>
                <a:latin typeface="Calibri Light" panose="020F0302020204030204"/>
                <a:ea typeface="+mn-ea"/>
                <a:cs typeface="+mn-cs"/>
              </a:rPr>
              <a:t>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A Bitter </a:t>
            </a:r>
            <a:r>
              <a:rPr kumimoji="0" lang="nl-NL" sz="1600" b="0" i="0" u="none" strike="noStrike" kern="1200" cap="none" spc="0" normalizeH="0" baseline="0" noProof="0" dirty="0" err="1">
                <a:ln>
                  <a:noFill/>
                </a:ln>
                <a:solidFill>
                  <a:prstClr val="black"/>
                </a:solidFill>
                <a:effectLst/>
                <a:uLnTx/>
                <a:uFillTx/>
                <a:latin typeface="Calibri Light" panose="020F0302020204030204"/>
                <a:ea typeface="+mn-ea"/>
                <a:cs typeface="+mn-cs"/>
              </a:rPr>
              <a:t>Pill</a:t>
            </a:r>
            <a:endPar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kstvak 8">
            <a:extLst>
              <a:ext uri="{FF2B5EF4-FFF2-40B4-BE49-F238E27FC236}">
                <a16:creationId xmlns:a16="http://schemas.microsoft.com/office/drawing/2014/main" id="{89820ACF-BE84-42C8-AE89-FF5CE19D4F64}"/>
              </a:ext>
            </a:extLst>
          </p:cNvPr>
          <p:cNvSpPr txBox="1"/>
          <p:nvPr/>
        </p:nvSpPr>
        <p:spPr>
          <a:xfrm>
            <a:off x="217843" y="1584048"/>
            <a:ext cx="7276604"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smtClean="0">
                <a:ln>
                  <a:noFill/>
                </a:ln>
                <a:effectLst/>
                <a:uLnTx/>
                <a:uFillTx/>
                <a:latin typeface="Calibri Light" panose="020F0302020204030204"/>
              </a:rPr>
              <a:t>Bij de patiënt is sprake van een diabetes</a:t>
            </a:r>
            <a:r>
              <a:rPr kumimoji="0" lang="nl-NL" sz="1200" b="0" i="0" u="none" strike="noStrike" kern="1200" cap="none" spc="0" normalizeH="0" noProof="0" dirty="0" smtClean="0">
                <a:ln>
                  <a:noFill/>
                </a:ln>
                <a:effectLst/>
                <a:uLnTx/>
                <a:uFillTx/>
                <a:latin typeface="Calibri Light" panose="020F0302020204030204"/>
              </a:rPr>
              <a:t> insipidus waarschijnlijk na de ernstige paracetamol intoxicatie. Dit werd bevestigd met een urineosmolariteit van 203 </a:t>
            </a:r>
            <a:r>
              <a:rPr kumimoji="0" lang="nl-NL" sz="1200" b="0" i="0" u="none" strike="noStrike" kern="1200" cap="none" spc="0" normalizeH="0" noProof="0" dirty="0" err="1" smtClean="0">
                <a:ln>
                  <a:noFill/>
                </a:ln>
                <a:effectLst/>
                <a:uLnTx/>
                <a:uFillTx/>
                <a:latin typeface="Calibri Light" panose="020F0302020204030204"/>
              </a:rPr>
              <a:t>mOsmol</a:t>
            </a:r>
            <a:r>
              <a:rPr kumimoji="0" lang="nl-NL" sz="1200" b="0" i="0" u="none" strike="noStrike" kern="1200" cap="none" spc="0" normalizeH="0" noProof="0" dirty="0" smtClean="0">
                <a:ln>
                  <a:noFill/>
                </a:ln>
                <a:effectLst/>
                <a:uLnTx/>
                <a:uFillTx/>
                <a:latin typeface="Calibri Light" panose="020F0302020204030204"/>
              </a:rPr>
              <a:t>/l en een laag urine natrium bij een ruime vochtintake en diurese en goede vochtstatus van de patiënt (zie onderstaande stoomdiagrammen uit het Acute Boekje en NVK werkboek kindernefrologie. </a:t>
            </a:r>
            <a:r>
              <a:rPr lang="nl-NL" sz="1200" dirty="0" smtClean="0">
                <a:latin typeface="Calibri Light" panose="020F0302020204030204"/>
              </a:rPr>
              <a:t>Teveel aan natrium</a:t>
            </a:r>
            <a:r>
              <a:rPr kumimoji="0" lang="nl-NL" sz="1200" b="0" i="0" u="none" strike="noStrike" kern="1200" cap="none" spc="0" normalizeH="0" baseline="0" noProof="0" dirty="0" smtClean="0">
                <a:ln>
                  <a:noFill/>
                </a:ln>
                <a:effectLst/>
                <a:uLnTx/>
                <a:uFillTx/>
                <a:latin typeface="Calibri Light" panose="020F0302020204030204"/>
              </a:rPr>
              <a:t> intake (</a:t>
            </a:r>
            <a:r>
              <a:rPr kumimoji="0" lang="nl-NL" sz="1200" b="0" i="0" u="none" strike="noStrike" kern="1200" cap="none" spc="0" normalizeH="0" baseline="0" noProof="0" dirty="0" err="1" smtClean="0">
                <a:ln>
                  <a:noFill/>
                </a:ln>
                <a:effectLst/>
                <a:uLnTx/>
                <a:uFillTx/>
                <a:latin typeface="Calibri Light" panose="020F0302020204030204"/>
              </a:rPr>
              <a:t>oa</a:t>
            </a:r>
            <a:r>
              <a:rPr kumimoji="0" lang="nl-NL" sz="1200" b="0" i="0" u="none" strike="noStrike" kern="1200" cap="none" spc="0" normalizeH="0" baseline="0" noProof="0" dirty="0" smtClean="0">
                <a:ln>
                  <a:noFill/>
                </a:ln>
                <a:effectLst/>
                <a:uLnTx/>
                <a:uFillTx/>
                <a:latin typeface="Calibri Light" panose="020F0302020204030204"/>
              </a:rPr>
              <a:t> in </a:t>
            </a:r>
            <a:r>
              <a:rPr lang="nl-NL" sz="1200" dirty="0" smtClean="0">
                <a:latin typeface="Calibri Light" panose="020F0302020204030204"/>
              </a:rPr>
              <a:t>N-</a:t>
            </a:r>
            <a:r>
              <a:rPr lang="nl-NL" sz="1200" dirty="0" err="1" smtClean="0">
                <a:latin typeface="Calibri Light" panose="020F0302020204030204"/>
              </a:rPr>
              <a:t>acetylcysteine</a:t>
            </a:r>
            <a:r>
              <a:rPr lang="nl-NL" sz="1200" dirty="0" smtClean="0">
                <a:latin typeface="Calibri Light" panose="020F0302020204030204"/>
              </a:rPr>
              <a:t>) </a:t>
            </a:r>
            <a:r>
              <a:rPr kumimoji="0" lang="nl-NL" sz="1200" b="0" i="0" u="none" strike="noStrike" kern="1200" cap="none" spc="0" normalizeH="0" baseline="0" noProof="0" dirty="0" smtClean="0">
                <a:ln>
                  <a:noFill/>
                </a:ln>
                <a:effectLst/>
                <a:uLnTx/>
                <a:uFillTx/>
                <a:latin typeface="Calibri Light" panose="020F0302020204030204"/>
              </a:rPr>
              <a:t>werd uitgesloten.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latin typeface="Calibri Light" panose="020F03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smtClean="0">
                <a:ln>
                  <a:noFill/>
                </a:ln>
                <a:effectLst/>
                <a:uLnTx/>
                <a:uFillTx/>
                <a:latin typeface="Calibri Light" panose="020F0302020204030204"/>
              </a:rPr>
              <a:t>De diabetes insipidus verbeterde spontaan. Er werd</a:t>
            </a:r>
            <a:r>
              <a:rPr kumimoji="0" lang="nl-NL" sz="1200" b="0" i="0" u="none" strike="noStrike" kern="1200" cap="none" spc="0" normalizeH="0" noProof="0" dirty="0" smtClean="0">
                <a:ln>
                  <a:noFill/>
                </a:ln>
                <a:effectLst/>
                <a:uLnTx/>
                <a:uFillTx/>
                <a:latin typeface="Calibri Light" panose="020F0302020204030204"/>
              </a:rPr>
              <a:t> geen </a:t>
            </a:r>
            <a:r>
              <a:rPr kumimoji="0" lang="nl-NL" sz="1200" b="0" i="0" u="none" strike="noStrike" kern="1200" cap="none" spc="0" normalizeH="0" noProof="0" dirty="0" err="1" smtClean="0">
                <a:ln>
                  <a:noFill/>
                </a:ln>
                <a:effectLst/>
                <a:uLnTx/>
                <a:uFillTx/>
                <a:latin typeface="Calibri Light" panose="020F0302020204030204"/>
              </a:rPr>
              <a:t>desmopressine</a:t>
            </a:r>
            <a:r>
              <a:rPr kumimoji="0" lang="nl-NL" sz="1200" b="0" i="0" u="none" strike="noStrike" kern="1200" cap="none" spc="0" normalizeH="0" noProof="0" dirty="0" smtClean="0">
                <a:ln>
                  <a:noFill/>
                </a:ln>
                <a:effectLst/>
                <a:uLnTx/>
                <a:uFillTx/>
                <a:latin typeface="Calibri Light" panose="020F0302020204030204"/>
              </a:rPr>
              <a:t> gegeven (hiermee zou het onderscheid gemaakt kunnen worden tussen nefrogene en centrale diabetes insipidus).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aseline="0" dirty="0">
              <a:latin typeface="Calibri Light" panose="020F03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noProof="0" dirty="0" smtClean="0">
                <a:ln>
                  <a:noFill/>
                </a:ln>
                <a:effectLst/>
                <a:uLnTx/>
                <a:uFillTx/>
                <a:latin typeface="Calibri Light" panose="020F0302020204030204"/>
              </a:rPr>
              <a:t>Diabetes insipidus na een ernstige paracetamol intoxicatie werd eenmaal beschreven in de literatuur bij een 20 jarige man met een ernstige paracetamol intoxicatie die een centrale diabetes insipidus ontwikkelde op dag 7 na de intoxicatie. De etiologie ervan is onbekend.</a:t>
            </a:r>
          </a:p>
          <a:p>
            <a:pPr lvl="0">
              <a:defRPr/>
            </a:pPr>
            <a:r>
              <a:rPr lang="en-US" sz="1200" dirty="0" smtClean="0">
                <a:latin typeface="+mj-lt"/>
              </a:rPr>
              <a:t>Kaplan M et al. Central </a:t>
            </a:r>
            <a:r>
              <a:rPr lang="en-US" sz="1200" dirty="0">
                <a:latin typeface="+mj-lt"/>
              </a:rPr>
              <a:t>Diabetes Insipidus Due to </a:t>
            </a:r>
            <a:r>
              <a:rPr lang="en-US" sz="1200" dirty="0" smtClean="0">
                <a:latin typeface="+mj-lt"/>
              </a:rPr>
              <a:t>Paracetamol </a:t>
            </a:r>
            <a:r>
              <a:rPr lang="en-US" sz="1200" dirty="0">
                <a:latin typeface="+mj-lt"/>
              </a:rPr>
              <a:t>Induced Subacute Fulminant Liver Failure: Case Report (World </a:t>
            </a:r>
            <a:r>
              <a:rPr lang="en-US" sz="1200" dirty="0" err="1">
                <a:latin typeface="+mj-lt"/>
              </a:rPr>
              <a:t>Clin</a:t>
            </a:r>
            <a:r>
              <a:rPr lang="en-US" sz="1200" dirty="0">
                <a:latin typeface="+mj-lt"/>
              </a:rPr>
              <a:t> J Med </a:t>
            </a:r>
            <a:r>
              <a:rPr lang="en-US" sz="1200" dirty="0" err="1">
                <a:latin typeface="+mj-lt"/>
              </a:rPr>
              <a:t>Sci</a:t>
            </a:r>
            <a:r>
              <a:rPr lang="en-US" sz="1200" dirty="0">
                <a:latin typeface="+mj-lt"/>
              </a:rPr>
              <a:t> 2017;1(1):55-6)</a:t>
            </a:r>
            <a:endParaRPr kumimoji="0" lang="nl-NL" sz="1200" b="0" i="0" u="none" strike="noStrike" kern="1200" cap="none" spc="0" normalizeH="0" baseline="0" noProof="0" dirty="0">
              <a:ln>
                <a:noFill/>
              </a:ln>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200" b="0" i="0" u="none" strike="noStrike" kern="1200" cap="none" spc="0" normalizeH="0" baseline="0" noProof="0" dirty="0">
              <a:ln>
                <a:noFill/>
              </a:ln>
              <a:effectLst/>
              <a:uLnTx/>
              <a:uFillTx/>
              <a:latin typeface="Calibri Light" panose="020F0302020204030204"/>
              <a:ea typeface="+mn-ea"/>
              <a:cs typeface="+mn-cs"/>
            </a:endParaRPr>
          </a:p>
        </p:txBody>
      </p:sp>
      <p:sp>
        <p:nvSpPr>
          <p:cNvPr id="2" name="Tekstvak 1">
            <a:extLst>
              <a:ext uri="{FF2B5EF4-FFF2-40B4-BE49-F238E27FC236}">
                <a16:creationId xmlns:a16="http://schemas.microsoft.com/office/drawing/2014/main" id="{0F852764-B5AC-44D7-A100-3DE2E52DD847}"/>
              </a:ext>
            </a:extLst>
          </p:cNvPr>
          <p:cNvSpPr txBox="1"/>
          <p:nvPr/>
        </p:nvSpPr>
        <p:spPr>
          <a:xfrm>
            <a:off x="83686" y="549109"/>
            <a:ext cx="5900224" cy="523220"/>
          </a:xfrm>
          <a:prstGeom prst="rect">
            <a:avLst/>
          </a:prstGeom>
          <a:noFill/>
        </p:spPr>
        <p:txBody>
          <a:bodyPr wrap="square" rtlCol="0">
            <a:spAutoFit/>
          </a:bodyPr>
          <a:lstStyle/>
          <a:p>
            <a:endParaRPr lang="nl-NL" sz="2800" dirty="0">
              <a:latin typeface="+mj-lt"/>
            </a:endParaRP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pPr lvl="0">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Aanmelden via: </a:t>
            </a:r>
            <a:r>
              <a:rPr lang="nl-NL" dirty="0">
                <a:hlinkClick r:id="rId5"/>
              </a:rPr>
              <a:t>bitterpillnvkfb@gmail.com </a:t>
            </a:r>
            <a:r>
              <a:rPr kumimoji="0" lang="nl-NL"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4536282" y="6412252"/>
            <a:ext cx="3252903" cy="430887"/>
          </a:xfrm>
          <a:prstGeom prst="rect">
            <a:avLst/>
          </a:prstGeom>
          <a:noFill/>
        </p:spPr>
        <p:txBody>
          <a:bodyPr wrap="square" rtlCol="0">
            <a:spAutoFit/>
          </a:bodyPr>
          <a:lstStyle/>
          <a:p>
            <a:pPr>
              <a:defRPr/>
            </a:pPr>
            <a:r>
              <a:rPr kumimoji="0" lang="nl-NL" sz="1100" b="1" i="0" u="none" strike="noStrike" kern="1200" cap="none" spc="0" normalizeH="0" baseline="0" noProof="0" dirty="0">
                <a:ln>
                  <a:noFill/>
                </a:ln>
                <a:solidFill>
                  <a:prstClr val="black"/>
                </a:solidFill>
                <a:effectLst/>
                <a:uLnTx/>
                <a:uFillTx/>
                <a:latin typeface="Calibri" panose="020F0502020204030204"/>
                <a:ea typeface="+mn-ea"/>
                <a:cs typeface="+mn-cs"/>
              </a:rPr>
              <a:t>Aangeleverd door: </a:t>
            </a:r>
            <a:endParaRPr lang="nl-NL"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4" name="Afbeelding 13"/>
          <p:cNvPicPr>
            <a:picLocks noChangeAspect="1"/>
          </p:cNvPicPr>
          <p:nvPr/>
        </p:nvPicPr>
        <p:blipFill>
          <a:blip r:embed="rId6"/>
          <a:stretch>
            <a:fillRect/>
          </a:stretch>
        </p:blipFill>
        <p:spPr>
          <a:xfrm>
            <a:off x="202109" y="4026522"/>
            <a:ext cx="3845909" cy="2757444"/>
          </a:xfrm>
          <a:prstGeom prst="rect">
            <a:avLst/>
          </a:prstGeom>
        </p:spPr>
      </p:pic>
      <p:pic>
        <p:nvPicPr>
          <p:cNvPr id="11" name="Afbeelding 10"/>
          <p:cNvPicPr>
            <a:picLocks noChangeAspect="1"/>
          </p:cNvPicPr>
          <p:nvPr/>
        </p:nvPicPr>
        <p:blipFill rotWithShape="1">
          <a:blip r:embed="rId7"/>
          <a:srcRect t="12253" b="1197"/>
          <a:stretch/>
        </p:blipFill>
        <p:spPr>
          <a:xfrm>
            <a:off x="4740264" y="3842016"/>
            <a:ext cx="3537185" cy="2836196"/>
          </a:xfrm>
          <a:prstGeom prst="rect">
            <a:avLst/>
          </a:prstGeom>
        </p:spPr>
      </p:pic>
      <p:sp>
        <p:nvSpPr>
          <p:cNvPr id="15" name="Tekstvak 14">
            <a:extLst>
              <a:ext uri="{FF2B5EF4-FFF2-40B4-BE49-F238E27FC236}">
                <a16:creationId xmlns:a16="http://schemas.microsoft.com/office/drawing/2014/main" id="{0F852764-B5AC-44D7-A100-3DE2E52DD847}"/>
              </a:ext>
            </a:extLst>
          </p:cNvPr>
          <p:cNvSpPr txBox="1"/>
          <p:nvPr/>
        </p:nvSpPr>
        <p:spPr>
          <a:xfrm>
            <a:off x="217842" y="549109"/>
            <a:ext cx="5766067" cy="523220"/>
          </a:xfrm>
          <a:prstGeom prst="rect">
            <a:avLst/>
          </a:prstGeom>
          <a:noFill/>
        </p:spPr>
        <p:txBody>
          <a:bodyPr wrap="square" rtlCol="0">
            <a:spAutoFit/>
          </a:bodyPr>
          <a:lstStyle/>
          <a:p>
            <a:r>
              <a:rPr lang="nl-NL" sz="2800" dirty="0" smtClean="0">
                <a:latin typeface="+mj-lt"/>
              </a:rPr>
              <a:t>Een zoute intoxicatie</a:t>
            </a:r>
            <a:endParaRPr lang="nl-NL" sz="2800" dirty="0">
              <a:latin typeface="+mj-lt"/>
            </a:endParaRPr>
          </a:p>
        </p:txBody>
      </p:sp>
    </p:spTree>
    <p:extLst>
      <p:ext uri="{BB962C8B-B14F-4D97-AF65-F5344CB8AC3E}">
        <p14:creationId xmlns:p14="http://schemas.microsoft.com/office/powerpoint/2010/main" val="291765471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2756</TotalTime>
  <Words>580</Words>
  <Application>Microsoft Office PowerPoint</Application>
  <PresentationFormat>Diavoorstelling (4:3)</PresentationFormat>
  <Paragraphs>69</Paragraphs>
  <Slides>3</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vt:i4>
      </vt:variant>
    </vt:vector>
  </HeadingPairs>
  <TitlesOfParts>
    <vt:vector size="7" baseType="lpstr">
      <vt:lpstr>Arial</vt:lpstr>
      <vt:lpstr>Calibri</vt:lpstr>
      <vt:lpstr>Calibri Light</vt:lpstr>
      <vt:lpstr>Kantoorthema</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bethlehemc</cp:lastModifiedBy>
  <cp:revision>139</cp:revision>
  <dcterms:created xsi:type="dcterms:W3CDTF">2020-01-09T13:28:19Z</dcterms:created>
  <dcterms:modified xsi:type="dcterms:W3CDTF">2023-07-06T08:32:41Z</dcterms:modified>
</cp:coreProperties>
</file>