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
  </p:notesMasterIdLst>
  <p:sldIdLst>
    <p:sldId id="295" r:id="rId2"/>
    <p:sldId id="296"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6098" autoAdjust="0"/>
  </p:normalViewPr>
  <p:slideViewPr>
    <p:cSldViewPr snapToGrid="0">
      <p:cViewPr varScale="1">
        <p:scale>
          <a:sx n="75" d="100"/>
          <a:sy n="75" d="100"/>
        </p:scale>
        <p:origin x="165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16-07-2023</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99F6D-CC3A-42C1-991F-8326D0E9DD5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348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99F6D-CC3A-42C1-991F-8326D0E9DD5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018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pPr lvl="0">
              <a:defRPr/>
            </a:pPr>
            <a:r>
              <a:rPr lang="nl-NL" dirty="0" smtClean="0"/>
              <a:t>Casus </a:t>
            </a:r>
            <a:r>
              <a:rPr lang="nl-NL" dirty="0" smtClean="0"/>
              <a:t>59 </a:t>
            </a:r>
            <a:r>
              <a:rPr lang="nl-NL" dirty="0" smtClean="0"/>
              <a:t>– Juli 2023</a:t>
            </a:r>
            <a:r>
              <a:rPr lang="nl-NL" dirty="0" smtClean="0">
                <a:solidFill>
                  <a:schemeClr val="bg1"/>
                </a:solidFill>
              </a:rPr>
              <a:t>je </a:t>
            </a:r>
            <a:r>
              <a:rPr kumimoji="0" lang="nl-NL" sz="1800" b="0" i="0" u="none" strike="noStrike" kern="1200" cap="none" spc="0" normalizeH="0" baseline="0" noProof="0" dirty="0" smtClean="0">
                <a:ln>
                  <a:noFill/>
                </a:ln>
                <a:solidFill>
                  <a:prstClr val="white"/>
                </a:solidFill>
                <a:effectLst/>
                <a:uLnTx/>
                <a:uFillTx/>
                <a:latin typeface="Calibri Light" panose="020F0302020204030204"/>
                <a:ea typeface="+mn-ea"/>
                <a:cs typeface="+mn-cs"/>
              </a:rPr>
              <a:t>aan </a:t>
            </a:r>
            <a:r>
              <a:rPr kumimoji="0" lang="nl-NL" sz="1800" b="0" i="0" u="none" strike="noStrike" kern="1200" cap="none" spc="0" normalizeH="0" baseline="0" noProof="0" dirty="0">
                <a:ln>
                  <a:noFill/>
                </a:ln>
                <a:solidFill>
                  <a:prstClr val="white"/>
                </a:solidFill>
                <a:effectLst/>
                <a:uLnTx/>
                <a:uFillTx/>
                <a:latin typeface="Calibri Light" panose="020F0302020204030204"/>
                <a:ea typeface="+mn-ea"/>
                <a:cs typeface="+mn-cs"/>
              </a:rPr>
              <a:t>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A Bitter </a:t>
            </a:r>
            <a:r>
              <a:rPr kumimoji="0" lang="nl-NL" sz="1600" b="0" i="0" u="none" strike="noStrike" kern="1200" cap="none" spc="0" normalizeH="0" baseline="0" noProof="0" dirty="0" err="1">
                <a:ln>
                  <a:noFill/>
                </a:ln>
                <a:solidFill>
                  <a:prstClr val="black"/>
                </a:solidFill>
                <a:effectLst/>
                <a:uLnTx/>
                <a:uFillTx/>
                <a:latin typeface="Calibri Light" panose="020F0302020204030204"/>
                <a:ea typeface="+mn-ea"/>
                <a:cs typeface="+mn-cs"/>
              </a:rPr>
              <a:t>Pill</a:t>
            </a:r>
            <a:endPar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kstvak 1">
            <a:extLst>
              <a:ext uri="{FF2B5EF4-FFF2-40B4-BE49-F238E27FC236}">
                <a16:creationId xmlns:a16="http://schemas.microsoft.com/office/drawing/2014/main" id="{0F852764-B5AC-44D7-A100-3DE2E52DD847}"/>
              </a:ext>
            </a:extLst>
          </p:cNvPr>
          <p:cNvSpPr txBox="1"/>
          <p:nvPr/>
        </p:nvSpPr>
        <p:spPr>
          <a:xfrm>
            <a:off x="217842" y="549109"/>
            <a:ext cx="5766067" cy="523220"/>
          </a:xfrm>
          <a:prstGeom prst="rect">
            <a:avLst/>
          </a:prstGeom>
          <a:noFill/>
        </p:spPr>
        <p:txBody>
          <a:bodyPr wrap="square" rtlCol="0">
            <a:spAutoFit/>
          </a:bodyPr>
          <a:lstStyle/>
          <a:p>
            <a:r>
              <a:rPr lang="nl-NL" sz="2800" dirty="0" smtClean="0">
                <a:latin typeface="+mj-lt"/>
              </a:rPr>
              <a:t>Wat zegt u, dokter?</a:t>
            </a:r>
            <a:endParaRPr lang="nl-NL" sz="2800" dirty="0">
              <a:latin typeface="+mj-lt"/>
            </a:endParaRP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pPr lvl="0">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Aanmelden via: </a:t>
            </a:r>
            <a:r>
              <a:rPr lang="nl-NL" dirty="0">
                <a:hlinkClick r:id="rId5"/>
              </a:rPr>
              <a:t>bitterpillnvkfb@gmail.com </a:t>
            </a:r>
            <a:r>
              <a:rPr kumimoji="0" lang="nl-NL"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536282" y="6412252"/>
            <a:ext cx="4457021" cy="430887"/>
          </a:xfrm>
          <a:prstGeom prst="rect">
            <a:avLst/>
          </a:prstGeom>
          <a:noFill/>
        </p:spPr>
        <p:txBody>
          <a:bodyPr wrap="square" rtlCol="0">
            <a:spAutoFit/>
          </a:bodyPr>
          <a:lstStyle/>
          <a:p>
            <a:pPr algn="r">
              <a:defRPr/>
            </a:pP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Aangeleverd door: </a:t>
            </a:r>
            <a:r>
              <a:rPr kumimoji="0" lang="nl-NL" sz="1100" b="1" i="0" u="none" strike="noStrike" kern="1200" cap="none" spc="0" normalizeH="0" baseline="0" noProof="0" dirty="0" smtClean="0">
                <a:ln>
                  <a:noFill/>
                </a:ln>
                <a:solidFill>
                  <a:prstClr val="black"/>
                </a:solidFill>
                <a:effectLst/>
                <a:uLnTx/>
                <a:uFillTx/>
                <a:latin typeface="Calibri" panose="020F0502020204030204"/>
                <a:ea typeface="+mn-ea"/>
                <a:cs typeface="+mn-cs"/>
              </a:rPr>
              <a:t>Máxima MC, de</a:t>
            </a:r>
            <a:r>
              <a:rPr kumimoji="0" lang="nl-NL" sz="1100" b="1" i="0" u="none" strike="noStrike" kern="1200" cap="none" spc="0" normalizeH="0" noProof="0" dirty="0" smtClean="0">
                <a:ln>
                  <a:noFill/>
                </a:ln>
                <a:solidFill>
                  <a:prstClr val="black"/>
                </a:solidFill>
                <a:effectLst/>
                <a:uLnTx/>
                <a:uFillTx/>
                <a:latin typeface="Calibri" panose="020F0502020204030204"/>
                <a:ea typeface="+mn-ea"/>
                <a:cs typeface="+mn-cs"/>
              </a:rPr>
              <a:t> Klaver/Derijks</a:t>
            </a:r>
            <a:endParaRPr lang="nl-NL" sz="1100" dirty="0"/>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62552" y="1456589"/>
            <a:ext cx="8485851" cy="4914891"/>
          </a:xfrm>
        </p:spPr>
        <p:txBody>
          <a:bodyPr/>
          <a:lstStyle/>
          <a:p>
            <a:pPr>
              <a:lnSpc>
                <a:spcPct val="100000"/>
              </a:lnSpc>
            </a:pPr>
            <a:r>
              <a:rPr lang="nl-NL" sz="1600" b="1" dirty="0" smtClean="0">
                <a:solidFill>
                  <a:schemeClr val="tx1"/>
                </a:solidFill>
              </a:rPr>
              <a:t>Casus: </a:t>
            </a:r>
            <a:r>
              <a:rPr lang="nl-NL" sz="1600" dirty="0" smtClean="0">
                <a:solidFill>
                  <a:schemeClr val="tx1"/>
                </a:solidFill>
              </a:rPr>
              <a:t>Man, 70 jaar</a:t>
            </a:r>
          </a:p>
          <a:p>
            <a:pPr>
              <a:lnSpc>
                <a:spcPct val="100000"/>
              </a:lnSpc>
            </a:pPr>
            <a:r>
              <a:rPr lang="nl-NL" sz="1600" b="1" dirty="0" smtClean="0">
                <a:solidFill>
                  <a:schemeClr val="tx1"/>
                </a:solidFill>
              </a:rPr>
              <a:t>Voorgeschiedenis: </a:t>
            </a:r>
            <a:r>
              <a:rPr lang="nl-NL" sz="1600" dirty="0" smtClean="0">
                <a:solidFill>
                  <a:schemeClr val="tx1"/>
                </a:solidFill>
              </a:rPr>
              <a:t>AF, hartfalen, </a:t>
            </a:r>
            <a:r>
              <a:rPr lang="nl-NL" sz="1600" dirty="0" err="1" smtClean="0">
                <a:solidFill>
                  <a:schemeClr val="tx1"/>
                </a:solidFill>
              </a:rPr>
              <a:t>mitralisklepinsufficiëntie</a:t>
            </a:r>
            <a:r>
              <a:rPr lang="nl-NL" sz="1600" dirty="0" smtClean="0">
                <a:solidFill>
                  <a:schemeClr val="tx1"/>
                </a:solidFill>
              </a:rPr>
              <a:t>, COPD, diabetes mellitus type 2</a:t>
            </a:r>
          </a:p>
          <a:p>
            <a:pPr>
              <a:lnSpc>
                <a:spcPct val="100000"/>
              </a:lnSpc>
            </a:pPr>
            <a:r>
              <a:rPr lang="nl-NL" sz="1600" b="1" dirty="0" smtClean="0">
                <a:solidFill>
                  <a:schemeClr val="tx1"/>
                </a:solidFill>
              </a:rPr>
              <a:t>Reden van opname: </a:t>
            </a:r>
            <a:r>
              <a:rPr lang="nl-NL" sz="1600" dirty="0" smtClean="0">
                <a:solidFill>
                  <a:schemeClr val="tx1"/>
                </a:solidFill>
              </a:rPr>
              <a:t>TKA met gecompliceerd postoperatief beloop (paralytische ileus, dunne darmperforatie, </a:t>
            </a:r>
            <a:r>
              <a:rPr lang="nl-NL" sz="1600" dirty="0" err="1" smtClean="0">
                <a:solidFill>
                  <a:schemeClr val="tx1"/>
                </a:solidFill>
              </a:rPr>
              <a:t>Platzbauch</a:t>
            </a:r>
            <a:r>
              <a:rPr lang="nl-NL" sz="1600" dirty="0" smtClean="0">
                <a:solidFill>
                  <a:schemeClr val="tx1"/>
                </a:solidFill>
              </a:rPr>
              <a:t>, multipele </a:t>
            </a:r>
            <a:r>
              <a:rPr lang="nl-NL" sz="1600" dirty="0" err="1" smtClean="0">
                <a:solidFill>
                  <a:schemeClr val="tx1"/>
                </a:solidFill>
              </a:rPr>
              <a:t>enterocutane</a:t>
            </a:r>
            <a:r>
              <a:rPr lang="nl-NL" sz="1600" dirty="0" smtClean="0">
                <a:solidFill>
                  <a:schemeClr val="tx1"/>
                </a:solidFill>
              </a:rPr>
              <a:t> fistels en acuut nierfalen) waarvoor IC-opname</a:t>
            </a:r>
          </a:p>
          <a:p>
            <a:pPr>
              <a:lnSpc>
                <a:spcPct val="100000"/>
              </a:lnSpc>
            </a:pPr>
            <a:r>
              <a:rPr lang="nl-NL" sz="1600" b="1" dirty="0" smtClean="0">
                <a:solidFill>
                  <a:schemeClr val="tx1"/>
                </a:solidFill>
              </a:rPr>
              <a:t>Beloop</a:t>
            </a:r>
            <a:endParaRPr lang="nl-NL" sz="1200" b="1" dirty="0" smtClean="0">
              <a:solidFill>
                <a:schemeClr val="tx1"/>
              </a:solidFill>
            </a:endParaRPr>
          </a:p>
          <a:p>
            <a:pPr marL="171450" indent="-171450">
              <a:lnSpc>
                <a:spcPct val="100000"/>
              </a:lnSpc>
              <a:buFont typeface="Arial" panose="020B0604020202020204" pitchFamily="34" charset="0"/>
              <a:buChar char="•"/>
            </a:pPr>
            <a:r>
              <a:rPr lang="nl-NL" sz="1600" dirty="0" smtClean="0">
                <a:solidFill>
                  <a:schemeClr val="tx1"/>
                </a:solidFill>
              </a:rPr>
              <a:t>Nierfalen hersteld na korte periode van CVVH</a:t>
            </a:r>
          </a:p>
          <a:p>
            <a:pPr marL="171450" indent="-171450">
              <a:lnSpc>
                <a:spcPct val="100000"/>
              </a:lnSpc>
              <a:buFont typeface="Arial" panose="020B0604020202020204" pitchFamily="34" charset="0"/>
              <a:buChar char="•"/>
            </a:pPr>
            <a:r>
              <a:rPr lang="nl-NL" sz="1600" dirty="0" smtClean="0">
                <a:solidFill>
                  <a:schemeClr val="tx1"/>
                </a:solidFill>
              </a:rPr>
              <a:t>11 dagen na eenmalige gift gentamicine 400 mg acuut gehoorverlies, na enkele dagen herstel</a:t>
            </a:r>
          </a:p>
          <a:p>
            <a:pPr marL="171450" indent="-171450">
              <a:lnSpc>
                <a:spcPct val="100000"/>
              </a:lnSpc>
              <a:buFont typeface="Arial" panose="020B0604020202020204" pitchFamily="34" charset="0"/>
              <a:buChar char="•"/>
            </a:pPr>
            <a:r>
              <a:rPr lang="nl-NL" sz="1600" i="1" dirty="0" smtClean="0">
                <a:solidFill>
                  <a:schemeClr val="tx1"/>
                </a:solidFill>
              </a:rPr>
              <a:t>Staphylococcus aureus </a:t>
            </a:r>
            <a:r>
              <a:rPr lang="nl-NL" sz="1600" dirty="0" smtClean="0">
                <a:solidFill>
                  <a:schemeClr val="tx1"/>
                </a:solidFill>
              </a:rPr>
              <a:t>sepsis door purulente artritis van de </a:t>
            </a:r>
            <a:r>
              <a:rPr lang="nl-NL" sz="1600" dirty="0" err="1" smtClean="0">
                <a:solidFill>
                  <a:schemeClr val="tx1"/>
                </a:solidFill>
              </a:rPr>
              <a:t>linkerheup</a:t>
            </a:r>
            <a:r>
              <a:rPr lang="nl-NL" sz="1600" dirty="0" smtClean="0">
                <a:solidFill>
                  <a:schemeClr val="tx1"/>
                </a:solidFill>
              </a:rPr>
              <a:t>, waarvoor OK met </a:t>
            </a:r>
            <a:r>
              <a:rPr lang="nl-NL" sz="1600" dirty="0" err="1" smtClean="0">
                <a:solidFill>
                  <a:schemeClr val="tx1"/>
                </a:solidFill>
              </a:rPr>
              <a:t>artrotomie</a:t>
            </a:r>
            <a:r>
              <a:rPr lang="nl-NL" sz="1600" dirty="0" smtClean="0">
                <a:solidFill>
                  <a:schemeClr val="tx1"/>
                </a:solidFill>
              </a:rPr>
              <a:t> van de heup + spoelen, later nog re-OK met </a:t>
            </a:r>
            <a:r>
              <a:rPr lang="nl-NL" sz="1600" dirty="0" err="1" smtClean="0">
                <a:solidFill>
                  <a:schemeClr val="tx1"/>
                </a:solidFill>
              </a:rPr>
              <a:t>artroplastiek</a:t>
            </a:r>
            <a:endParaRPr lang="nl-NL" sz="1600" dirty="0" smtClean="0">
              <a:solidFill>
                <a:schemeClr val="tx1"/>
              </a:solidFill>
            </a:endParaRPr>
          </a:p>
          <a:p>
            <a:pPr marL="171450" indent="-171450">
              <a:lnSpc>
                <a:spcPct val="100000"/>
              </a:lnSpc>
              <a:buFont typeface="Arial" panose="020B0604020202020204" pitchFamily="34" charset="0"/>
              <a:buChar char="•"/>
            </a:pPr>
            <a:r>
              <a:rPr lang="nl-NL" sz="1600" dirty="0" smtClean="0">
                <a:solidFill>
                  <a:schemeClr val="tx1"/>
                </a:solidFill>
              </a:rPr>
              <a:t>10 dagen na OK ernstig en irreversibel gehoorverlies</a:t>
            </a:r>
          </a:p>
          <a:p>
            <a:pPr>
              <a:lnSpc>
                <a:spcPct val="100000"/>
              </a:lnSpc>
            </a:pPr>
            <a:r>
              <a:rPr lang="nl-NL" sz="1600" b="1" dirty="0" smtClean="0">
                <a:solidFill>
                  <a:schemeClr val="tx1"/>
                </a:solidFill>
              </a:rPr>
              <a:t>Medicatie gedurende IC-opname</a:t>
            </a:r>
          </a:p>
          <a:p>
            <a:pPr>
              <a:lnSpc>
                <a:spcPct val="100000"/>
              </a:lnSpc>
            </a:pPr>
            <a:r>
              <a:rPr lang="nl-NL" sz="1600" dirty="0" smtClean="0">
                <a:solidFill>
                  <a:schemeClr val="tx1"/>
                </a:solidFill>
              </a:rPr>
              <a:t>furosemide, spironolacton, ceftazidim, flucloxacilline, </a:t>
            </a:r>
            <a:r>
              <a:rPr lang="nl-NL" sz="1600" dirty="0" err="1" smtClean="0">
                <a:solidFill>
                  <a:schemeClr val="tx1"/>
                </a:solidFill>
              </a:rPr>
              <a:t>ciprofloxacine</a:t>
            </a:r>
            <a:r>
              <a:rPr lang="nl-NL" sz="1600" dirty="0" smtClean="0">
                <a:solidFill>
                  <a:schemeClr val="tx1"/>
                </a:solidFill>
              </a:rPr>
              <a:t>, kaliumchloride, metoclopramide, </a:t>
            </a:r>
            <a:r>
              <a:rPr lang="nl-NL" sz="1600" dirty="0" err="1" smtClean="0">
                <a:solidFill>
                  <a:schemeClr val="tx1"/>
                </a:solidFill>
              </a:rPr>
              <a:t>norepinefrine</a:t>
            </a:r>
            <a:r>
              <a:rPr lang="nl-NL" sz="1600" dirty="0" smtClean="0">
                <a:solidFill>
                  <a:schemeClr val="tx1"/>
                </a:solidFill>
              </a:rPr>
              <a:t>, </a:t>
            </a:r>
            <a:r>
              <a:rPr lang="nl-NL" sz="1600" dirty="0" err="1" smtClean="0">
                <a:solidFill>
                  <a:schemeClr val="tx1"/>
                </a:solidFill>
              </a:rPr>
              <a:t>midazolam</a:t>
            </a:r>
            <a:r>
              <a:rPr lang="nl-NL" sz="1600" dirty="0" smtClean="0">
                <a:solidFill>
                  <a:schemeClr val="tx1"/>
                </a:solidFill>
              </a:rPr>
              <a:t>, </a:t>
            </a:r>
            <a:r>
              <a:rPr lang="nl-NL" sz="1600" dirty="0" err="1" smtClean="0">
                <a:solidFill>
                  <a:schemeClr val="tx1"/>
                </a:solidFill>
              </a:rPr>
              <a:t>buprenorphine</a:t>
            </a:r>
            <a:r>
              <a:rPr lang="nl-NL" sz="1600" dirty="0" smtClean="0">
                <a:solidFill>
                  <a:schemeClr val="tx1"/>
                </a:solidFill>
              </a:rPr>
              <a:t>, </a:t>
            </a:r>
            <a:r>
              <a:rPr lang="nl-NL" sz="1600" dirty="0" err="1" smtClean="0">
                <a:solidFill>
                  <a:schemeClr val="tx1"/>
                </a:solidFill>
              </a:rPr>
              <a:t>fentanyl</a:t>
            </a:r>
            <a:r>
              <a:rPr lang="nl-NL" sz="1600" dirty="0" smtClean="0">
                <a:solidFill>
                  <a:schemeClr val="tx1"/>
                </a:solidFill>
              </a:rPr>
              <a:t>,  </a:t>
            </a:r>
            <a:r>
              <a:rPr lang="nl-NL" sz="1600" dirty="0" err="1" smtClean="0">
                <a:solidFill>
                  <a:schemeClr val="tx1"/>
                </a:solidFill>
              </a:rPr>
              <a:t>dalteparine</a:t>
            </a:r>
            <a:r>
              <a:rPr lang="nl-NL" sz="1600" dirty="0" smtClean="0">
                <a:solidFill>
                  <a:schemeClr val="tx1"/>
                </a:solidFill>
              </a:rPr>
              <a:t>, acenocoumarol, </a:t>
            </a:r>
            <a:r>
              <a:rPr lang="nl-NL" sz="1600" dirty="0" err="1" smtClean="0">
                <a:solidFill>
                  <a:schemeClr val="tx1"/>
                </a:solidFill>
              </a:rPr>
              <a:t>olanzapine</a:t>
            </a:r>
            <a:r>
              <a:rPr lang="nl-NL" sz="1600" dirty="0" smtClean="0">
                <a:solidFill>
                  <a:schemeClr val="tx1"/>
                </a:solidFill>
              </a:rPr>
              <a:t>, </a:t>
            </a:r>
            <a:r>
              <a:rPr lang="nl-NL" sz="1600" dirty="0" err="1" smtClean="0">
                <a:solidFill>
                  <a:schemeClr val="tx1"/>
                </a:solidFill>
              </a:rPr>
              <a:t>gabapentine</a:t>
            </a:r>
            <a:endParaRPr lang="nl-NL" sz="1600" dirty="0" smtClean="0">
              <a:solidFill>
                <a:schemeClr val="tx1"/>
              </a:solidFill>
            </a:endParaRPr>
          </a:p>
          <a:p>
            <a:pPr>
              <a:lnSpc>
                <a:spcPct val="100000"/>
              </a:lnSpc>
            </a:pPr>
            <a:r>
              <a:rPr lang="nl-NL" sz="1600" b="1" dirty="0" smtClean="0">
                <a:solidFill>
                  <a:schemeClr val="tx1"/>
                </a:solidFill>
              </a:rPr>
              <a:t>Vraag: </a:t>
            </a:r>
            <a:r>
              <a:rPr lang="nl-NL" sz="1600" dirty="0" smtClean="0">
                <a:solidFill>
                  <a:schemeClr val="tx1"/>
                </a:solidFill>
              </a:rPr>
              <a:t>Welk middel kan dit gehoorverlies hebben veroorzaakt?</a:t>
            </a:r>
          </a:p>
          <a:p>
            <a:pPr marL="171450" indent="-171450">
              <a:lnSpc>
                <a:spcPct val="100000"/>
              </a:lnSpc>
              <a:buFont typeface="Arial" panose="020B0604020202020204" pitchFamily="34" charset="0"/>
              <a:buChar char="•"/>
            </a:pPr>
            <a:endParaRPr lang="nl-NL" sz="1600" dirty="0" smtClean="0">
              <a:solidFill>
                <a:schemeClr val="tx1"/>
              </a:solidFill>
            </a:endParaRPr>
          </a:p>
          <a:p>
            <a:endParaRPr lang="nl-NL" sz="1200" dirty="0">
              <a:solidFill>
                <a:schemeClr val="tx1"/>
              </a:solidFill>
            </a:endParaRPr>
          </a:p>
        </p:txBody>
      </p:sp>
    </p:spTree>
    <p:extLst>
      <p:ext uri="{BB962C8B-B14F-4D97-AF65-F5344CB8AC3E}">
        <p14:creationId xmlns:p14="http://schemas.microsoft.com/office/powerpoint/2010/main" val="654395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pPr lvl="0">
              <a:defRPr/>
            </a:pPr>
            <a:r>
              <a:rPr lang="nl-NL" dirty="0" smtClean="0"/>
              <a:t>Uitwerking </a:t>
            </a:r>
            <a:r>
              <a:rPr lang="nl-NL" smtClean="0"/>
              <a:t>Casus </a:t>
            </a:r>
            <a:r>
              <a:rPr lang="nl-NL" smtClean="0"/>
              <a:t>59 </a:t>
            </a:r>
            <a:r>
              <a:rPr lang="nl-NL" dirty="0" smtClean="0"/>
              <a:t>– Juli 2023</a:t>
            </a:r>
            <a:r>
              <a:rPr lang="nl-NL" dirty="0" smtClean="0">
                <a:solidFill>
                  <a:schemeClr val="bg1"/>
                </a:solidFill>
              </a:rPr>
              <a:t>je </a:t>
            </a:r>
            <a:r>
              <a:rPr kumimoji="0" lang="nl-NL" sz="1800" b="0" i="0" u="none" strike="noStrike" kern="1200" cap="none" spc="0" normalizeH="0" baseline="0" noProof="0" dirty="0" smtClean="0">
                <a:ln>
                  <a:noFill/>
                </a:ln>
                <a:solidFill>
                  <a:prstClr val="white"/>
                </a:solidFill>
                <a:effectLst/>
                <a:uLnTx/>
                <a:uFillTx/>
                <a:latin typeface="Calibri Light" panose="020F0302020204030204"/>
                <a:ea typeface="+mn-ea"/>
                <a:cs typeface="+mn-cs"/>
              </a:rPr>
              <a:t>aan </a:t>
            </a:r>
            <a:r>
              <a:rPr kumimoji="0" lang="nl-NL" sz="1800" b="0" i="0" u="none" strike="noStrike" kern="1200" cap="none" spc="0" normalizeH="0" baseline="0" noProof="0" dirty="0">
                <a:ln>
                  <a:noFill/>
                </a:ln>
                <a:solidFill>
                  <a:prstClr val="white"/>
                </a:solidFill>
                <a:effectLst/>
                <a:uLnTx/>
                <a:uFillTx/>
                <a:latin typeface="Calibri Light" panose="020F0302020204030204"/>
                <a:ea typeface="+mn-ea"/>
                <a:cs typeface="+mn-cs"/>
              </a:rPr>
              <a:t>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A Bitter </a:t>
            </a:r>
            <a:r>
              <a:rPr kumimoji="0" lang="nl-NL" sz="1600" b="0" i="0" u="none" strike="noStrike" kern="1200" cap="none" spc="0" normalizeH="0" baseline="0" noProof="0" dirty="0" err="1">
                <a:ln>
                  <a:noFill/>
                </a:ln>
                <a:solidFill>
                  <a:prstClr val="black"/>
                </a:solidFill>
                <a:effectLst/>
                <a:uLnTx/>
                <a:uFillTx/>
                <a:latin typeface="Calibri Light" panose="020F0302020204030204"/>
                <a:ea typeface="+mn-ea"/>
                <a:cs typeface="+mn-cs"/>
              </a:rPr>
              <a:t>Pill</a:t>
            </a:r>
            <a:endPar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kstvak 1">
            <a:extLst>
              <a:ext uri="{FF2B5EF4-FFF2-40B4-BE49-F238E27FC236}">
                <a16:creationId xmlns:a16="http://schemas.microsoft.com/office/drawing/2014/main" id="{0F852764-B5AC-44D7-A100-3DE2E52DD847}"/>
              </a:ext>
            </a:extLst>
          </p:cNvPr>
          <p:cNvSpPr txBox="1"/>
          <p:nvPr/>
        </p:nvSpPr>
        <p:spPr>
          <a:xfrm>
            <a:off x="217842" y="549109"/>
            <a:ext cx="5766067" cy="523220"/>
          </a:xfrm>
          <a:prstGeom prst="rect">
            <a:avLst/>
          </a:prstGeom>
          <a:noFill/>
        </p:spPr>
        <p:txBody>
          <a:bodyPr wrap="square" rtlCol="0">
            <a:spAutoFit/>
          </a:bodyPr>
          <a:lstStyle/>
          <a:p>
            <a:r>
              <a:rPr lang="nl-NL" sz="2800" dirty="0" smtClean="0">
                <a:latin typeface="+mj-lt"/>
              </a:rPr>
              <a:t>Wat zegt u, dokter?</a:t>
            </a:r>
            <a:endParaRPr lang="nl-NL" sz="2800" dirty="0">
              <a:latin typeface="+mj-lt"/>
            </a:endParaRP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pPr lvl="0">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Aanmelden via: </a:t>
            </a:r>
            <a:r>
              <a:rPr lang="nl-NL" dirty="0">
                <a:hlinkClick r:id="rId5"/>
              </a:rPr>
              <a:t>bitterpillnvkfb@gmail.com </a:t>
            </a:r>
            <a:r>
              <a:rPr kumimoji="0" lang="nl-NL"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536282" y="6412252"/>
            <a:ext cx="4457021" cy="430887"/>
          </a:xfrm>
          <a:prstGeom prst="rect">
            <a:avLst/>
          </a:prstGeom>
          <a:noFill/>
        </p:spPr>
        <p:txBody>
          <a:bodyPr wrap="square" rtlCol="0">
            <a:spAutoFit/>
          </a:bodyPr>
          <a:lstStyle/>
          <a:p>
            <a:pPr algn="r">
              <a:defRPr/>
            </a:pP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Aangeleverd door: </a:t>
            </a:r>
            <a:r>
              <a:rPr kumimoji="0" lang="nl-NL" sz="1100" b="1" i="0" u="none" strike="noStrike" kern="1200" cap="none" spc="0" normalizeH="0" baseline="0" noProof="0" dirty="0" smtClean="0">
                <a:ln>
                  <a:noFill/>
                </a:ln>
                <a:solidFill>
                  <a:prstClr val="black"/>
                </a:solidFill>
                <a:effectLst/>
                <a:uLnTx/>
                <a:uFillTx/>
                <a:latin typeface="Calibri" panose="020F0502020204030204"/>
                <a:ea typeface="+mn-ea"/>
                <a:cs typeface="+mn-cs"/>
              </a:rPr>
              <a:t>Máxima MC, de</a:t>
            </a:r>
            <a:r>
              <a:rPr kumimoji="0" lang="nl-NL" sz="1100" b="1" i="0" u="none" strike="noStrike" kern="1200" cap="none" spc="0" normalizeH="0" noProof="0" dirty="0" smtClean="0">
                <a:ln>
                  <a:noFill/>
                </a:ln>
                <a:solidFill>
                  <a:prstClr val="black"/>
                </a:solidFill>
                <a:effectLst/>
                <a:uLnTx/>
                <a:uFillTx/>
                <a:latin typeface="Calibri" panose="020F0502020204030204"/>
                <a:ea typeface="+mn-ea"/>
                <a:cs typeface="+mn-cs"/>
              </a:rPr>
              <a:t> Klaver/Derijks</a:t>
            </a:r>
            <a:endParaRPr lang="nl-NL" sz="1100" dirty="0"/>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62552" y="1456589"/>
            <a:ext cx="8485851" cy="4914891"/>
          </a:xfrm>
        </p:spPr>
        <p:txBody>
          <a:bodyPr/>
          <a:lstStyle/>
          <a:p>
            <a:pPr>
              <a:lnSpc>
                <a:spcPct val="100000"/>
              </a:lnSpc>
            </a:pPr>
            <a:r>
              <a:rPr lang="nl-NL" sz="1400" b="1" dirty="0" smtClean="0">
                <a:solidFill>
                  <a:schemeClr val="tx1"/>
                </a:solidFill>
              </a:rPr>
              <a:t>Beloop (vervolg)</a:t>
            </a:r>
          </a:p>
          <a:p>
            <a:pPr>
              <a:lnSpc>
                <a:spcPct val="100000"/>
              </a:lnSpc>
            </a:pPr>
            <a:r>
              <a:rPr lang="nl-NL" sz="1400" dirty="0" smtClean="0">
                <a:solidFill>
                  <a:schemeClr val="tx1"/>
                </a:solidFill>
              </a:rPr>
              <a:t>Eerder gehoorverlies op eenmalige gift gentamicine was eerste aanwijzing. Na lezen van OK-verslag bleek patiënt zowel bij eerste als re-OK aan de heup 120 gentamicinekralen geïmplanteerd te hebben gekregen (deze staan over het algemeen niet in de medicatielijst!). Daarop hebben we gentamicine spiegels laten bepalen welke enkele weken schommelde tussen 0,7 en 1,0 mg/L en pas na chirurgisch verwijderen van de kralen weer niet aantoonbaar werden.</a:t>
            </a:r>
          </a:p>
          <a:p>
            <a:pPr>
              <a:lnSpc>
                <a:spcPct val="100000"/>
              </a:lnSpc>
            </a:pPr>
            <a:r>
              <a:rPr lang="nl-NL" sz="1400" b="1" dirty="0" smtClean="0">
                <a:solidFill>
                  <a:schemeClr val="tx1"/>
                </a:solidFill>
              </a:rPr>
              <a:t>Beschouwing</a:t>
            </a:r>
          </a:p>
          <a:p>
            <a:pPr>
              <a:lnSpc>
                <a:spcPct val="100000"/>
              </a:lnSpc>
            </a:pPr>
            <a:r>
              <a:rPr lang="nl-NL" sz="1400" dirty="0" smtClean="0">
                <a:solidFill>
                  <a:schemeClr val="tx1"/>
                </a:solidFill>
              </a:rPr>
              <a:t>Gentamicinekralen zijn sferische bolletjes botcement met gentamicine-PMMA, welke initieel lokaal hoge concentraties gentamicine afgeven op dag 1-7, gevolgd door redelijk constante afgifte tot ongeveer 80 dagen. Systemische spiegels blijven over het algemeen onder de 0,1 mg/L door de bloed-botbarrière (die bij systemische therapie juist lokale therapeutische concentraties bemoeilijkt). Bij </a:t>
            </a:r>
            <a:r>
              <a:rPr lang="nl-NL" sz="1400" dirty="0">
                <a:solidFill>
                  <a:schemeClr val="tx1"/>
                </a:solidFill>
              </a:rPr>
              <a:t>een </a:t>
            </a:r>
            <a:r>
              <a:rPr lang="nl-NL" sz="1400" dirty="0" smtClean="0">
                <a:solidFill>
                  <a:schemeClr val="tx1"/>
                </a:solidFill>
              </a:rPr>
              <a:t>vervolgstudie, die we naar aanleiding van deze casus hebben uitgevoerd, maten we (langdurig) </a:t>
            </a:r>
            <a:r>
              <a:rPr lang="nl-NL" sz="1400" dirty="0">
                <a:solidFill>
                  <a:schemeClr val="tx1"/>
                </a:solidFill>
              </a:rPr>
              <a:t>aantoonbare systemische gentamicinespiegels (&gt;0,4 mg/L) bij </a:t>
            </a:r>
            <a:r>
              <a:rPr lang="nl-NL" sz="1400" dirty="0" smtClean="0">
                <a:solidFill>
                  <a:schemeClr val="tx1"/>
                </a:solidFill>
              </a:rPr>
              <a:t>5 van de 23 patiënten (22%), hetgeen tevens geassocieerd bleek met het optreden van </a:t>
            </a:r>
            <a:r>
              <a:rPr lang="nl-NL" sz="1400" dirty="0" err="1" smtClean="0">
                <a:solidFill>
                  <a:schemeClr val="tx1"/>
                </a:solidFill>
              </a:rPr>
              <a:t>nefrotoxiciteit</a:t>
            </a:r>
            <a:r>
              <a:rPr lang="nl-NL" sz="1400" dirty="0" smtClean="0">
                <a:solidFill>
                  <a:schemeClr val="tx1"/>
                </a:solidFill>
              </a:rPr>
              <a:t>.</a:t>
            </a:r>
            <a:endParaRPr lang="nl-NL" sz="1400" b="1" dirty="0">
              <a:solidFill>
                <a:schemeClr val="tx1"/>
              </a:solidFill>
            </a:endParaRPr>
          </a:p>
          <a:p>
            <a:pPr>
              <a:lnSpc>
                <a:spcPct val="100000"/>
              </a:lnSpc>
            </a:pPr>
            <a:r>
              <a:rPr lang="nl-NL" sz="1400" b="1" dirty="0" smtClean="0">
                <a:solidFill>
                  <a:schemeClr val="tx1"/>
                </a:solidFill>
              </a:rPr>
              <a:t>Take home </a:t>
            </a:r>
            <a:r>
              <a:rPr lang="nl-NL" sz="1400" b="1" dirty="0" err="1" smtClean="0">
                <a:solidFill>
                  <a:schemeClr val="tx1"/>
                </a:solidFill>
              </a:rPr>
              <a:t>message</a:t>
            </a:r>
            <a:endParaRPr lang="nl-NL" sz="1400" b="1" dirty="0" smtClean="0">
              <a:solidFill>
                <a:schemeClr val="tx1"/>
              </a:solidFill>
            </a:endParaRPr>
          </a:p>
          <a:p>
            <a:pPr>
              <a:lnSpc>
                <a:spcPct val="100000"/>
              </a:lnSpc>
            </a:pPr>
            <a:r>
              <a:rPr lang="nl-NL" sz="1400" dirty="0" smtClean="0">
                <a:solidFill>
                  <a:schemeClr val="tx1"/>
                </a:solidFill>
              </a:rPr>
              <a:t>Gentamicinekralen kunnen wel degelijk (langdurig) systemische gentamicinespiegels veroorzaken en leiden tot bekende bijwerkingen van dit middel (</a:t>
            </a:r>
            <a:r>
              <a:rPr lang="nl-NL" sz="1400" dirty="0" err="1" smtClean="0">
                <a:solidFill>
                  <a:schemeClr val="tx1"/>
                </a:solidFill>
              </a:rPr>
              <a:t>nefro</a:t>
            </a:r>
            <a:r>
              <a:rPr lang="nl-NL" sz="1400" dirty="0" smtClean="0">
                <a:solidFill>
                  <a:schemeClr val="tx1"/>
                </a:solidFill>
              </a:rPr>
              <a:t>- en </a:t>
            </a:r>
            <a:r>
              <a:rPr lang="nl-NL" sz="1400" dirty="0" err="1" smtClean="0">
                <a:solidFill>
                  <a:schemeClr val="tx1"/>
                </a:solidFill>
              </a:rPr>
              <a:t>ototoxiciteit</a:t>
            </a:r>
            <a:r>
              <a:rPr lang="nl-NL" sz="1400" dirty="0" smtClean="0">
                <a:solidFill>
                  <a:schemeClr val="tx1"/>
                </a:solidFill>
              </a:rPr>
              <a:t>). Toepassing van deze middelen kan gemakkelijk over het hoofd worden gezien door ontbreken in medicatielijst. </a:t>
            </a:r>
          </a:p>
          <a:p>
            <a:pPr>
              <a:lnSpc>
                <a:spcPct val="100000"/>
              </a:lnSpc>
            </a:pPr>
            <a:r>
              <a:rPr lang="nl-NL" sz="1400" dirty="0" smtClean="0">
                <a:solidFill>
                  <a:schemeClr val="tx1"/>
                </a:solidFill>
              </a:rPr>
              <a:t/>
            </a:r>
            <a:br>
              <a:rPr lang="nl-NL" sz="1400" dirty="0" smtClean="0">
                <a:solidFill>
                  <a:schemeClr val="tx1"/>
                </a:solidFill>
              </a:rPr>
            </a:br>
            <a:r>
              <a:rPr lang="nl-NL" sz="1400" dirty="0" smtClean="0">
                <a:solidFill>
                  <a:schemeClr val="tx1"/>
                </a:solidFill>
              </a:rPr>
              <a:t>de Klaver </a:t>
            </a:r>
            <a:r>
              <a:rPr lang="nl-NL" sz="1400" i="1" dirty="0">
                <a:solidFill>
                  <a:schemeClr val="tx1"/>
                </a:solidFill>
              </a:rPr>
              <a:t>et al. </a:t>
            </a:r>
            <a:r>
              <a:rPr lang="nl-NL" sz="1400" dirty="0" smtClean="0">
                <a:solidFill>
                  <a:schemeClr val="tx1"/>
                </a:solidFill>
              </a:rPr>
              <a:t>Acta </a:t>
            </a:r>
            <a:r>
              <a:rPr lang="nl-NL" sz="1400" dirty="0" err="1" smtClean="0">
                <a:solidFill>
                  <a:schemeClr val="tx1"/>
                </a:solidFill>
              </a:rPr>
              <a:t>Orthop</a:t>
            </a:r>
            <a:r>
              <a:rPr lang="nl-NL" sz="1400" dirty="0" smtClean="0">
                <a:solidFill>
                  <a:schemeClr val="tx1"/>
                </a:solidFill>
              </a:rPr>
              <a:t> 2009;80:734-6.</a:t>
            </a:r>
            <a:br>
              <a:rPr lang="nl-NL" sz="1400" dirty="0" smtClean="0">
                <a:solidFill>
                  <a:schemeClr val="tx1"/>
                </a:solidFill>
              </a:rPr>
            </a:br>
            <a:r>
              <a:rPr lang="nl-NL" sz="1400" dirty="0" smtClean="0">
                <a:solidFill>
                  <a:schemeClr val="tx1"/>
                </a:solidFill>
              </a:rPr>
              <a:t>de Klaver </a:t>
            </a:r>
            <a:r>
              <a:rPr lang="nl-NL" sz="1400" i="1" dirty="0">
                <a:solidFill>
                  <a:schemeClr val="tx1"/>
                </a:solidFill>
              </a:rPr>
              <a:t>et al. </a:t>
            </a:r>
            <a:r>
              <a:rPr lang="nl-NL" sz="1400" dirty="0" err="1" smtClean="0">
                <a:solidFill>
                  <a:schemeClr val="tx1"/>
                </a:solidFill>
              </a:rPr>
              <a:t>Ther</a:t>
            </a:r>
            <a:r>
              <a:rPr lang="nl-NL" sz="1400" dirty="0" smtClean="0">
                <a:solidFill>
                  <a:schemeClr val="tx1"/>
                </a:solidFill>
              </a:rPr>
              <a:t> Drug </a:t>
            </a:r>
            <a:r>
              <a:rPr lang="nl-NL" sz="1400" dirty="0" err="1" smtClean="0">
                <a:solidFill>
                  <a:schemeClr val="tx1"/>
                </a:solidFill>
              </a:rPr>
              <a:t>Monit</a:t>
            </a:r>
            <a:r>
              <a:rPr lang="nl-NL" sz="1400" dirty="0" smtClean="0">
                <a:solidFill>
                  <a:schemeClr val="tx1"/>
                </a:solidFill>
              </a:rPr>
              <a:t> 2012;34:67-71.</a:t>
            </a:r>
          </a:p>
        </p:txBody>
      </p:sp>
    </p:spTree>
    <p:extLst>
      <p:ext uri="{BB962C8B-B14F-4D97-AF65-F5344CB8AC3E}">
        <p14:creationId xmlns:p14="http://schemas.microsoft.com/office/powerpoint/2010/main" val="286859899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2751</TotalTime>
  <Words>446</Words>
  <Application>Microsoft Office PowerPoint</Application>
  <PresentationFormat>Diavoorstelling (4:3)</PresentationFormat>
  <Paragraphs>32</Paragraphs>
  <Slides>2</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vt:i4>
      </vt:variant>
    </vt:vector>
  </HeadingPairs>
  <TitlesOfParts>
    <vt:vector size="6" baseType="lpstr">
      <vt:lpstr>Arial</vt:lpstr>
      <vt:lpstr>Calibri</vt:lpstr>
      <vt:lpstr>Calibri Light</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bethlehemc</cp:lastModifiedBy>
  <cp:revision>138</cp:revision>
  <dcterms:created xsi:type="dcterms:W3CDTF">2020-01-09T13:28:19Z</dcterms:created>
  <dcterms:modified xsi:type="dcterms:W3CDTF">2023-07-16T21:44:13Z</dcterms:modified>
</cp:coreProperties>
</file>