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"/>
  </p:notesMasterIdLst>
  <p:sldIdLst>
    <p:sldId id="295" r:id="rId2"/>
    <p:sldId id="29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6098" autoAdjust="0"/>
  </p:normalViewPr>
  <p:slideViewPr>
    <p:cSldViewPr snapToGrid="0">
      <p:cViewPr varScale="1">
        <p:scale>
          <a:sx n="75" d="100"/>
          <a:sy n="75" d="100"/>
        </p:scale>
        <p:origin x="16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A059-96C7-42EA-8F77-B92544074B06}" type="datetimeFigureOut">
              <a:rPr lang="nl-NL" smtClean="0"/>
              <a:t>31-07-2023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99F6D-CC3A-42C1-991F-8326D0E9DD5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3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99F6D-CC3A-42C1-991F-8326D0E9DD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99F6D-CC3A-42C1-991F-8326D0E9DD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8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C52A2-CAC7-4249-AA19-6B84DEF75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1C0B36-4C51-4474-9F2F-84A191891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629FBD-0F50-4692-9B1F-61344033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B4B092-0AF7-4BD4-B831-81630314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EF800F-2B1C-4A70-93CA-D3860D8D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4827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B856A-B069-46E2-BDC7-A1349C3F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916D3C-00F8-486E-9A04-8AB55963F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ED78C3-3864-4DDC-93A9-E9112F2A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A3032A-1C18-42AE-9C57-B06AFD86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E3DE8E-B14C-49EC-8FC5-BC6B3752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1504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54ABF74-950A-4511-B8A6-2CFD4DFDE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88E516-D24D-4241-AA32-CCBA9466A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8D0C27-3522-476D-8B4F-53727E3D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E9B8AE-CE0B-40D6-A831-9A4EB77C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FAF7E2-4A4F-4F1F-BC3E-F4B2246C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4657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3B10824-7663-48F2-ACF6-046C4C35EED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A025303-B3B0-4442-BDDE-6BD104F6CE08}"/>
              </a:ext>
            </a:extLst>
          </p:cNvPr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E1678B5-6C65-46E5-8FEA-3415D83EF86F}"/>
              </a:ext>
            </a:extLst>
          </p:cNvPr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C43A052-AEAE-41E9-AC42-2C3611778F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5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AAF28-0295-4F7E-A05E-B6DDED8C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7687A-A66F-46D1-8EC0-8D2CDFDDD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398837-8D3C-4A3C-8E1B-30718BAB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1BF6DC-578B-4426-A82B-A004E30B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DF84B-9A48-4F33-B44E-88F2CE54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2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D90D4-D2C7-493F-A37E-9252BEC0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185DA0-2839-4A23-BD21-4FA1D291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62F075-B995-448C-A34C-6B8E61B6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12D39D-1722-4C23-B2F3-E9720FF7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4006F0-1E6F-40DC-9BC0-2D61DD51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0033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76D98-940D-46B6-9865-2A769880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C25FA3-759C-418C-9346-18908854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8705BD-1A01-40A7-96C6-4B32AED8B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028753-B2F9-4C99-89E5-F4E11A80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E973CD-F778-41BB-99F5-6A26164E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EB1EFB-70CF-46E3-B91D-8BE57D71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7004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B25F0-19EC-4F2E-8BE0-F81D8BF6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FCAE3-E151-4ED0-82D3-C412C86F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C4C5FE-FA95-43F5-A442-D327BC15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3B235B-E6E1-498E-BB45-952D9A807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E8511C6-B8DC-48F4-9E86-C8DDCFC42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DBEBC1-C8B6-4290-B1C1-CB0D5BA3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8DADB9-A29F-4A03-B3BC-C71354FC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FB4989-E2CC-466D-8496-5758A847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0901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7250A-0162-48E4-9910-683E3420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831821-03B4-4409-9AA5-96029971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816BEF-267E-446C-8EB6-E24A1F8A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E422A1-AF30-49AD-9A76-5A2B5E06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8735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72F3E3-4CF5-43F1-9B17-3D7ADF98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367C1C-31BC-4E61-A552-9B6024C7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85D190-D29F-4C1C-87A8-AE96EB3A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33895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3EE81-A996-46FA-8886-B2A7473C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3BC650-31DD-4B6E-A7CA-464A549B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9E6D9B-1D35-4D48-A5D1-9B62CD6C3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8F1A89-4EE2-427C-95C6-C71978C8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968666-D4EA-436B-BB8B-E924199F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D889B2-4440-4659-BAF3-95909FE5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1059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CF973-6523-48B3-8EF8-0ECC287B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C9A00F-7A7B-4B64-AE10-15E58794A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03E92D-BC08-4E34-8E04-5075980AA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7077BD-2589-45A8-A083-85BA665D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D3FEFB-D040-4FC9-9430-F6C91C59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92647-E92F-4D0D-B318-5A625162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3489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E8A7B-ACC7-4C12-856D-8AD3227A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341B67-390E-44C2-8107-69C3D972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46BC2D-92A2-4FE2-9C17-337E9905B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D6D70B-D4AB-4D8A-8554-F6CD80818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61C405-DB9D-4222-8587-318112978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9A421EA-C18A-4A24-9E3E-E07B3307D487}"/>
              </a:ext>
            </a:extLst>
          </p:cNvPr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12DDB7A-9BBE-4157-963B-73568EC86C52}"/>
              </a:ext>
            </a:extLst>
          </p:cNvPr>
          <p:cNvSpPr/>
          <p:nvPr userDrawn="1"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5077AF-135A-46A5-9CF0-EFCD482BEB8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649" r:id="rId13"/>
    <p:sldLayoutId id="2147483666" r:id="rId14"/>
    <p:sldLayoutId id="2147483660" r:id="rId15"/>
    <p:sldLayoutId id="2147483652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mailto:bitterpillnvkfb@gmail.com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mailto:bitterpillnvkfb@gmail.com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C03C444-1D34-4452-8565-3FEF2A0C230E}"/>
              </a:ext>
            </a:extLst>
          </p:cNvPr>
          <p:cNvSpPr txBox="1"/>
          <p:nvPr/>
        </p:nvSpPr>
        <p:spPr>
          <a:xfrm>
            <a:off x="202109" y="113975"/>
            <a:ext cx="611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dirty="0" smtClean="0"/>
              <a:t>Casus 60 – Juli 2023</a:t>
            </a:r>
            <a:r>
              <a:rPr lang="nl-NL" dirty="0" smtClean="0">
                <a:solidFill>
                  <a:schemeClr val="bg1"/>
                </a:solidFill>
              </a:rPr>
              <a:t>je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via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FE5E45-3B5D-45CA-A8E9-67A364AA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930" y="32325"/>
            <a:ext cx="1406373" cy="1183356"/>
          </a:xfrm>
          <a:prstGeom prst="rect">
            <a:avLst/>
          </a:prstGeom>
        </p:spPr>
      </p:pic>
      <p:sp useBgFill="1">
        <p:nvSpPr>
          <p:cNvPr id="7" name="Tekstvak 6">
            <a:extLst>
              <a:ext uri="{FF2B5EF4-FFF2-40B4-BE49-F238E27FC236}">
                <a16:creationId xmlns:a16="http://schemas.microsoft.com/office/drawing/2014/main" id="{C4EDB360-D6A1-49A0-8D89-292684D0BEDE}"/>
              </a:ext>
            </a:extLst>
          </p:cNvPr>
          <p:cNvSpPr txBox="1"/>
          <p:nvPr/>
        </p:nvSpPr>
        <p:spPr>
          <a:xfrm>
            <a:off x="3990885" y="64433"/>
            <a:ext cx="379241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Bitter Pill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Farmacologische quiz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89AA72-2253-4E0B-A406-B538400C7433}"/>
              </a:ext>
            </a:extLst>
          </p:cNvPr>
          <p:cNvSpPr/>
          <p:nvPr/>
        </p:nvSpPr>
        <p:spPr>
          <a:xfrm>
            <a:off x="217843" y="1272859"/>
            <a:ext cx="8775460" cy="14040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F852764-B5AC-44D7-A100-3DE2E52DD847}"/>
              </a:ext>
            </a:extLst>
          </p:cNvPr>
          <p:cNvSpPr txBox="1"/>
          <p:nvPr/>
        </p:nvSpPr>
        <p:spPr>
          <a:xfrm>
            <a:off x="217842" y="600568"/>
            <a:ext cx="736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800" i="1" dirty="0"/>
              <a:t>Een 60-jarige vrouw met een dikke bovenlip</a:t>
            </a:r>
            <a:endParaRPr lang="nl-NL" sz="2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5A6FDE-F836-4F4B-B7AA-15D0B2D2A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02109" y="6371480"/>
            <a:ext cx="8791194" cy="457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F9F698-4841-490F-92E6-247184B5A11B}"/>
              </a:ext>
            </a:extLst>
          </p:cNvPr>
          <p:cNvSpPr txBox="1"/>
          <p:nvPr/>
        </p:nvSpPr>
        <p:spPr>
          <a:xfrm>
            <a:off x="144976" y="6443030"/>
            <a:ext cx="611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Aanmelden via: </a:t>
            </a:r>
            <a:r>
              <a:rPr lang="nl-NL" dirty="0">
                <a:hlinkClick r:id="rId5"/>
              </a:rPr>
              <a:t>bitterpillnvkfb@gmail.com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9DDB3F2-2DE4-461B-A6EE-3EDBFBF94075}"/>
              </a:ext>
            </a:extLst>
          </p:cNvPr>
          <p:cNvSpPr txBox="1"/>
          <p:nvPr/>
        </p:nvSpPr>
        <p:spPr>
          <a:xfrm>
            <a:off x="4536282" y="6412252"/>
            <a:ext cx="4457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1100" b="1" dirty="0" smtClean="0">
                <a:solidFill>
                  <a:prstClr val="black"/>
                </a:solidFill>
                <a:latin typeface="Calibri" panose="020F0502020204030204"/>
              </a:rPr>
              <a:t>In samenwerking met WIDD</a:t>
            </a:r>
            <a:endParaRPr lang="nl-NL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ndertitel 14">
            <a:extLst>
              <a:ext uri="{FF2B5EF4-FFF2-40B4-BE49-F238E27FC236}">
                <a16:creationId xmlns:a16="http://schemas.microsoft.com/office/drawing/2014/main" id="{2121B9FA-71ED-4A85-AFE4-A5338C2BF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53" y="1456589"/>
            <a:ext cx="5376247" cy="49148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b="1" dirty="0">
                <a:solidFill>
                  <a:schemeClr val="tx1"/>
                </a:solidFill>
              </a:rPr>
              <a:t>Voorgeschiedenis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dirty="0">
                <a:solidFill>
                  <a:schemeClr val="tx1"/>
                </a:solidFill>
              </a:rPr>
              <a:t>Essentiële hypertensie, waarvoor amlodipine en </a:t>
            </a:r>
            <a:r>
              <a:rPr lang="nl-NL" altLang="nl-NL" sz="1600" dirty="0">
                <a:solidFill>
                  <a:schemeClr val="tx1"/>
                </a:solidFill>
              </a:rPr>
              <a:t>enalapril</a:t>
            </a:r>
            <a:r>
              <a:rPr lang="nl-NL" altLang="nl-NL" sz="1600" dirty="0">
                <a:solidFill>
                  <a:schemeClr val="tx1"/>
                </a:solidFill>
              </a:rPr>
              <a:t> (al 20 jaar)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nl-NL" altLang="nl-N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b="1" dirty="0">
                <a:solidFill>
                  <a:schemeClr val="tx1"/>
                </a:solidFill>
              </a:rPr>
              <a:t>Neuroloog belt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dirty="0">
                <a:solidFill>
                  <a:schemeClr val="tx1"/>
                </a:solidFill>
              </a:rPr>
              <a:t>Hemiparese, CT-cerebrum (met contrast) toont herseninfarct waarvoor alteplase, een uur na toediening zwelling bovenlip, zie afbeelding.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nl-NL" altLang="nl-N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dirty="0">
                <a:solidFill>
                  <a:schemeClr val="tx1"/>
                </a:solidFill>
              </a:rPr>
              <a:t>Geen adrenaline, met dexamethason en </a:t>
            </a:r>
            <a:r>
              <a:rPr lang="nl-NL" altLang="nl-NL" sz="1600" dirty="0">
                <a:solidFill>
                  <a:schemeClr val="tx1"/>
                </a:solidFill>
              </a:rPr>
              <a:t>clemastine</a:t>
            </a:r>
            <a:r>
              <a:rPr lang="nl-NL" altLang="nl-NL" sz="1600" dirty="0">
                <a:solidFill>
                  <a:schemeClr val="tx1"/>
                </a:solidFill>
              </a:rPr>
              <a:t> is oedeem 24 uur later verdwenen. Angiografie met opnieuw contrast leidt niet tot een nieuwe reactie.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nl-NL" altLang="nl-N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b="1" dirty="0">
                <a:solidFill>
                  <a:schemeClr val="tx1"/>
                </a:solidFill>
              </a:rPr>
              <a:t>Anamnese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dirty="0">
                <a:solidFill>
                  <a:schemeClr val="tx1"/>
                </a:solidFill>
              </a:rPr>
              <a:t>Nooit eerder angio-oedeem, ook niet familiair, geen </a:t>
            </a:r>
            <a:r>
              <a:rPr lang="nl-NL" altLang="nl-NL" sz="1600" dirty="0">
                <a:solidFill>
                  <a:schemeClr val="tx1"/>
                </a:solidFill>
              </a:rPr>
              <a:t>fillers</a:t>
            </a:r>
            <a:r>
              <a:rPr lang="nl-NL" altLang="nl-NL" sz="1600" dirty="0">
                <a:solidFill>
                  <a:schemeClr val="tx1"/>
                </a:solidFill>
              </a:rPr>
              <a:t> in de lippen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nl-NL" altLang="nl-N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b="1" dirty="0">
                <a:solidFill>
                  <a:schemeClr val="tx1"/>
                </a:solidFill>
              </a:rPr>
              <a:t>Lichamelijk onderzoek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nl-NL" altLang="nl-NL" sz="1600" dirty="0">
                <a:solidFill>
                  <a:schemeClr val="tx1"/>
                </a:solidFill>
              </a:rPr>
              <a:t>Geen urticaria, geen oedeem tong of elders in het gelaat, </a:t>
            </a:r>
            <a:br>
              <a:rPr lang="nl-NL" altLang="nl-NL" sz="1600" dirty="0">
                <a:solidFill>
                  <a:schemeClr val="tx1"/>
                </a:solidFill>
              </a:rPr>
            </a:br>
            <a:r>
              <a:rPr lang="nl-NL" altLang="nl-NL" sz="1600" dirty="0">
                <a:solidFill>
                  <a:schemeClr val="tx1"/>
                </a:solidFill>
              </a:rPr>
              <a:t>RR 120/80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nl-NL" altLang="nl-NL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49" y="1470443"/>
            <a:ext cx="2733953" cy="36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638800" y="5207313"/>
            <a:ext cx="3227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1400" b="1" dirty="0"/>
              <a:t>Lab</a:t>
            </a:r>
          </a:p>
          <a:p>
            <a:pPr>
              <a:spcBef>
                <a:spcPct val="0"/>
              </a:spcBef>
            </a:pPr>
            <a:r>
              <a:rPr lang="nl-NL" altLang="nl-NL" sz="1400" dirty="0"/>
              <a:t>C4 normaal, geen tryptase </a:t>
            </a:r>
            <a:r>
              <a:rPr lang="nl-NL" altLang="nl-NL" sz="1400" dirty="0" smtClean="0"/>
              <a:t>bepaald</a:t>
            </a:r>
          </a:p>
          <a:p>
            <a:pPr>
              <a:spcBef>
                <a:spcPct val="0"/>
              </a:spcBef>
            </a:pPr>
            <a:endParaRPr lang="nl-NL" altLang="nl-NL" sz="1400" dirty="0"/>
          </a:p>
          <a:p>
            <a:pPr>
              <a:spcBef>
                <a:spcPct val="0"/>
              </a:spcBef>
            </a:pPr>
            <a:r>
              <a:rPr lang="nl-NL" altLang="nl-NL" sz="2400" b="1" dirty="0" smtClean="0"/>
              <a:t>Wat is de diagnose?</a:t>
            </a:r>
            <a:endParaRPr lang="nl-NL" altLang="nl-NL" sz="24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39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C03C444-1D34-4452-8565-3FEF2A0C230E}"/>
              </a:ext>
            </a:extLst>
          </p:cNvPr>
          <p:cNvSpPr txBox="1"/>
          <p:nvPr/>
        </p:nvSpPr>
        <p:spPr>
          <a:xfrm>
            <a:off x="202109" y="113975"/>
            <a:ext cx="611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dirty="0" smtClean="0"/>
              <a:t>Casus 60 – Juli 2023</a:t>
            </a:r>
            <a:r>
              <a:rPr lang="nl-NL" dirty="0" smtClean="0">
                <a:solidFill>
                  <a:schemeClr val="bg1"/>
                </a:solidFill>
              </a:rPr>
              <a:t>je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via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FE5E45-3B5D-45CA-A8E9-67A364AA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930" y="32325"/>
            <a:ext cx="1406373" cy="1183356"/>
          </a:xfrm>
          <a:prstGeom prst="rect">
            <a:avLst/>
          </a:prstGeom>
        </p:spPr>
      </p:pic>
      <p:sp useBgFill="1">
        <p:nvSpPr>
          <p:cNvPr id="7" name="Tekstvak 6">
            <a:extLst>
              <a:ext uri="{FF2B5EF4-FFF2-40B4-BE49-F238E27FC236}">
                <a16:creationId xmlns:a16="http://schemas.microsoft.com/office/drawing/2014/main" id="{C4EDB360-D6A1-49A0-8D89-292684D0BEDE}"/>
              </a:ext>
            </a:extLst>
          </p:cNvPr>
          <p:cNvSpPr txBox="1"/>
          <p:nvPr/>
        </p:nvSpPr>
        <p:spPr>
          <a:xfrm>
            <a:off x="3990885" y="64433"/>
            <a:ext cx="379241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Bitter Pill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Farmacologische quiz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89AA72-2253-4E0B-A406-B538400C7433}"/>
              </a:ext>
            </a:extLst>
          </p:cNvPr>
          <p:cNvSpPr/>
          <p:nvPr/>
        </p:nvSpPr>
        <p:spPr>
          <a:xfrm>
            <a:off x="217843" y="1272859"/>
            <a:ext cx="8775460" cy="14040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F852764-B5AC-44D7-A100-3DE2E52DD847}"/>
              </a:ext>
            </a:extLst>
          </p:cNvPr>
          <p:cNvSpPr txBox="1"/>
          <p:nvPr/>
        </p:nvSpPr>
        <p:spPr>
          <a:xfrm>
            <a:off x="217842" y="600568"/>
            <a:ext cx="736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800" i="1" dirty="0"/>
              <a:t>Een 60-jarige vrouw met een dikke bovenlip</a:t>
            </a:r>
            <a:endParaRPr lang="nl-NL" sz="2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5A6FDE-F836-4F4B-B7AA-15D0B2D2A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02109" y="6371480"/>
            <a:ext cx="8791194" cy="457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F9F698-4841-490F-92E6-247184B5A11B}"/>
              </a:ext>
            </a:extLst>
          </p:cNvPr>
          <p:cNvSpPr txBox="1"/>
          <p:nvPr/>
        </p:nvSpPr>
        <p:spPr>
          <a:xfrm>
            <a:off x="144976" y="6443030"/>
            <a:ext cx="611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Aanmelden via: </a:t>
            </a:r>
            <a:r>
              <a:rPr lang="nl-NL" dirty="0">
                <a:hlinkClick r:id="rId5"/>
              </a:rPr>
              <a:t>bitterpillnvkfb@gmail.com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9DDB3F2-2DE4-461B-A6EE-3EDBFBF94075}"/>
              </a:ext>
            </a:extLst>
          </p:cNvPr>
          <p:cNvSpPr txBox="1"/>
          <p:nvPr/>
        </p:nvSpPr>
        <p:spPr>
          <a:xfrm>
            <a:off x="4536282" y="6412252"/>
            <a:ext cx="4457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1100" b="1" dirty="0" smtClean="0">
                <a:solidFill>
                  <a:prstClr val="black"/>
                </a:solidFill>
                <a:latin typeface="Calibri" panose="020F0502020204030204"/>
              </a:rPr>
              <a:t>In samenwerking met WIDD</a:t>
            </a:r>
            <a:endParaRPr lang="nl-NL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ndertitel 14">
            <a:extLst>
              <a:ext uri="{FF2B5EF4-FFF2-40B4-BE49-F238E27FC236}">
                <a16:creationId xmlns:a16="http://schemas.microsoft.com/office/drawing/2014/main" id="{2121B9FA-71ED-4A85-AFE4-A5338C2BF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53" y="1456589"/>
            <a:ext cx="5376247" cy="49148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nl-NL" altLang="nl-NL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Tekstvak 1"/>
          <p:cNvSpPr txBox="1">
            <a:spLocks noChangeArrowheads="1"/>
          </p:cNvSpPr>
          <p:nvPr/>
        </p:nvSpPr>
        <p:spPr bwMode="auto">
          <a:xfrm>
            <a:off x="202109" y="1562336"/>
            <a:ext cx="6225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u="sng" dirty="0">
                <a:latin typeface="Arial" panose="020B0604020202020204" pitchFamily="34" charset="0"/>
              </a:rPr>
              <a:t>Bradykinine</a:t>
            </a:r>
            <a:r>
              <a:rPr lang="nl-NL" altLang="nl-NL" sz="1400" u="sng" dirty="0">
                <a:latin typeface="Arial" panose="020B0604020202020204" pitchFamily="34" charset="0"/>
              </a:rPr>
              <a:t>-gemedieerd angio-oedeem door alteplase naast ACE-remmer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</p:txBody>
      </p:sp>
      <p:sp>
        <p:nvSpPr>
          <p:cNvPr id="15" name="Tekstvak 3"/>
          <p:cNvSpPr txBox="1">
            <a:spLocks noChangeArrowheads="1"/>
          </p:cNvSpPr>
          <p:nvPr/>
        </p:nvSpPr>
        <p:spPr bwMode="auto">
          <a:xfrm>
            <a:off x="217842" y="1997739"/>
            <a:ext cx="40465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Alteplase bevordert de omzetting van plasminogeen naar plasmine. Plasmine stimuleert zowel de productie van </a:t>
            </a:r>
            <a:r>
              <a:rPr lang="nl-NL" altLang="nl-NL" sz="1200" dirty="0">
                <a:latin typeface="Arial" panose="020B0604020202020204" pitchFamily="34" charset="0"/>
              </a:rPr>
              <a:t>bradykinine</a:t>
            </a:r>
            <a:r>
              <a:rPr lang="nl-NL" altLang="nl-NL" sz="1200" dirty="0">
                <a:latin typeface="Arial" panose="020B0604020202020204" pitchFamily="34" charset="0"/>
              </a:rPr>
              <a:t> als de complement-</a:t>
            </a:r>
            <a:r>
              <a:rPr lang="nl-NL" altLang="nl-NL" sz="1200" dirty="0">
                <a:latin typeface="Arial" panose="020B0604020202020204" pitchFamily="34" charset="0"/>
              </a:rPr>
              <a:t>pathway</a:t>
            </a:r>
            <a:r>
              <a:rPr lang="nl-NL" altLang="nl-NL" sz="1200" dirty="0">
                <a:latin typeface="Arial" panose="020B0604020202020204" pitchFamily="34" charset="0"/>
              </a:rPr>
              <a:t> met </a:t>
            </a:r>
            <a:r>
              <a:rPr lang="nl-NL" altLang="nl-NL" sz="1200" dirty="0">
                <a:latin typeface="Arial" panose="020B0604020202020204" pitchFamily="34" charset="0"/>
              </a:rPr>
              <a:t>mestceldegranulatie</a:t>
            </a:r>
            <a:r>
              <a:rPr lang="nl-NL" altLang="nl-NL" sz="1200" dirty="0">
                <a:latin typeface="Arial" panose="020B0604020202020204" pitchFamily="34" charset="0"/>
              </a:rPr>
              <a:t> als gevolg.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ACE-remmers belemmeren de afbraak van </a:t>
            </a:r>
            <a:r>
              <a:rPr lang="nl-NL" altLang="nl-NL" sz="1200" dirty="0">
                <a:latin typeface="Arial" panose="020B0604020202020204" pitchFamily="34" charset="0"/>
              </a:rPr>
              <a:t>bradykinine</a:t>
            </a:r>
            <a:r>
              <a:rPr lang="nl-NL" altLang="nl-NL" sz="1200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Bradykinine</a:t>
            </a:r>
            <a:r>
              <a:rPr lang="nl-NL" altLang="nl-NL" sz="1200" dirty="0">
                <a:latin typeface="Arial" panose="020B0604020202020204" pitchFamily="34" charset="0"/>
              </a:rPr>
              <a:t> is een sterke vasodilatator en verhoogt capillaire permeabiliteit. Deze effecten kunnen leiden tot angio-oedeem.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Angio-oedeem treedt op bij 1% van patiënten met alteplase, tot 5% bij concomitant ACE-remmer gebruik</a:t>
            </a:r>
            <a:r>
              <a:rPr lang="nl-NL" altLang="nl-NL" sz="1200" baseline="30000" dirty="0">
                <a:latin typeface="Arial" panose="020B0604020202020204" pitchFamily="34" charset="0"/>
              </a:rPr>
              <a:t>1,2</a:t>
            </a:r>
            <a:endParaRPr lang="nl-NL" altLang="nl-NL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>Behandeling: </a:t>
            </a:r>
            <a:r>
              <a:rPr lang="nl-NL" altLang="nl-NL" sz="1200" dirty="0">
                <a:latin typeface="Arial" panose="020B0604020202020204" pitchFamily="34" charset="0"/>
              </a:rPr>
              <a:t>airway</a:t>
            </a:r>
            <a:r>
              <a:rPr lang="nl-NL" altLang="nl-NL" sz="1200" dirty="0">
                <a:latin typeface="Arial" panose="020B0604020202020204" pitchFamily="34" charset="0"/>
              </a:rPr>
              <a:t> management, anekdotisch bewijs voor icatibant</a:t>
            </a:r>
            <a:r>
              <a:rPr lang="nl-NL" altLang="nl-NL" sz="1200" baseline="30000" dirty="0">
                <a:latin typeface="Arial" panose="020B0604020202020204" pitchFamily="34" charset="0"/>
              </a:rPr>
              <a:t>3</a:t>
            </a:r>
            <a:r>
              <a:rPr lang="nl-NL" altLang="nl-NL" sz="1200" dirty="0">
                <a:latin typeface="Arial" panose="020B0604020202020204" pitchFamily="34" charset="0"/>
              </a:rPr>
              <a:t>, geen </a:t>
            </a:r>
            <a:r>
              <a:rPr lang="nl-NL" altLang="nl-NL" sz="1200" dirty="0">
                <a:latin typeface="Arial" panose="020B0604020202020204" pitchFamily="34" charset="0"/>
              </a:rPr>
              <a:t>evidence</a:t>
            </a:r>
            <a:r>
              <a:rPr lang="nl-NL" altLang="nl-NL" sz="1200" dirty="0">
                <a:latin typeface="Arial" panose="020B0604020202020204" pitchFamily="34" charset="0"/>
              </a:rPr>
              <a:t> voor overige middelen die worden ingezet bij hereditair angio-oedeem. Meeste patiënten krijgen adrenaline, dexamethason en antihistaminica</a:t>
            </a:r>
            <a:r>
              <a:rPr lang="nl-NL" altLang="nl-NL" sz="1200" baseline="30000" dirty="0">
                <a:latin typeface="Arial" panose="020B0604020202020204" pitchFamily="34" charset="0"/>
              </a:rPr>
              <a:t>4</a:t>
            </a:r>
            <a:r>
              <a:rPr lang="nl-NL" altLang="nl-NL" sz="1200" dirty="0">
                <a:latin typeface="Arial" panose="020B0604020202020204" pitchFamily="34" charset="0"/>
              </a:rPr>
              <a:t>. Beloop: </a:t>
            </a:r>
            <a:r>
              <a:rPr lang="nl-NL" altLang="nl-NL" sz="1200" dirty="0">
                <a:latin typeface="Arial" panose="020B0604020202020204" pitchFamily="34" charset="0"/>
              </a:rPr>
              <a:t>self-limiting</a:t>
            </a:r>
            <a:r>
              <a:rPr lang="nl-NL" altLang="nl-NL" sz="1200" dirty="0">
                <a:latin typeface="Arial" panose="020B0604020202020204" pitchFamily="34" charset="0"/>
              </a:rPr>
              <a:t> tot intubatie.</a:t>
            </a:r>
            <a:endParaRPr lang="nl-NL" altLang="nl-NL" sz="1200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dirty="0">
                <a:latin typeface="Arial" panose="020B0604020202020204" pitchFamily="34" charset="0"/>
              </a:rPr>
              <a:t/>
            </a:r>
            <a:br>
              <a:rPr lang="nl-NL" altLang="nl-NL" sz="1200" dirty="0">
                <a:latin typeface="Arial" panose="020B0604020202020204" pitchFamily="34" charset="0"/>
              </a:rPr>
            </a:br>
            <a:r>
              <a:rPr lang="nl-NL" altLang="nl-NL" sz="1200" dirty="0">
                <a:latin typeface="Arial" panose="020B0604020202020204" pitchFamily="34" charset="0"/>
              </a:rPr>
              <a:t>Afloop casus: geen intubatie, geen </a:t>
            </a:r>
            <a:r>
              <a:rPr lang="nl-NL" altLang="nl-NL" sz="1200" dirty="0">
                <a:latin typeface="Arial" panose="020B0604020202020204" pitchFamily="34" charset="0"/>
              </a:rPr>
              <a:t>icatibant</a:t>
            </a:r>
            <a:r>
              <a:rPr lang="nl-NL" altLang="nl-NL" sz="1200" dirty="0">
                <a:latin typeface="Arial" panose="020B0604020202020204" pitchFamily="34" charset="0"/>
              </a:rPr>
              <a:t>, herstel na dexamethason en </a:t>
            </a:r>
            <a:r>
              <a:rPr lang="nl-NL" altLang="nl-NL" sz="1200" dirty="0">
                <a:latin typeface="Arial" panose="020B0604020202020204" pitchFamily="34" charset="0"/>
              </a:rPr>
              <a:t>clemastine</a:t>
            </a:r>
            <a:r>
              <a:rPr lang="nl-NL" altLang="nl-NL" sz="1200" dirty="0">
                <a:latin typeface="Arial" panose="020B0604020202020204" pitchFamily="34" charset="0"/>
              </a:rPr>
              <a:t>, ACE-remmer gestaakt</a:t>
            </a:r>
            <a:r>
              <a:rPr lang="nl-NL" altLang="nl-NL" sz="1200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kstvak 1"/>
          <p:cNvSpPr txBox="1">
            <a:spLocks noChangeArrowheads="1"/>
          </p:cNvSpPr>
          <p:nvPr/>
        </p:nvSpPr>
        <p:spPr bwMode="auto">
          <a:xfrm>
            <a:off x="4324824" y="5205756"/>
            <a:ext cx="4787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700" dirty="0">
                <a:latin typeface="Arial" panose="020B0604020202020204" pitchFamily="34" charset="0"/>
              </a:rPr>
              <a:t>Figuur</a:t>
            </a:r>
            <a:r>
              <a:rPr lang="en-US" altLang="nl-NL" sz="700" dirty="0">
                <a:latin typeface="Arial" panose="020B0604020202020204" pitchFamily="34" charset="0"/>
              </a:rPr>
              <a:t>: </a:t>
            </a:r>
            <a:r>
              <a:rPr lang="en-US" altLang="nl-NL" sz="700" dirty="0">
                <a:latin typeface="Arial" panose="020B0604020202020204" pitchFamily="34" charset="0"/>
              </a:rPr>
              <a:t>Maertins</a:t>
            </a:r>
            <a:r>
              <a:rPr lang="en-US" altLang="nl-NL" sz="700" dirty="0">
                <a:latin typeface="Arial" panose="020B0604020202020204" pitchFamily="34" charset="0"/>
              </a:rPr>
              <a:t> M et al. Angioedema After Administration of </a:t>
            </a:r>
            <a:r>
              <a:rPr lang="en-US" altLang="nl-NL" sz="700" dirty="0">
                <a:latin typeface="Arial" panose="020B0604020202020204" pitchFamily="34" charset="0"/>
              </a:rPr>
              <a:t>tPA</a:t>
            </a:r>
            <a:r>
              <a:rPr lang="en-US" altLang="nl-NL" sz="700" dirty="0">
                <a:latin typeface="Arial" panose="020B0604020202020204" pitchFamily="34" charset="0"/>
              </a:rPr>
              <a:t> for Ischemic Stroke: Case Report. Air Med J 2011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7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700" dirty="0">
                <a:latin typeface="Arial" panose="020B0604020202020204" pitchFamily="34" charset="0"/>
              </a:rPr>
              <a:t>1. Hill et al. CMAJ 2005 May 10;172(10):1307-12. </a:t>
            </a:r>
            <a:br>
              <a:rPr lang="en-US" altLang="nl-NL" sz="700" dirty="0">
                <a:latin typeface="Arial" panose="020B0604020202020204" pitchFamily="34" charset="0"/>
              </a:rPr>
            </a:br>
            <a:r>
              <a:rPr lang="en-US" altLang="nl-NL" sz="700" dirty="0">
                <a:latin typeface="Arial" panose="020B0604020202020204" pitchFamily="34" charset="0"/>
              </a:rPr>
              <a:t>2. Hill et al. Neurology. 2003 May 13;60(9):1525-7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700" dirty="0">
                <a:latin typeface="Arial" panose="020B0604020202020204" pitchFamily="34" charset="0"/>
              </a:rPr>
              <a:t>3. Brown E, et al. Am J </a:t>
            </a:r>
            <a:r>
              <a:rPr lang="en-US" altLang="nl-NL" sz="700" dirty="0">
                <a:latin typeface="Arial" panose="020B0604020202020204" pitchFamily="34" charset="0"/>
              </a:rPr>
              <a:t>Emerg</a:t>
            </a:r>
            <a:r>
              <a:rPr lang="en-US" altLang="nl-NL" sz="700" dirty="0">
                <a:latin typeface="Arial" panose="020B0604020202020204" pitchFamily="34" charset="0"/>
              </a:rPr>
              <a:t> Med. 2018; 36:1125.e1–1125.e2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700" dirty="0">
                <a:latin typeface="Arial" panose="020B0604020202020204" pitchFamily="34" charset="0"/>
              </a:rPr>
              <a:t>4. Lin et al. European Journal of Neurology, 21(10), 1285–1291.</a:t>
            </a:r>
          </a:p>
        </p:txBody>
      </p:sp>
      <p:pic>
        <p:nvPicPr>
          <p:cNvPr id="18" name="Picture 15" descr="tPA-Associated Angioed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2" y="1972852"/>
            <a:ext cx="439896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673600" y="6627695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Casus van M.P. Bilsen, AIOS interne &amp; M. van Andel, internist-endocrinoloog, HMC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86668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389</Words>
  <Application>Microsoft Office PowerPoint</Application>
  <PresentationFormat>Diavoorstelling (4:3)</PresentationFormat>
  <Paragraphs>50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MS PGothic</vt:lpstr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Nori</dc:creator>
  <cp:lastModifiedBy>bethlehemc</cp:lastModifiedBy>
  <cp:revision>140</cp:revision>
  <dcterms:created xsi:type="dcterms:W3CDTF">2020-01-09T13:28:19Z</dcterms:created>
  <dcterms:modified xsi:type="dcterms:W3CDTF">2023-07-31T12:01:36Z</dcterms:modified>
</cp:coreProperties>
</file>