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"/>
  </p:notesMasterIdLst>
  <p:sldIdLst>
    <p:sldId id="292" r:id="rId2"/>
    <p:sldId id="291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98" autoAdjust="0"/>
  </p:normalViewPr>
  <p:slideViewPr>
    <p:cSldViewPr snapToGrid="0">
      <p:cViewPr varScale="1">
        <p:scale>
          <a:sx n="100" d="100"/>
          <a:sy n="100" d="100"/>
        </p:scale>
        <p:origin x="18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03-08-2023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750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bitterpillnvkfb@gmail.com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17843" y="2422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</a:t>
            </a:r>
            <a:r>
              <a:rPr lang="nl-NL" dirty="0" smtClean="0">
                <a:latin typeface="+mj-lt"/>
              </a:rPr>
              <a:t>61</a:t>
            </a:r>
            <a:r>
              <a:rPr lang="nl-NL" dirty="0" smtClean="0">
                <a:latin typeface="+mj-lt"/>
              </a:rPr>
              <a:t> </a:t>
            </a:r>
            <a:r>
              <a:rPr lang="nl-NL" dirty="0" smtClean="0">
                <a:latin typeface="+mj-lt"/>
              </a:rPr>
              <a:t>– mei 2023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je 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 smtClean="0">
                <a:hlinkClick r:id="rId5"/>
              </a:rPr>
              <a:t>bitterpillnvkfb@gmail.com</a:t>
            </a:r>
            <a:r>
              <a:rPr lang="nl-NL" dirty="0" smtClean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 smtClean="0">
                <a:solidFill>
                  <a:schemeClr val="tx1"/>
                </a:solidFill>
              </a:rPr>
              <a:t>Setting: </a:t>
            </a:r>
            <a:r>
              <a:rPr lang="en-US" altLang="en-US" sz="1400" dirty="0" smtClean="0">
                <a:solidFill>
                  <a:schemeClr val="tx1"/>
                </a:solidFill>
              </a:rPr>
              <a:t>76-jarige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vrouw</a:t>
            </a:r>
            <a:r>
              <a:rPr lang="en-US" altLang="en-US" sz="1400" dirty="0" smtClean="0">
                <a:solidFill>
                  <a:schemeClr val="tx1"/>
                </a:solidFill>
              </a:rPr>
              <a:t> die op SEH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wordt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gepresenteerd</a:t>
            </a:r>
            <a:r>
              <a:rPr lang="en-US" altLang="en-US" sz="1400" dirty="0" smtClean="0">
                <a:solidFill>
                  <a:schemeClr val="tx1"/>
                </a:solidFill>
              </a:rPr>
              <a:t> met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verminderd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bewustzijn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endParaRPr lang="en-US" altLang="en-US" sz="14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 err="1" smtClean="0">
                <a:solidFill>
                  <a:schemeClr val="tx1"/>
                </a:solidFill>
              </a:rPr>
              <a:t>Relevante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VG: </a:t>
            </a:r>
            <a:r>
              <a:rPr lang="nl-NL" sz="1400" dirty="0">
                <a:solidFill>
                  <a:schemeClr val="tx1"/>
                </a:solidFill>
              </a:rPr>
              <a:t>Chronisch </a:t>
            </a:r>
            <a:r>
              <a:rPr lang="nl-NL" sz="1400" dirty="0" err="1">
                <a:solidFill>
                  <a:schemeClr val="tx1"/>
                </a:solidFill>
              </a:rPr>
              <a:t>decompensatio</a:t>
            </a:r>
            <a:r>
              <a:rPr lang="nl-NL" sz="1400" dirty="0">
                <a:solidFill>
                  <a:schemeClr val="tx1"/>
                </a:solidFill>
              </a:rPr>
              <a:t> cordis op basis van atriumfibrilleren en ischemische cardiomyopathie (</a:t>
            </a:r>
            <a:r>
              <a:rPr lang="nl-NL" sz="1400" dirty="0" err="1">
                <a:solidFill>
                  <a:schemeClr val="tx1"/>
                </a:solidFill>
              </a:rPr>
              <a:t>drievatslijden</a:t>
            </a:r>
            <a:r>
              <a:rPr lang="nl-NL" sz="1400" dirty="0">
                <a:solidFill>
                  <a:schemeClr val="tx1"/>
                </a:solidFill>
              </a:rPr>
              <a:t> </a:t>
            </a:r>
            <a:r>
              <a:rPr lang="nl-NL" sz="1400" dirty="0" err="1" smtClean="0">
                <a:solidFill>
                  <a:schemeClr val="tx1"/>
                </a:solidFill>
              </a:rPr>
              <a:t>wv</a:t>
            </a:r>
            <a:r>
              <a:rPr lang="nl-NL" sz="1400" dirty="0" smtClean="0">
                <a:solidFill>
                  <a:schemeClr val="tx1"/>
                </a:solidFill>
              </a:rPr>
              <a:t> </a:t>
            </a:r>
            <a:r>
              <a:rPr lang="nl-NL" sz="1400" dirty="0">
                <a:solidFill>
                  <a:schemeClr val="tx1"/>
                </a:solidFill>
              </a:rPr>
              <a:t>PCI LAD</a:t>
            </a:r>
            <a:r>
              <a:rPr lang="nl-NL" sz="1400" dirty="0" smtClean="0">
                <a:solidFill>
                  <a:schemeClr val="tx1"/>
                </a:solidFill>
              </a:rPr>
              <a:t>) + </a:t>
            </a:r>
            <a:r>
              <a:rPr lang="nl-NL" sz="1400" dirty="0">
                <a:solidFill>
                  <a:schemeClr val="tx1"/>
                </a:solidFill>
              </a:rPr>
              <a:t>COPD GOLD III en pulmonale hypertensie, langdurig zuurstofbehandeling door </a:t>
            </a:r>
            <a:r>
              <a:rPr lang="nl-NL" sz="1400" dirty="0" err="1">
                <a:solidFill>
                  <a:schemeClr val="tx1"/>
                </a:solidFill>
              </a:rPr>
              <a:t>pte</a:t>
            </a:r>
            <a:r>
              <a:rPr lang="nl-NL" sz="1400" dirty="0">
                <a:solidFill>
                  <a:schemeClr val="tx1"/>
                </a:solidFill>
              </a:rPr>
              <a:t> afgewezen (</a:t>
            </a:r>
            <a:r>
              <a:rPr lang="nl-NL" sz="1400" dirty="0" err="1" smtClean="0">
                <a:solidFill>
                  <a:schemeClr val="tx1"/>
                </a:solidFill>
              </a:rPr>
              <a:t>sat</a:t>
            </a:r>
            <a:r>
              <a:rPr lang="nl-NL" sz="1400" dirty="0" smtClean="0">
                <a:solidFill>
                  <a:schemeClr val="tx1"/>
                </a:solidFill>
              </a:rPr>
              <a:t> </a:t>
            </a:r>
            <a:r>
              <a:rPr lang="nl-NL" sz="1400" dirty="0">
                <a:solidFill>
                  <a:schemeClr val="tx1"/>
                </a:solidFill>
              </a:rPr>
              <a:t>87</a:t>
            </a:r>
            <a:r>
              <a:rPr lang="nl-NL" sz="1400" dirty="0" smtClean="0">
                <a:solidFill>
                  <a:schemeClr val="tx1"/>
                </a:solidFill>
              </a:rPr>
              <a:t>%). </a:t>
            </a:r>
            <a:endParaRPr lang="en-US" altLang="en-US" sz="14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 err="1" smtClean="0">
                <a:solidFill>
                  <a:schemeClr val="tx1"/>
                </a:solidFill>
              </a:rPr>
              <a:t>Medicatie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: </a:t>
            </a:r>
            <a:r>
              <a:rPr lang="en-US" altLang="en-US" sz="1400" dirty="0" err="1">
                <a:solidFill>
                  <a:schemeClr val="tx1"/>
                </a:solidFill>
              </a:rPr>
              <a:t>acenocoumarol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nl-NL" sz="1400" dirty="0" err="1" smtClean="0">
                <a:solidFill>
                  <a:schemeClr val="tx1"/>
                </a:solidFill>
              </a:rPr>
              <a:t>Beclometason</a:t>
            </a:r>
            <a:r>
              <a:rPr lang="nl-NL" sz="1400" dirty="0" smtClean="0">
                <a:solidFill>
                  <a:schemeClr val="tx1"/>
                </a:solidFill>
              </a:rPr>
              <a:t>/</a:t>
            </a:r>
            <a:r>
              <a:rPr lang="nl-NL" sz="1400" dirty="0" err="1" smtClean="0">
                <a:solidFill>
                  <a:schemeClr val="tx1"/>
                </a:solidFill>
              </a:rPr>
              <a:t>formoterol</a:t>
            </a:r>
            <a:r>
              <a:rPr lang="nl-NL" sz="1400" dirty="0" smtClean="0">
                <a:solidFill>
                  <a:schemeClr val="tx1"/>
                </a:solidFill>
              </a:rPr>
              <a:t>/</a:t>
            </a:r>
            <a:r>
              <a:rPr lang="nl-NL" sz="1400" dirty="0" err="1" smtClean="0">
                <a:solidFill>
                  <a:schemeClr val="tx1"/>
                </a:solidFill>
              </a:rPr>
              <a:t>glycopyrronium</a:t>
            </a:r>
            <a:r>
              <a:rPr lang="nl-NL" sz="1400" dirty="0" smtClean="0">
                <a:solidFill>
                  <a:schemeClr val="tx1"/>
                </a:solidFill>
              </a:rPr>
              <a:t> 2d2do, </a:t>
            </a:r>
            <a:r>
              <a:rPr lang="nl-NL" sz="1400" dirty="0">
                <a:solidFill>
                  <a:schemeClr val="tx1"/>
                </a:solidFill>
              </a:rPr>
              <a:t>Calciumcarbonaat/</a:t>
            </a:r>
            <a:r>
              <a:rPr lang="nl-NL" sz="1400" dirty="0" err="1">
                <a:solidFill>
                  <a:schemeClr val="tx1"/>
                </a:solidFill>
              </a:rPr>
              <a:t>colecalciferol</a:t>
            </a:r>
            <a:r>
              <a:rPr lang="nl-NL" sz="1400" dirty="0">
                <a:solidFill>
                  <a:schemeClr val="tx1"/>
                </a:solidFill>
              </a:rPr>
              <a:t>, </a:t>
            </a:r>
            <a:r>
              <a:rPr lang="nl-NL" sz="1400" dirty="0" err="1">
                <a:solidFill>
                  <a:schemeClr val="tx1"/>
                </a:solidFill>
              </a:rPr>
              <a:t>Candesartan</a:t>
            </a:r>
            <a:r>
              <a:rPr lang="nl-NL" sz="1400" dirty="0">
                <a:solidFill>
                  <a:schemeClr val="tx1"/>
                </a:solidFill>
              </a:rPr>
              <a:t> 4 </a:t>
            </a:r>
            <a:r>
              <a:rPr lang="nl-NL" sz="1400" dirty="0" smtClean="0">
                <a:solidFill>
                  <a:schemeClr val="tx1"/>
                </a:solidFill>
              </a:rPr>
              <a:t>mg 1d1, Atenolol 50 mg 1d1, </a:t>
            </a:r>
            <a:r>
              <a:rPr lang="nl-NL" sz="1400" dirty="0">
                <a:solidFill>
                  <a:schemeClr val="tx1"/>
                </a:solidFill>
              </a:rPr>
              <a:t>Furosemide </a:t>
            </a:r>
            <a:r>
              <a:rPr lang="nl-NL" sz="1400" dirty="0" smtClean="0">
                <a:solidFill>
                  <a:schemeClr val="tx1"/>
                </a:solidFill>
              </a:rPr>
              <a:t>20+40 mg </a:t>
            </a:r>
            <a:r>
              <a:rPr lang="nl-NL" sz="1400" dirty="0">
                <a:solidFill>
                  <a:schemeClr val="tx1"/>
                </a:solidFill>
              </a:rPr>
              <a:t>om de dag, </a:t>
            </a:r>
            <a:r>
              <a:rPr lang="nl-NL" sz="1400" dirty="0" err="1">
                <a:solidFill>
                  <a:schemeClr val="tx1"/>
                </a:solidFill>
              </a:rPr>
              <a:t>Pantoprazol</a:t>
            </a:r>
            <a:r>
              <a:rPr lang="nl-NL" sz="1400" dirty="0">
                <a:solidFill>
                  <a:schemeClr val="tx1"/>
                </a:solidFill>
              </a:rPr>
              <a:t> 40 </a:t>
            </a:r>
            <a:r>
              <a:rPr lang="nl-NL" sz="1400" dirty="0" smtClean="0">
                <a:solidFill>
                  <a:schemeClr val="tx1"/>
                </a:solidFill>
              </a:rPr>
              <a:t>mg 1d1, </a:t>
            </a:r>
            <a:r>
              <a:rPr lang="nl-NL" sz="1400" dirty="0" err="1">
                <a:solidFill>
                  <a:schemeClr val="tx1"/>
                </a:solidFill>
              </a:rPr>
              <a:t>Pantoprazol</a:t>
            </a:r>
            <a:r>
              <a:rPr lang="nl-NL" sz="1400" dirty="0">
                <a:solidFill>
                  <a:schemeClr val="tx1"/>
                </a:solidFill>
              </a:rPr>
              <a:t> 40 </a:t>
            </a:r>
            <a:r>
              <a:rPr lang="nl-NL" sz="1400" dirty="0" smtClean="0">
                <a:solidFill>
                  <a:schemeClr val="tx1"/>
                </a:solidFill>
              </a:rPr>
              <a:t>mg 1d1, </a:t>
            </a:r>
            <a:r>
              <a:rPr lang="nl-NL" sz="1400" dirty="0">
                <a:solidFill>
                  <a:schemeClr val="tx1"/>
                </a:solidFill>
              </a:rPr>
              <a:t>Spironolacton 25 </a:t>
            </a:r>
            <a:r>
              <a:rPr lang="nl-NL" sz="1400" dirty="0" smtClean="0">
                <a:solidFill>
                  <a:schemeClr val="tx1"/>
                </a:solidFill>
              </a:rPr>
              <a:t>mg 1d1</a:t>
            </a: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 err="1" smtClean="0">
                <a:solidFill>
                  <a:schemeClr val="tx1"/>
                </a:solidFill>
              </a:rPr>
              <a:t>Beloop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: </a:t>
            </a:r>
            <a:r>
              <a:rPr lang="nl-NL" sz="1400" dirty="0">
                <a:solidFill>
                  <a:schemeClr val="tx1"/>
                </a:solidFill>
              </a:rPr>
              <a:t>Sinds 3 dagen ziek: diarree, nauwelijks intake. Nu meer </a:t>
            </a:r>
            <a:r>
              <a:rPr lang="nl-NL" sz="1400" dirty="0" err="1" smtClean="0">
                <a:solidFill>
                  <a:schemeClr val="tx1"/>
                </a:solidFill>
              </a:rPr>
              <a:t>dyspnoeïsch</a:t>
            </a:r>
            <a:r>
              <a:rPr lang="nl-NL" sz="1400" dirty="0" smtClean="0">
                <a:solidFill>
                  <a:schemeClr val="tx1"/>
                </a:solidFill>
              </a:rPr>
              <a:t> </a:t>
            </a:r>
            <a:r>
              <a:rPr lang="nl-NL" sz="1400" dirty="0">
                <a:solidFill>
                  <a:schemeClr val="tx1"/>
                </a:solidFill>
              </a:rPr>
              <a:t>en reageert slechter, echtgenoot belde 112. </a:t>
            </a:r>
            <a:endParaRPr 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 err="1">
                <a:solidFill>
                  <a:schemeClr val="tx1"/>
                </a:solidFill>
              </a:rPr>
              <a:t>B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ijzonderheden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LO: A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spreekt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enkele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woorden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B</a:t>
            </a:r>
            <a:r>
              <a:rPr lang="en-US" altLang="en-US" sz="1400" dirty="0" smtClean="0">
                <a:solidFill>
                  <a:schemeClr val="tx1"/>
                </a:solidFill>
              </a:rPr>
              <a:t> sat 88%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bij</a:t>
            </a:r>
            <a:r>
              <a:rPr lang="en-US" altLang="en-US" sz="1400" dirty="0" smtClean="0">
                <a:solidFill>
                  <a:schemeClr val="tx1"/>
                </a:solidFill>
              </a:rPr>
              <a:t> KL, 91%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bij</a:t>
            </a:r>
            <a:r>
              <a:rPr lang="en-US" altLang="en-US" sz="1400" dirty="0" smtClean="0">
                <a:solidFill>
                  <a:schemeClr val="tx1"/>
                </a:solidFill>
              </a:rPr>
              <a:t> 1L O2,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bdz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verlengd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expirium</a:t>
            </a:r>
            <a:r>
              <a:rPr lang="en-US" altLang="en-US" sz="1400" dirty="0" smtClean="0">
                <a:solidFill>
                  <a:schemeClr val="tx1"/>
                </a:solidFill>
              </a:rPr>
              <a:t> en mild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crepiteren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basaal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C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>
                <a:solidFill>
                  <a:srgbClr val="FF0000"/>
                </a:solidFill>
              </a:rPr>
              <a:t>BP 70/50mmHg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reageert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niet</a:t>
            </a:r>
            <a:r>
              <a:rPr lang="en-US" altLang="en-US" sz="1400" dirty="0" smtClean="0">
                <a:solidFill>
                  <a:schemeClr val="tx1"/>
                </a:solidFill>
              </a:rPr>
              <a:t> op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vulling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  <a:r>
              <a:rPr lang="en-US" altLang="en-US" sz="1400" dirty="0">
                <a:solidFill>
                  <a:srgbClr val="FF0000"/>
                </a:solidFill>
              </a:rPr>
              <a:t>HR </a:t>
            </a:r>
            <a:r>
              <a:rPr lang="en-US" altLang="en-US" sz="1400" dirty="0" smtClean="0">
                <a:solidFill>
                  <a:srgbClr val="FF0000"/>
                </a:solidFill>
              </a:rPr>
              <a:t>50/min</a:t>
            </a:r>
            <a:r>
              <a:rPr lang="en-US" altLang="en-US" sz="1400" dirty="0">
                <a:solidFill>
                  <a:srgbClr val="FF0000"/>
                </a:solidFill>
              </a:rPr>
              <a:t>.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Cor</a:t>
            </a:r>
            <a:r>
              <a:rPr lang="en-US" altLang="en-US" sz="1400" dirty="0" smtClean="0">
                <a:solidFill>
                  <a:schemeClr val="tx1"/>
                </a:solidFill>
              </a:rPr>
              <a:t>: s1, s2,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irregulair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Abdom</a:t>
            </a:r>
            <a:r>
              <a:rPr lang="en-US" altLang="en-US" sz="1400" dirty="0" smtClean="0">
                <a:solidFill>
                  <a:schemeClr val="tx1"/>
                </a:solidFill>
              </a:rPr>
              <a:t>: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soepel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drukpijn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D</a:t>
            </a:r>
            <a:r>
              <a:rPr lang="en-US" altLang="en-US" sz="1400" dirty="0" smtClean="0">
                <a:solidFill>
                  <a:schemeClr val="tx1"/>
                </a:solidFill>
              </a:rPr>
              <a:t> E4M6V3. PEARLL.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lateralisatie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Niet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meningeaal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geprikkeld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Koude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acra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  <a:r>
              <a:rPr lang="en-US" altLang="en-US" sz="1400" dirty="0" err="1">
                <a:solidFill>
                  <a:srgbClr val="FF0000"/>
                </a:solidFill>
              </a:rPr>
              <a:t>Normale</a:t>
            </a:r>
            <a:r>
              <a:rPr lang="en-US" altLang="en-US" sz="1400" dirty="0">
                <a:solidFill>
                  <a:srgbClr val="FF0000"/>
                </a:solidFill>
              </a:rPr>
              <a:t> temp.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 smtClean="0">
                <a:solidFill>
                  <a:schemeClr val="tx1"/>
                </a:solidFill>
              </a:rPr>
              <a:t>AO: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dirty="0" smtClean="0">
                <a:solidFill>
                  <a:schemeClr val="tx1"/>
                </a:solidFill>
              </a:rPr>
              <a:t>- ECG: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atriumfibrilleren</a:t>
            </a:r>
            <a:r>
              <a:rPr lang="en-US" altLang="en-US" sz="1400" dirty="0" smtClean="0">
                <a:solidFill>
                  <a:schemeClr val="tx1"/>
                </a:solidFill>
              </a:rPr>
              <a:t> 50/min,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vergelijking</a:t>
            </a:r>
            <a:r>
              <a:rPr lang="en-US" altLang="en-US" sz="1400" dirty="0" smtClean="0">
                <a:solidFill>
                  <a:schemeClr val="tx1"/>
                </a:solidFill>
              </a:rPr>
              <a:t> met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eerder</a:t>
            </a:r>
            <a:r>
              <a:rPr lang="en-US" altLang="en-US" sz="1400" dirty="0" smtClean="0">
                <a:solidFill>
                  <a:schemeClr val="tx1"/>
                </a:solidFill>
              </a:rPr>
              <a:t>: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trager</a:t>
            </a:r>
            <a:r>
              <a:rPr lang="en-US" altLang="en-US" sz="1400" dirty="0" smtClean="0">
                <a:solidFill>
                  <a:schemeClr val="tx1"/>
                </a:solidFill>
              </a:rPr>
              <a:t> maar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onveranderde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configuraties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dirty="0" smtClean="0">
                <a:solidFill>
                  <a:schemeClr val="tx1"/>
                </a:solidFill>
              </a:rPr>
              <a:t>- Lab (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veneus</a:t>
            </a:r>
            <a:r>
              <a:rPr lang="en-US" altLang="en-US" sz="1400" dirty="0" smtClean="0">
                <a:solidFill>
                  <a:schemeClr val="tx1"/>
                </a:solidFill>
              </a:rPr>
              <a:t>): </a:t>
            </a:r>
            <a:r>
              <a:rPr lang="en-US" altLang="en-US" sz="1400" dirty="0">
                <a:solidFill>
                  <a:schemeClr val="tx1"/>
                </a:solidFill>
              </a:rPr>
              <a:t>pH </a:t>
            </a:r>
            <a:r>
              <a:rPr lang="en-US" altLang="en-US" sz="1400" dirty="0">
                <a:solidFill>
                  <a:srgbClr val="FF0000"/>
                </a:solidFill>
              </a:rPr>
              <a:t>6,97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bic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>
                <a:solidFill>
                  <a:srgbClr val="FF0000"/>
                </a:solidFill>
              </a:rPr>
              <a:t>15, </a:t>
            </a:r>
            <a:r>
              <a:rPr lang="en-US" altLang="en-US" sz="1400" dirty="0" err="1">
                <a:solidFill>
                  <a:schemeClr val="tx1"/>
                </a:solidFill>
              </a:rPr>
              <a:t>lactaat</a:t>
            </a:r>
            <a:r>
              <a:rPr lang="en-US" altLang="en-US" sz="1400" dirty="0">
                <a:solidFill>
                  <a:schemeClr val="tx1"/>
                </a:solidFill>
              </a:rPr>
              <a:t> 0,9. </a:t>
            </a:r>
            <a:r>
              <a:rPr lang="nl-NL" sz="1400" dirty="0" err="1">
                <a:solidFill>
                  <a:schemeClr val="tx1"/>
                </a:solidFill>
              </a:rPr>
              <a:t>Hb</a:t>
            </a:r>
            <a:r>
              <a:rPr lang="nl-NL" sz="1400" dirty="0">
                <a:solidFill>
                  <a:schemeClr val="tx1"/>
                </a:solidFill>
              </a:rPr>
              <a:t> 7,7, L6,7, CRP 11, PT &gt;8, </a:t>
            </a:r>
            <a:r>
              <a:rPr lang="nl-NL" sz="1400" dirty="0" err="1">
                <a:solidFill>
                  <a:schemeClr val="tx1"/>
                </a:solidFill>
              </a:rPr>
              <a:t>trombo’s</a:t>
            </a:r>
            <a:r>
              <a:rPr lang="nl-NL" sz="1400" dirty="0">
                <a:solidFill>
                  <a:schemeClr val="tx1"/>
                </a:solidFill>
              </a:rPr>
              <a:t> 143. Na 129, Ka </a:t>
            </a:r>
            <a:r>
              <a:rPr lang="nl-NL" sz="1400" dirty="0">
                <a:solidFill>
                  <a:srgbClr val="FF0000"/>
                </a:solidFill>
              </a:rPr>
              <a:t>7,8, </a:t>
            </a:r>
            <a:r>
              <a:rPr lang="nl-NL" sz="1400" dirty="0" err="1">
                <a:solidFill>
                  <a:schemeClr val="tx1"/>
                </a:solidFill>
              </a:rPr>
              <a:t>Kreat</a:t>
            </a:r>
            <a:r>
              <a:rPr lang="nl-NL" sz="1400" dirty="0">
                <a:solidFill>
                  <a:schemeClr val="tx1"/>
                </a:solidFill>
              </a:rPr>
              <a:t> </a:t>
            </a:r>
            <a:r>
              <a:rPr lang="nl-NL" sz="1400" dirty="0">
                <a:solidFill>
                  <a:srgbClr val="FF0000"/>
                </a:solidFill>
              </a:rPr>
              <a:t>630 (98), </a:t>
            </a:r>
            <a:r>
              <a:rPr lang="nl-NL" sz="1400" dirty="0" err="1">
                <a:solidFill>
                  <a:schemeClr val="tx1"/>
                </a:solidFill>
              </a:rPr>
              <a:t>eGFR</a:t>
            </a:r>
            <a:r>
              <a:rPr lang="nl-NL" sz="1400" dirty="0">
                <a:solidFill>
                  <a:schemeClr val="tx1"/>
                </a:solidFill>
              </a:rPr>
              <a:t> </a:t>
            </a:r>
            <a:r>
              <a:rPr lang="nl-NL" sz="1400" dirty="0">
                <a:solidFill>
                  <a:srgbClr val="FF0000"/>
                </a:solidFill>
              </a:rPr>
              <a:t>5 (49),</a:t>
            </a:r>
            <a:r>
              <a:rPr lang="nl-NL" sz="1400" dirty="0">
                <a:solidFill>
                  <a:schemeClr val="tx1"/>
                </a:solidFill>
              </a:rPr>
              <a:t> U </a:t>
            </a:r>
            <a:r>
              <a:rPr lang="nl-NL" sz="1400" dirty="0">
                <a:solidFill>
                  <a:srgbClr val="FF0000"/>
                </a:solidFill>
              </a:rPr>
              <a:t>44,6</a:t>
            </a:r>
            <a:r>
              <a:rPr lang="nl-NL" sz="1400" dirty="0">
                <a:solidFill>
                  <a:schemeClr val="tx1"/>
                </a:solidFill>
              </a:rPr>
              <a:t>, </a:t>
            </a:r>
            <a:r>
              <a:rPr lang="nl-NL" sz="1400" dirty="0" err="1">
                <a:solidFill>
                  <a:schemeClr val="tx1"/>
                </a:solidFill>
              </a:rPr>
              <a:t>osmol</a:t>
            </a:r>
            <a:r>
              <a:rPr lang="nl-NL" sz="1400" dirty="0">
                <a:solidFill>
                  <a:schemeClr val="tx1"/>
                </a:solidFill>
              </a:rPr>
              <a:t> </a:t>
            </a:r>
            <a:r>
              <a:rPr lang="nl-NL" sz="1400" dirty="0">
                <a:solidFill>
                  <a:srgbClr val="FF0000"/>
                </a:solidFill>
              </a:rPr>
              <a:t>324</a:t>
            </a:r>
            <a:r>
              <a:rPr lang="nl-NL" sz="1400" dirty="0">
                <a:solidFill>
                  <a:schemeClr val="tx1"/>
                </a:solidFill>
              </a:rPr>
              <a:t>. Lipase 763, </a:t>
            </a:r>
            <a:r>
              <a:rPr lang="nl-NL" sz="1400" dirty="0" err="1">
                <a:solidFill>
                  <a:schemeClr val="tx1"/>
                </a:solidFill>
              </a:rPr>
              <a:t>bili</a:t>
            </a:r>
            <a:r>
              <a:rPr lang="nl-NL" sz="1400" dirty="0">
                <a:solidFill>
                  <a:schemeClr val="tx1"/>
                </a:solidFill>
              </a:rPr>
              <a:t> 6, LDH 232, ASAT 22, ALAT 16, AF 54, GGT 26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 err="1" smtClean="0">
                <a:solidFill>
                  <a:schemeClr val="tx1"/>
                </a:solidFill>
              </a:rPr>
              <a:t>Conclusie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:  </a:t>
            </a:r>
            <a:r>
              <a:rPr lang="nl-NL" altLang="en-US" sz="1400" dirty="0" smtClean="0">
                <a:solidFill>
                  <a:schemeClr val="tx1"/>
                </a:solidFill>
              </a:rPr>
              <a:t>Hypovolemische s</a:t>
            </a:r>
            <a:r>
              <a:rPr lang="nl-NL" altLang="nl-NL" sz="1400" dirty="0" smtClean="0">
                <a:solidFill>
                  <a:schemeClr val="tx1"/>
                </a:solidFill>
              </a:rPr>
              <a:t>hock </a:t>
            </a:r>
            <a:r>
              <a:rPr lang="nl-NL" altLang="nl-NL" sz="1400" dirty="0">
                <a:solidFill>
                  <a:schemeClr val="tx1"/>
                </a:solidFill>
              </a:rPr>
              <a:t>met nierinsufficiëntie en </a:t>
            </a:r>
            <a:r>
              <a:rPr lang="nl-NL" altLang="nl-NL" sz="1400" dirty="0" err="1" smtClean="0">
                <a:solidFill>
                  <a:schemeClr val="tx1"/>
                </a:solidFill>
              </a:rPr>
              <a:t>hyperkaliëmie</a:t>
            </a: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 err="1" smtClean="0">
                <a:solidFill>
                  <a:schemeClr val="tx1"/>
                </a:solidFill>
              </a:rPr>
              <a:t>Vraag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: </a:t>
            </a:r>
            <a:r>
              <a:rPr lang="en-US" altLang="en-US" sz="1400" dirty="0" smtClean="0">
                <a:solidFill>
                  <a:schemeClr val="tx1"/>
                </a:solidFill>
              </a:rPr>
              <a:t>wat is de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overkoepelende</a:t>
            </a:r>
            <a:r>
              <a:rPr lang="en-US" altLang="en-US" sz="1400" dirty="0" smtClean="0">
                <a:solidFill>
                  <a:schemeClr val="tx1"/>
                </a:solidFill>
              </a:rPr>
              <a:t> diagnose en </a:t>
            </a:r>
            <a:r>
              <a:rPr lang="nl-NL" altLang="en-US" sz="1400" dirty="0">
                <a:solidFill>
                  <a:schemeClr val="tx1"/>
                </a:solidFill>
              </a:rPr>
              <a:t>welke thuismedicatie heeft hieraan bijgedragen? </a:t>
            </a:r>
            <a:endParaRPr lang="en-US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4886325" y="6417199"/>
            <a:ext cx="41069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</a:t>
            </a:r>
            <a:r>
              <a:rPr lang="nl-NL" sz="1100" dirty="0" smtClean="0"/>
              <a:t>Sietske Veenje en Berdien Oortgiesen,</a:t>
            </a:r>
          </a:p>
          <a:p>
            <a:r>
              <a:rPr lang="nl-NL" sz="1100" dirty="0" smtClean="0"/>
              <a:t>Medisch Centrum Leeuwarden 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257291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120" y="1821674"/>
            <a:ext cx="3854309" cy="28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kstvak 15"/>
          <p:cNvSpPr txBox="1"/>
          <p:nvPr/>
        </p:nvSpPr>
        <p:spPr>
          <a:xfrm>
            <a:off x="239915" y="2789471"/>
            <a:ext cx="2293698" cy="138499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Dit acroniem </a:t>
            </a:r>
            <a:r>
              <a:rPr lang="nl-NL" sz="1200" dirty="0"/>
              <a:t>wordt gebruikt om een syndroom te beschrijven waarbij de synergetische effecten van AV-knoopblokkers en nierinsufficiëntie leiden tot ernstige bradycardie en </a:t>
            </a:r>
            <a:r>
              <a:rPr lang="nl-NL" sz="1200" dirty="0" err="1"/>
              <a:t>hyperkaliëmie</a:t>
            </a:r>
            <a:endParaRPr lang="nl-NL" sz="12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22312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 smtClean="0"/>
              <a:t>Uitwerking </a:t>
            </a:r>
            <a:r>
              <a:rPr lang="nl-NL"/>
              <a:t>c</a:t>
            </a:r>
            <a:r>
              <a:rPr lang="nl-NL" smtClean="0"/>
              <a:t>asus </a:t>
            </a:r>
            <a:r>
              <a:rPr lang="nl-NL" smtClean="0"/>
              <a:t>61</a:t>
            </a:r>
            <a:r>
              <a:rPr lang="nl-NL" smtClean="0"/>
              <a:t> </a:t>
            </a:r>
            <a:r>
              <a:rPr lang="nl-NL" dirty="0" smtClean="0"/>
              <a:t>– mei </a:t>
            </a:r>
            <a:r>
              <a:rPr lang="nl-NL" dirty="0"/>
              <a:t>2023</a:t>
            </a:r>
            <a:r>
              <a:rPr lang="nl-NL" dirty="0">
                <a:solidFill>
                  <a:schemeClr val="bg1"/>
                </a:solidFill>
              </a:rPr>
              <a:t>je aan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233718" y="1434393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6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800" dirty="0" smtClean="0">
              <a:solidFill>
                <a:schemeClr val="tx1"/>
              </a:solidFill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800" dirty="0">
              <a:solidFill>
                <a:schemeClr val="tx1"/>
              </a:solidFill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800" dirty="0" smtClean="0">
              <a:solidFill>
                <a:schemeClr val="tx1"/>
              </a:solidFill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800" dirty="0">
              <a:solidFill>
                <a:schemeClr val="tx1"/>
              </a:solidFill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800" dirty="0" smtClean="0">
              <a:solidFill>
                <a:schemeClr val="tx1"/>
              </a:solidFill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800" dirty="0">
              <a:solidFill>
                <a:schemeClr val="tx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232785" y="1458855"/>
            <a:ext cx="857711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altLang="nl-NL" sz="1400" b="1" dirty="0" err="1"/>
              <a:t>B</a:t>
            </a:r>
            <a:r>
              <a:rPr lang="nl-NL" altLang="nl-NL" sz="1400" dirty="0" err="1"/>
              <a:t>radycardia</a:t>
            </a:r>
            <a:endParaRPr lang="nl-NL" altLang="nl-NL" sz="1400" dirty="0"/>
          </a:p>
          <a:p>
            <a:r>
              <a:rPr lang="nl-NL" altLang="nl-NL" sz="1400" b="1" dirty="0" err="1"/>
              <a:t>R</a:t>
            </a:r>
            <a:r>
              <a:rPr lang="nl-NL" altLang="nl-NL" sz="1400" dirty="0" err="1"/>
              <a:t>enal</a:t>
            </a:r>
            <a:r>
              <a:rPr lang="nl-NL" altLang="nl-NL" sz="1400" dirty="0"/>
              <a:t> failure</a:t>
            </a:r>
          </a:p>
          <a:p>
            <a:r>
              <a:rPr lang="nl-NL" altLang="nl-NL" sz="1400" b="1" dirty="0"/>
              <a:t>A</a:t>
            </a:r>
            <a:r>
              <a:rPr lang="nl-NL" altLang="nl-NL" sz="1400" dirty="0"/>
              <a:t>V node </a:t>
            </a:r>
            <a:r>
              <a:rPr lang="nl-NL" altLang="nl-NL" sz="1400" dirty="0" err="1"/>
              <a:t>blocker</a:t>
            </a:r>
            <a:r>
              <a:rPr lang="nl-NL" altLang="nl-NL" sz="1400" dirty="0"/>
              <a:t>: </a:t>
            </a:r>
            <a:r>
              <a:rPr lang="nl-NL" altLang="nl-NL" sz="1400" dirty="0" err="1" smtClean="0"/>
              <a:t>beta</a:t>
            </a:r>
            <a:r>
              <a:rPr lang="nl-NL" altLang="nl-NL" sz="1400" dirty="0" smtClean="0"/>
              <a:t>-blokker</a:t>
            </a:r>
            <a:r>
              <a:rPr lang="nl-NL" altLang="nl-NL" sz="1400" dirty="0"/>
              <a:t>, verapamil, or diltiazem </a:t>
            </a:r>
          </a:p>
          <a:p>
            <a:r>
              <a:rPr lang="nl-NL" altLang="nl-NL" sz="1400" b="1" dirty="0"/>
              <a:t>S</a:t>
            </a:r>
            <a:r>
              <a:rPr lang="nl-NL" altLang="nl-NL" sz="1400" dirty="0"/>
              <a:t>hock</a:t>
            </a:r>
          </a:p>
          <a:p>
            <a:r>
              <a:rPr lang="nl-NL" altLang="nl-NL" sz="1400" b="1" dirty="0" err="1" smtClean="0"/>
              <a:t>H</a:t>
            </a:r>
            <a:r>
              <a:rPr lang="nl-NL" altLang="nl-NL" sz="1400" dirty="0" err="1" smtClean="0"/>
              <a:t>yperkalemia</a:t>
            </a:r>
            <a:endParaRPr lang="nl-NL" altLang="nl-NL" sz="1400" dirty="0" smtClean="0"/>
          </a:p>
          <a:p>
            <a:endParaRPr lang="nl-NL" altLang="nl-NL" sz="1600" dirty="0" smtClean="0"/>
          </a:p>
          <a:p>
            <a:endParaRPr lang="nl-NL" altLang="nl-NL" sz="1600" dirty="0" smtClean="0"/>
          </a:p>
          <a:p>
            <a:endParaRPr lang="nl-NL" altLang="nl-NL" sz="1600" dirty="0"/>
          </a:p>
          <a:p>
            <a:endParaRPr lang="nl-NL" altLang="nl-NL" sz="1600" dirty="0" smtClean="0"/>
          </a:p>
          <a:p>
            <a:endParaRPr lang="nl-NL" altLang="nl-NL" sz="1600" dirty="0"/>
          </a:p>
          <a:p>
            <a:endParaRPr lang="nl-NL" altLang="nl-NL" sz="1200" b="1" u="sng" dirty="0" smtClean="0"/>
          </a:p>
          <a:p>
            <a:endParaRPr lang="nl-NL" altLang="nl-NL" sz="1200" b="1" u="sng" dirty="0"/>
          </a:p>
          <a:p>
            <a:endParaRPr lang="nl-NL" altLang="nl-NL" sz="1200" b="1" u="sng" dirty="0" smtClean="0"/>
          </a:p>
          <a:p>
            <a:r>
              <a:rPr lang="nl-NL" altLang="nl-NL" sz="1200" b="1" u="sng" dirty="0" smtClean="0"/>
              <a:t>Acute behandelopties</a:t>
            </a:r>
          </a:p>
          <a:p>
            <a:pPr marL="285750" indent="-285750">
              <a:buFontTx/>
              <a:buChar char="-"/>
            </a:pPr>
            <a:r>
              <a:rPr lang="nl-NL" altLang="nl-NL" sz="1200" dirty="0"/>
              <a:t>Calcium + insuline/glucose</a:t>
            </a:r>
          </a:p>
          <a:p>
            <a:pPr marL="285750" indent="-285750">
              <a:buFontTx/>
              <a:buChar char="-"/>
            </a:pPr>
            <a:r>
              <a:rPr lang="nl-NL" altLang="nl-NL" sz="1200" dirty="0"/>
              <a:t>Vocht toediening: </a:t>
            </a:r>
            <a:r>
              <a:rPr lang="nl-NL" sz="1200" dirty="0"/>
              <a:t>Isotoon bicarbonaat/</a:t>
            </a:r>
            <a:r>
              <a:rPr lang="nl-NL" sz="1200" dirty="0" err="1"/>
              <a:t>ringerlactaat</a:t>
            </a:r>
            <a:r>
              <a:rPr lang="nl-NL" sz="1200" dirty="0"/>
              <a:t> &gt; </a:t>
            </a:r>
            <a:r>
              <a:rPr lang="nl-NL" sz="1200" dirty="0" err="1"/>
              <a:t>NaCl</a:t>
            </a:r>
            <a:r>
              <a:rPr lang="nl-NL" sz="1200" dirty="0"/>
              <a:t> 0,9%</a:t>
            </a:r>
            <a:endParaRPr lang="nl-NL" altLang="nl-NL" sz="1200" dirty="0"/>
          </a:p>
          <a:p>
            <a:pPr marL="285750" indent="-285750">
              <a:buFontTx/>
              <a:buChar char="-"/>
            </a:pPr>
            <a:r>
              <a:rPr lang="nl-NL" altLang="nl-NL" sz="1200" dirty="0"/>
              <a:t>Salbutamol (verneveling)</a:t>
            </a:r>
          </a:p>
          <a:p>
            <a:pPr marL="285750" indent="-285750">
              <a:buFontTx/>
              <a:buChar char="-"/>
            </a:pPr>
            <a:r>
              <a:rPr lang="nl-NL" altLang="nl-NL" sz="1200" dirty="0" smtClean="0"/>
              <a:t>Hemodialyse </a:t>
            </a:r>
            <a:endParaRPr lang="nl-NL" altLang="nl-NL" sz="1200" dirty="0"/>
          </a:p>
          <a:p>
            <a:pPr marL="285750" indent="-285750">
              <a:buFontTx/>
              <a:buChar char="-"/>
            </a:pPr>
            <a:r>
              <a:rPr lang="nl-NL" altLang="nl-NL" sz="1200" dirty="0" smtClean="0"/>
              <a:t>Tijdelijke </a:t>
            </a:r>
            <a:r>
              <a:rPr lang="nl-NL" altLang="nl-NL" sz="1200" dirty="0"/>
              <a:t>pacemakerdraad </a:t>
            </a:r>
          </a:p>
          <a:p>
            <a:pPr marL="285750" indent="-285750">
              <a:buFontTx/>
              <a:buChar char="-"/>
            </a:pPr>
            <a:r>
              <a:rPr lang="nl-NL" altLang="nl-NL" sz="1200" dirty="0" err="1"/>
              <a:t>Vasoactiva</a:t>
            </a:r>
            <a:r>
              <a:rPr lang="nl-NL" altLang="nl-NL" sz="1200" dirty="0"/>
              <a:t>/</a:t>
            </a:r>
            <a:r>
              <a:rPr lang="nl-NL" altLang="nl-NL" sz="1200" dirty="0" err="1"/>
              <a:t>inotropica</a:t>
            </a:r>
            <a:r>
              <a:rPr lang="nl-NL" altLang="nl-NL" sz="1200" dirty="0"/>
              <a:t>: (nor)adrenaline, </a:t>
            </a:r>
            <a:r>
              <a:rPr lang="nl-NL" altLang="nl-NL" sz="1200" dirty="0" smtClean="0"/>
              <a:t>dobutamine</a:t>
            </a:r>
          </a:p>
          <a:p>
            <a:endParaRPr lang="nl-NL" altLang="nl-NL" sz="1200" dirty="0" smtClean="0"/>
          </a:p>
          <a:p>
            <a:r>
              <a:rPr lang="nl-NL" altLang="nl-NL" sz="1200" dirty="0" smtClean="0"/>
              <a:t>Bronnen: </a:t>
            </a:r>
            <a:r>
              <a:rPr lang="nl-NL" altLang="nl-NL" sz="1200" dirty="0" err="1"/>
              <a:t>PulmCrit</a:t>
            </a:r>
            <a:r>
              <a:rPr lang="nl-NL" altLang="nl-NL" sz="1200" dirty="0"/>
              <a:t>- BRASH </a:t>
            </a:r>
            <a:r>
              <a:rPr lang="nl-NL" altLang="nl-NL" sz="1200" dirty="0" err="1"/>
              <a:t>syndrome</a:t>
            </a:r>
            <a:r>
              <a:rPr lang="nl-NL" altLang="nl-NL" sz="1200" dirty="0"/>
              <a:t>: </a:t>
            </a:r>
            <a:r>
              <a:rPr lang="nl-NL" altLang="nl-NL" sz="1200" dirty="0" err="1"/>
              <a:t>Bradycardia</a:t>
            </a:r>
            <a:r>
              <a:rPr lang="nl-NL" altLang="nl-NL" sz="1200" dirty="0"/>
              <a:t>, </a:t>
            </a:r>
            <a:r>
              <a:rPr lang="nl-NL" altLang="nl-NL" sz="1200" dirty="0" err="1"/>
              <a:t>Renal</a:t>
            </a:r>
            <a:r>
              <a:rPr lang="nl-NL" altLang="nl-NL" sz="1200" dirty="0"/>
              <a:t> failure, Av </a:t>
            </a:r>
            <a:r>
              <a:rPr lang="nl-NL" altLang="nl-NL" sz="1200" dirty="0" err="1"/>
              <a:t>blocker</a:t>
            </a:r>
            <a:r>
              <a:rPr lang="nl-NL" altLang="nl-NL" sz="1200" dirty="0"/>
              <a:t>, Shock, </a:t>
            </a:r>
            <a:r>
              <a:rPr lang="nl-NL" altLang="nl-NL" sz="1200" dirty="0" err="1"/>
              <a:t>Hyperkalemia</a:t>
            </a:r>
            <a:r>
              <a:rPr lang="nl-NL" altLang="nl-NL" sz="1200" dirty="0"/>
              <a:t> (</a:t>
            </a:r>
            <a:r>
              <a:rPr lang="nl-NL" altLang="nl-NL" sz="1200" dirty="0" smtClean="0"/>
              <a:t>emcrit.org) en </a:t>
            </a:r>
            <a:r>
              <a:rPr lang="nl-NL" altLang="nl-NL" sz="1200" dirty="0" err="1" smtClean="0"/>
              <a:t>Farkas</a:t>
            </a:r>
            <a:r>
              <a:rPr lang="nl-NL" altLang="nl-NL" sz="1200" dirty="0" smtClean="0"/>
              <a:t> </a:t>
            </a:r>
            <a:r>
              <a:rPr lang="nl-NL" altLang="nl-NL" sz="1200" dirty="0"/>
              <a:t>JD, Long B, </a:t>
            </a:r>
            <a:r>
              <a:rPr lang="nl-NL" altLang="nl-NL" sz="1200" dirty="0" err="1"/>
              <a:t>Koyfman</a:t>
            </a:r>
            <a:r>
              <a:rPr lang="nl-NL" altLang="nl-NL" sz="1200" dirty="0"/>
              <a:t> A, </a:t>
            </a:r>
            <a:r>
              <a:rPr lang="nl-NL" altLang="nl-NL" sz="1200" dirty="0" err="1"/>
              <a:t>Menson</a:t>
            </a:r>
            <a:r>
              <a:rPr lang="nl-NL" altLang="nl-NL" sz="1200" dirty="0"/>
              <a:t> K. BRASH </a:t>
            </a:r>
            <a:r>
              <a:rPr lang="nl-NL" altLang="nl-NL" sz="1200" dirty="0" err="1"/>
              <a:t>Syndrome</a:t>
            </a:r>
            <a:r>
              <a:rPr lang="nl-NL" altLang="nl-NL" sz="1200" dirty="0"/>
              <a:t>: </a:t>
            </a:r>
            <a:r>
              <a:rPr lang="nl-NL" altLang="nl-NL" sz="1200" dirty="0" err="1"/>
              <a:t>Bradycardia</a:t>
            </a:r>
            <a:r>
              <a:rPr lang="nl-NL" altLang="nl-NL" sz="1200" dirty="0"/>
              <a:t>, </a:t>
            </a:r>
            <a:r>
              <a:rPr lang="nl-NL" altLang="nl-NL" sz="1200" dirty="0" err="1"/>
              <a:t>Renal</a:t>
            </a:r>
            <a:r>
              <a:rPr lang="nl-NL" altLang="nl-NL" sz="1200" dirty="0"/>
              <a:t> Failure, AV </a:t>
            </a:r>
            <a:r>
              <a:rPr lang="nl-NL" altLang="nl-NL" sz="1200" dirty="0" err="1"/>
              <a:t>Blockade</a:t>
            </a:r>
            <a:r>
              <a:rPr lang="nl-NL" altLang="nl-NL" sz="1200" dirty="0"/>
              <a:t>, Shock, </a:t>
            </a:r>
            <a:r>
              <a:rPr lang="nl-NL" altLang="nl-NL" sz="1200" dirty="0" err="1"/>
              <a:t>and</a:t>
            </a:r>
            <a:r>
              <a:rPr lang="nl-NL" altLang="nl-NL" sz="1200" dirty="0"/>
              <a:t> </a:t>
            </a:r>
            <a:r>
              <a:rPr lang="nl-NL" altLang="nl-NL" sz="1200" dirty="0" err="1"/>
              <a:t>Hyperkalemia</a:t>
            </a:r>
            <a:r>
              <a:rPr lang="nl-NL" altLang="nl-NL" sz="1200" dirty="0"/>
              <a:t>. J </a:t>
            </a:r>
            <a:r>
              <a:rPr lang="nl-NL" altLang="nl-NL" sz="1200" dirty="0" err="1"/>
              <a:t>Emerg</a:t>
            </a:r>
            <a:r>
              <a:rPr lang="nl-NL" altLang="nl-NL" sz="1200" dirty="0"/>
              <a:t> </a:t>
            </a:r>
            <a:r>
              <a:rPr lang="nl-NL" altLang="nl-NL" sz="1200" dirty="0" err="1"/>
              <a:t>Med</a:t>
            </a:r>
            <a:r>
              <a:rPr lang="nl-NL" altLang="nl-NL" sz="1200" dirty="0"/>
              <a:t>. 2020 Aug;59(2):216-223. </a:t>
            </a:r>
            <a:r>
              <a:rPr lang="nl-NL" altLang="nl-NL" sz="1200" dirty="0" err="1"/>
              <a:t>doi</a:t>
            </a:r>
            <a:r>
              <a:rPr lang="nl-NL" altLang="nl-NL" sz="1200" dirty="0"/>
              <a:t>: 10.1016/j.jemermed.2020.05.001. </a:t>
            </a:r>
            <a:r>
              <a:rPr lang="nl-NL" altLang="nl-NL" sz="1200" dirty="0" err="1"/>
              <a:t>Epub</a:t>
            </a:r>
            <a:r>
              <a:rPr lang="nl-NL" altLang="nl-NL" sz="1200" dirty="0"/>
              <a:t> 2020 Jun 18. PMID: 32565167.</a:t>
            </a:r>
          </a:p>
          <a:p>
            <a:endParaRPr lang="nl-NL" altLang="nl-NL" dirty="0" smtClean="0"/>
          </a:p>
        </p:txBody>
      </p:sp>
      <p:sp>
        <p:nvSpPr>
          <p:cNvPr id="15" name="Titel 2"/>
          <p:cNvSpPr txBox="1">
            <a:spLocks/>
          </p:cNvSpPr>
          <p:nvPr/>
        </p:nvSpPr>
        <p:spPr>
          <a:xfrm>
            <a:off x="396875" y="841972"/>
            <a:ext cx="7632700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altLang="nl-NL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BRASH syndroom</a:t>
            </a:r>
            <a:r>
              <a:rPr lang="nl-NL" altLang="nl-NL" dirty="0" smtClean="0"/>
              <a:t>	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635932" y="2364285"/>
            <a:ext cx="2324232" cy="249299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Vicieuze cirkel</a:t>
            </a:r>
          </a:p>
          <a:p>
            <a:pPr marL="285750" indent="-285750">
              <a:buFontTx/>
              <a:buChar char="-"/>
            </a:pPr>
            <a:r>
              <a:rPr lang="nl-NL" altLang="nl-NL" sz="1200" dirty="0" smtClean="0"/>
              <a:t>Mogelijke triggers: hypovolemie</a:t>
            </a:r>
            <a:r>
              <a:rPr lang="nl-NL" altLang="nl-NL" sz="1200" dirty="0"/>
              <a:t>, </a:t>
            </a:r>
            <a:r>
              <a:rPr lang="nl-NL" altLang="nl-NL" sz="1200" dirty="0" smtClean="0"/>
              <a:t>verhoging </a:t>
            </a:r>
            <a:r>
              <a:rPr lang="nl-NL" altLang="nl-NL" sz="1200" dirty="0"/>
              <a:t>van </a:t>
            </a:r>
            <a:r>
              <a:rPr lang="nl-NL" altLang="nl-NL" sz="1200" dirty="0" smtClean="0"/>
              <a:t>dosering B-blokkers, primair nierfalen, etc. </a:t>
            </a:r>
          </a:p>
          <a:p>
            <a:pPr marL="285750" indent="-285750">
              <a:buFontTx/>
              <a:buChar char="-"/>
            </a:pPr>
            <a:r>
              <a:rPr lang="nl-NL" sz="1200" dirty="0" smtClean="0"/>
              <a:t>Vaak niet herkend als syndroom, wel succesvol behandeld. Basis: ondersteunende therapie. </a:t>
            </a:r>
          </a:p>
          <a:p>
            <a:endParaRPr lang="nl-NL" sz="1200" dirty="0" smtClean="0"/>
          </a:p>
          <a:p>
            <a:r>
              <a:rPr lang="nl-NL" sz="1200" dirty="0" smtClean="0"/>
              <a:t>Kliniek variërend van asymptomatische bradycardie tot </a:t>
            </a:r>
            <a:r>
              <a:rPr lang="nl-NL" sz="1200" dirty="0" err="1" smtClean="0"/>
              <a:t>multi</a:t>
            </a:r>
            <a:r>
              <a:rPr lang="nl-NL" sz="1200" dirty="0" err="1"/>
              <a:t>-</a:t>
            </a:r>
            <a:r>
              <a:rPr lang="nl-NL" sz="1200" dirty="0" err="1" smtClean="0"/>
              <a:t>orgaanfalen</a:t>
            </a:r>
            <a:endParaRPr lang="nl-NL" sz="120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4886325" y="6417199"/>
            <a:ext cx="41069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</a:t>
            </a:r>
            <a:r>
              <a:rPr lang="nl-NL" sz="1100" dirty="0" smtClean="0"/>
              <a:t>Sietske Veenje en Berdien Oortgiesen,</a:t>
            </a:r>
          </a:p>
          <a:p>
            <a:r>
              <a:rPr lang="nl-NL" sz="1100" dirty="0" smtClean="0"/>
              <a:t>Medisch Centrum Leeuwarden 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2491</TotalTime>
  <Words>545</Words>
  <Application>Microsoft Office PowerPoint</Application>
  <PresentationFormat>Diavoorstelling (4:3)</PresentationFormat>
  <Paragraphs>67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oortgiesenber</cp:lastModifiedBy>
  <cp:revision>124</cp:revision>
  <dcterms:created xsi:type="dcterms:W3CDTF">2020-01-09T13:28:19Z</dcterms:created>
  <dcterms:modified xsi:type="dcterms:W3CDTF">2023-08-03T08:25:11Z</dcterms:modified>
</cp:coreProperties>
</file>