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5"/>
  </p:notesMasterIdLst>
  <p:sldIdLst>
    <p:sldId id="265" r:id="rId2"/>
    <p:sldId id="291" r:id="rId3"/>
    <p:sldId id="293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86098" autoAdjust="0"/>
  </p:normalViewPr>
  <p:slideViewPr>
    <p:cSldViewPr snapToGrid="0">
      <p:cViewPr varScale="1">
        <p:scale>
          <a:sx n="76" d="100"/>
          <a:sy n="76" d="100"/>
        </p:scale>
        <p:origin x="162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06-10-2023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39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94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17843" y="256281"/>
            <a:ext cx="6114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Casus  </a:t>
            </a:r>
            <a:r>
              <a:rPr lang="nl-NL" dirty="0" smtClean="0">
                <a:latin typeface="+mj-lt"/>
              </a:rPr>
              <a:t>63 </a:t>
            </a:r>
            <a:r>
              <a:rPr lang="nl-NL" dirty="0">
                <a:latin typeface="+mj-lt"/>
              </a:rPr>
              <a:t>– </a:t>
            </a:r>
            <a:r>
              <a:rPr lang="nl-NL" dirty="0" smtClean="0">
                <a:latin typeface="+mj-lt"/>
              </a:rPr>
              <a:t>oktober 2023</a:t>
            </a:r>
          </a:p>
          <a:p>
            <a:r>
              <a:rPr lang="nl-NL" sz="3200" dirty="0" smtClean="0">
                <a:latin typeface="+mj-lt"/>
              </a:rPr>
              <a:t>Hypertensie &amp; </a:t>
            </a:r>
            <a:r>
              <a:rPr lang="nl-NL" sz="3200" dirty="0" err="1" smtClean="0">
                <a:latin typeface="+mj-lt"/>
              </a:rPr>
              <a:t>Hypokaliëmie</a:t>
            </a:r>
            <a:endParaRPr lang="nl-NL" sz="3200" dirty="0">
              <a:latin typeface="+mj-lt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8485851" cy="49148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b="1" dirty="0">
                <a:solidFill>
                  <a:schemeClr val="tx1"/>
                </a:solidFill>
              </a:rPr>
              <a:t>Man, 86 jaar.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 err="1">
                <a:solidFill>
                  <a:schemeClr val="tx1"/>
                </a:solidFill>
              </a:rPr>
              <a:t>Vg</a:t>
            </a:r>
            <a:r>
              <a:rPr lang="nl-NL" altLang="en-US" sz="1400" dirty="0">
                <a:solidFill>
                  <a:schemeClr val="tx1"/>
                </a:solidFill>
              </a:rPr>
              <a:t>: TIA / </a:t>
            </a:r>
            <a:r>
              <a:rPr lang="nl-NL" altLang="en-US" sz="1400" dirty="0" err="1">
                <a:solidFill>
                  <a:schemeClr val="tx1"/>
                </a:solidFill>
              </a:rPr>
              <a:t>iCVA</a:t>
            </a:r>
            <a:r>
              <a:rPr lang="nl-NL" altLang="en-US" sz="1400" dirty="0">
                <a:solidFill>
                  <a:schemeClr val="tx1"/>
                </a:solidFill>
              </a:rPr>
              <a:t>; </a:t>
            </a:r>
            <a:r>
              <a:rPr lang="nl-NL" altLang="en-US" sz="1400" dirty="0" err="1">
                <a:solidFill>
                  <a:schemeClr val="tx1"/>
                </a:solidFill>
              </a:rPr>
              <a:t>ossaal</a:t>
            </a:r>
            <a:r>
              <a:rPr lang="nl-NL" altLang="en-US" sz="1400" dirty="0">
                <a:solidFill>
                  <a:schemeClr val="tx1"/>
                </a:solidFill>
              </a:rPr>
              <a:t> gemetastaseerd </a:t>
            </a:r>
            <a:r>
              <a:rPr lang="nl-NL" altLang="en-US" sz="1400" dirty="0" err="1">
                <a:solidFill>
                  <a:schemeClr val="tx1"/>
                </a:solidFill>
              </a:rPr>
              <a:t>prostaatca</a:t>
            </a:r>
            <a:r>
              <a:rPr lang="nl-NL" altLang="en-US" sz="1400" dirty="0">
                <a:solidFill>
                  <a:schemeClr val="tx1"/>
                </a:solidFill>
              </a:rPr>
              <a:t>. </a:t>
            </a:r>
            <a:br>
              <a:rPr lang="nl-NL" altLang="en-US" sz="1400" dirty="0">
                <a:solidFill>
                  <a:schemeClr val="tx1"/>
                </a:solidFill>
              </a:rPr>
            </a:br>
            <a:r>
              <a:rPr lang="nl-NL" altLang="en-US" sz="1400" dirty="0" err="1">
                <a:solidFill>
                  <a:schemeClr val="tx1"/>
                </a:solidFill>
              </a:rPr>
              <a:t>w.v</a:t>
            </a:r>
            <a:r>
              <a:rPr lang="nl-NL" altLang="en-US" sz="1400" dirty="0">
                <a:solidFill>
                  <a:schemeClr val="tx1"/>
                </a:solidFill>
              </a:rPr>
              <a:t>. </a:t>
            </a:r>
            <a:r>
              <a:rPr lang="nl-NL" altLang="en-US" sz="1400" dirty="0" err="1">
                <a:solidFill>
                  <a:schemeClr val="tx1"/>
                </a:solidFill>
              </a:rPr>
              <a:t>leuproreline</a:t>
            </a:r>
            <a:r>
              <a:rPr lang="nl-NL" altLang="en-US" sz="1400" dirty="0">
                <a:solidFill>
                  <a:schemeClr val="tx1"/>
                </a:solidFill>
              </a:rPr>
              <a:t> &amp; </a:t>
            </a:r>
            <a:r>
              <a:rPr lang="nl-NL" altLang="en-US" sz="1400" dirty="0" err="1">
                <a:solidFill>
                  <a:schemeClr val="tx1"/>
                </a:solidFill>
              </a:rPr>
              <a:t>abirateron</a:t>
            </a:r>
            <a:r>
              <a:rPr lang="nl-NL" altLang="en-US" sz="1400" dirty="0">
                <a:solidFill>
                  <a:schemeClr val="tx1"/>
                </a:solidFill>
              </a:rPr>
              <a:t>-prednison.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Overige medicatie: </a:t>
            </a:r>
            <a:r>
              <a:rPr lang="nl-NL" altLang="en-US" sz="1400" dirty="0" err="1">
                <a:solidFill>
                  <a:schemeClr val="tx1"/>
                </a:solidFill>
              </a:rPr>
              <a:t>fentanyl</a:t>
            </a:r>
            <a:r>
              <a:rPr lang="nl-NL" altLang="en-US" sz="1400" dirty="0">
                <a:solidFill>
                  <a:schemeClr val="tx1"/>
                </a:solidFill>
              </a:rPr>
              <a:t>, </a:t>
            </a:r>
            <a:r>
              <a:rPr lang="nl-NL" altLang="en-US" sz="1400" dirty="0" err="1">
                <a:solidFill>
                  <a:schemeClr val="tx1"/>
                </a:solidFill>
              </a:rPr>
              <a:t>oxycodon</a:t>
            </a:r>
            <a:r>
              <a:rPr lang="nl-NL" altLang="en-US" sz="1400" dirty="0">
                <a:solidFill>
                  <a:schemeClr val="tx1"/>
                </a:solidFill>
              </a:rPr>
              <a:t>, </a:t>
            </a:r>
            <a:r>
              <a:rPr lang="nl-NL" altLang="en-US" sz="1400" dirty="0" err="1">
                <a:solidFill>
                  <a:schemeClr val="tx1"/>
                </a:solidFill>
              </a:rPr>
              <a:t>movicolon</a:t>
            </a:r>
            <a:r>
              <a:rPr lang="nl-NL" altLang="en-US" sz="1400" dirty="0">
                <a:solidFill>
                  <a:schemeClr val="tx1"/>
                </a:solidFill>
              </a:rPr>
              <a:t>, </a:t>
            </a:r>
            <a:br>
              <a:rPr lang="nl-NL" altLang="en-US" sz="1400" dirty="0">
                <a:solidFill>
                  <a:schemeClr val="tx1"/>
                </a:solidFill>
              </a:rPr>
            </a:br>
            <a:r>
              <a:rPr lang="nl-NL" altLang="en-US" sz="1400" dirty="0" err="1">
                <a:solidFill>
                  <a:schemeClr val="tx1"/>
                </a:solidFill>
              </a:rPr>
              <a:t>losartan</a:t>
            </a:r>
            <a:r>
              <a:rPr lang="nl-NL" altLang="en-US" sz="1400" dirty="0">
                <a:solidFill>
                  <a:schemeClr val="tx1"/>
                </a:solidFill>
              </a:rPr>
              <a:t>, </a:t>
            </a:r>
            <a:r>
              <a:rPr lang="nl-NL" altLang="en-US" sz="1400" dirty="0" err="1">
                <a:solidFill>
                  <a:schemeClr val="tx1"/>
                </a:solidFill>
              </a:rPr>
              <a:t>rosuvastatine</a:t>
            </a:r>
            <a:r>
              <a:rPr lang="nl-NL" altLang="en-US" sz="1400" dirty="0">
                <a:solidFill>
                  <a:schemeClr val="tx1"/>
                </a:solidFill>
              </a:rPr>
              <a:t>, </a:t>
            </a:r>
            <a:r>
              <a:rPr lang="nl-NL" altLang="en-US" sz="1400" dirty="0" err="1">
                <a:solidFill>
                  <a:schemeClr val="tx1"/>
                </a:solidFill>
              </a:rPr>
              <a:t>ascal</a:t>
            </a:r>
            <a:r>
              <a:rPr lang="nl-NL" altLang="en-US" sz="1400" dirty="0">
                <a:solidFill>
                  <a:schemeClr val="tx1"/>
                </a:solidFill>
              </a:rPr>
              <a:t>, omeprazol.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Naar SEH laten komen </a:t>
            </a:r>
            <a:r>
              <a:rPr lang="nl-NL" altLang="en-US" sz="1400" dirty="0" err="1">
                <a:solidFill>
                  <a:schemeClr val="tx1"/>
                </a:solidFill>
              </a:rPr>
              <a:t>v.w</a:t>
            </a:r>
            <a:r>
              <a:rPr lang="nl-NL" altLang="en-US" sz="1400" dirty="0">
                <a:solidFill>
                  <a:schemeClr val="tx1"/>
                </a:solidFill>
              </a:rPr>
              <a:t>. </a:t>
            </a:r>
            <a:r>
              <a:rPr lang="nl-NL" altLang="en-US" sz="1400" dirty="0" err="1">
                <a:solidFill>
                  <a:schemeClr val="tx1"/>
                </a:solidFill>
              </a:rPr>
              <a:t>hypoK</a:t>
            </a:r>
            <a:r>
              <a:rPr lang="nl-NL" altLang="en-US" sz="1400" baseline="30000" dirty="0">
                <a:solidFill>
                  <a:schemeClr val="tx1"/>
                </a:solidFill>
              </a:rPr>
              <a:t>+</a:t>
            </a:r>
            <a:r>
              <a:rPr lang="nl-NL" altLang="en-US" sz="1400" dirty="0">
                <a:solidFill>
                  <a:schemeClr val="tx1"/>
                </a:solidFill>
              </a:rPr>
              <a:t> in </a:t>
            </a:r>
            <a:r>
              <a:rPr lang="nl-NL" altLang="en-US" sz="1400" dirty="0" err="1">
                <a:solidFill>
                  <a:schemeClr val="tx1"/>
                </a:solidFill>
              </a:rPr>
              <a:t>controlelab</a:t>
            </a:r>
            <a:r>
              <a:rPr lang="nl-NL" altLang="en-US" sz="1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Anamnese: 2 </a:t>
            </a:r>
            <a:r>
              <a:rPr lang="nl-NL" altLang="en-US" sz="1400" dirty="0" err="1">
                <a:solidFill>
                  <a:schemeClr val="tx1"/>
                </a:solidFill>
              </a:rPr>
              <a:t>wkn</a:t>
            </a:r>
            <a:r>
              <a:rPr lang="nl-NL" altLang="en-US" sz="1400" dirty="0">
                <a:solidFill>
                  <a:schemeClr val="tx1"/>
                </a:solidFill>
              </a:rPr>
              <a:t> geleden ook al lage kaliumwaarde,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sindsdien hydrochloorthiazide gestopt. </a:t>
            </a:r>
            <a:br>
              <a:rPr lang="nl-NL" altLang="en-US" sz="1400" dirty="0">
                <a:solidFill>
                  <a:schemeClr val="tx1"/>
                </a:solidFill>
              </a:rPr>
            </a:br>
            <a:r>
              <a:rPr lang="nl-NL" altLang="en-US" sz="1400" dirty="0">
                <a:solidFill>
                  <a:schemeClr val="tx1"/>
                </a:solidFill>
              </a:rPr>
              <a:t>Geen spierzwakte / tintelingen. </a:t>
            </a:r>
            <a:br>
              <a:rPr lang="nl-NL" altLang="en-US" sz="1400" dirty="0">
                <a:solidFill>
                  <a:schemeClr val="tx1"/>
                </a:solidFill>
              </a:rPr>
            </a:br>
            <a:r>
              <a:rPr lang="nl-NL" altLang="en-US" sz="1400" dirty="0">
                <a:solidFill>
                  <a:schemeClr val="tx1"/>
                </a:solidFill>
              </a:rPr>
              <a:t>Geen braken / diarree. Intake is redelijk.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Consumeert geen drop / thee; mictie normaal (geen grote hoeveelheden).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Lichamelijk onderzoek: p 70/min, RR 175/99 </a:t>
            </a:r>
            <a:r>
              <a:rPr lang="nl-NL" altLang="en-US" sz="1400" dirty="0" err="1">
                <a:solidFill>
                  <a:schemeClr val="tx1"/>
                </a:solidFill>
              </a:rPr>
              <a:t>mmHg</a:t>
            </a:r>
            <a:r>
              <a:rPr lang="nl-NL" altLang="en-US" sz="1400" dirty="0">
                <a:solidFill>
                  <a:schemeClr val="tx1"/>
                </a:solidFill>
              </a:rPr>
              <a:t>. Geen kenmerken van </a:t>
            </a:r>
            <a:r>
              <a:rPr lang="nl-NL" altLang="en-US" sz="1400" dirty="0" err="1">
                <a:solidFill>
                  <a:schemeClr val="tx1"/>
                </a:solidFill>
              </a:rPr>
              <a:t>Cushing</a:t>
            </a:r>
            <a:r>
              <a:rPr lang="nl-NL" altLang="en-US" sz="14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alt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Aanvullend onderzoek: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Lab: zie rechts (Mg</a:t>
            </a:r>
            <a:r>
              <a:rPr lang="nl-NL" altLang="en-US" sz="1400" baseline="30000" dirty="0">
                <a:solidFill>
                  <a:schemeClr val="tx1"/>
                </a:solidFill>
              </a:rPr>
              <a:t>2+</a:t>
            </a:r>
            <a:r>
              <a:rPr lang="nl-NL" altLang="en-US" sz="1400" dirty="0">
                <a:solidFill>
                  <a:schemeClr val="tx1"/>
                </a:solidFill>
              </a:rPr>
              <a:t> was recent 0.73 mmol/L).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nl-NL" altLang="en-US" sz="1400" dirty="0">
                <a:solidFill>
                  <a:schemeClr val="tx1"/>
                </a:solidFill>
              </a:rPr>
              <a:t>ECG: SR 73/min; </a:t>
            </a:r>
            <a:r>
              <a:rPr lang="nl-NL" altLang="en-US" sz="1400" dirty="0" err="1">
                <a:solidFill>
                  <a:schemeClr val="tx1"/>
                </a:solidFill>
              </a:rPr>
              <a:t>QTc</a:t>
            </a:r>
            <a:r>
              <a:rPr lang="nl-NL" altLang="en-US" sz="1400" dirty="0">
                <a:solidFill>
                  <a:schemeClr val="tx1"/>
                </a:solidFill>
              </a:rPr>
              <a:t> 552 ms.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nl-NL" sz="14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nl-NL" sz="2000" b="1" dirty="0" smtClean="0">
                <a:solidFill>
                  <a:schemeClr val="tx1"/>
                </a:solidFill>
              </a:rPr>
              <a:t>Wat is de diagnose?</a:t>
            </a:r>
            <a:endParaRPr lang="nl-NL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43030"/>
            <a:ext cx="3252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</a:t>
            </a:r>
            <a:r>
              <a:rPr lang="nl-NL" sz="1100" dirty="0" smtClean="0"/>
              <a:t>Martini ziekenhuis</a:t>
            </a:r>
          </a:p>
          <a:p>
            <a:r>
              <a:rPr lang="nl-NL" sz="1100" dirty="0" smtClean="0"/>
              <a:t>Verstuurd in samenwerking met WIDD</a:t>
            </a:r>
            <a:endParaRPr lang="nl-NL" sz="11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40" y="1470443"/>
            <a:ext cx="3395663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40" y="4933730"/>
            <a:ext cx="34131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 63 – oktober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17843" y="1564327"/>
            <a:ext cx="408414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altLang="nl-NL" sz="1400" b="1" dirty="0" smtClean="0">
                <a:latin typeface="Arial" panose="020B0604020202020204" pitchFamily="34" charset="0"/>
              </a:rPr>
              <a:t>Antwoord: </a:t>
            </a:r>
            <a:r>
              <a:rPr lang="nl-NL" altLang="nl-NL" sz="1400" b="1" dirty="0" err="1" smtClean="0">
                <a:latin typeface="Arial" panose="020B0604020202020204" pitchFamily="34" charset="0"/>
              </a:rPr>
              <a:t>abirateron</a:t>
            </a:r>
            <a:r>
              <a:rPr lang="nl-NL" altLang="nl-NL" sz="1400" b="1" dirty="0" smtClean="0">
                <a:latin typeface="Arial" panose="020B0604020202020204" pitchFamily="34" charset="0"/>
              </a:rPr>
              <a:t> geïnduceerde hypertensie en </a:t>
            </a:r>
            <a:r>
              <a:rPr lang="nl-NL" altLang="nl-NL" sz="1400" b="1" dirty="0" err="1" smtClean="0">
                <a:latin typeface="Arial" panose="020B0604020202020204" pitchFamily="34" charset="0"/>
              </a:rPr>
              <a:t>hypokaliëmie</a:t>
            </a:r>
            <a:endParaRPr lang="nl-NL" altLang="nl-NL" sz="1400" b="1" dirty="0" smtClean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nl-NL" altLang="nl-NL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 err="1" smtClean="0">
                <a:latin typeface="Arial" panose="020B0604020202020204" pitchFamily="34" charset="0"/>
              </a:rPr>
              <a:t>Abirateron</a:t>
            </a:r>
            <a:r>
              <a:rPr lang="nl-NL" altLang="nl-NL" sz="1400" dirty="0" smtClean="0">
                <a:latin typeface="Arial" panose="020B0604020202020204" pitchFamily="34" charset="0"/>
              </a:rPr>
              <a:t> remt de bijnierenzymen 17a-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 err="1" smtClean="0">
                <a:latin typeface="Arial" panose="020B0604020202020204" pitchFamily="34" charset="0"/>
              </a:rPr>
              <a:t>hydroxylase</a:t>
            </a:r>
            <a:r>
              <a:rPr lang="nl-NL" altLang="nl-NL" sz="1400" dirty="0" smtClean="0">
                <a:latin typeface="Arial" panose="020B0604020202020204" pitchFamily="34" charset="0"/>
              </a:rPr>
              <a:t> </a:t>
            </a:r>
            <a:r>
              <a:rPr lang="nl-NL" altLang="nl-NL" sz="1400" dirty="0">
                <a:latin typeface="Arial" panose="020B0604020202020204" pitchFamily="34" charset="0"/>
              </a:rPr>
              <a:t>en 17,20-lyase en verhindert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hiermee de productie van androgenen in de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bijnier (zie figuur); deze behandeling wordt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gestart in geval van progressieve ziekte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onder een LHRH-agonist (en tegenwoordig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ook steeds vroeger bij hormoontherapie-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sensitief </a:t>
            </a:r>
            <a:r>
              <a:rPr lang="nl-NL" altLang="nl-NL" sz="1400" dirty="0" err="1">
                <a:latin typeface="Arial" panose="020B0604020202020204" pitchFamily="34" charset="0"/>
              </a:rPr>
              <a:t>prostaatca</a:t>
            </a:r>
            <a:r>
              <a:rPr lang="nl-NL" altLang="nl-NL" sz="1400" dirty="0">
                <a:latin typeface="Arial" panose="020B0604020202020204" pitchFamily="34" charset="0"/>
              </a:rPr>
              <a:t>.). Door de </a:t>
            </a:r>
            <a:r>
              <a:rPr lang="nl-NL" altLang="nl-NL" sz="1400" i="1" dirty="0">
                <a:latin typeface="Arial" panose="020B0604020202020204" pitchFamily="34" charset="0"/>
              </a:rPr>
              <a:t>stop</a:t>
            </a:r>
            <a:r>
              <a:rPr lang="nl-NL" altLang="nl-NL" sz="1400" dirty="0">
                <a:latin typeface="Arial" panose="020B0604020202020204" pitchFamily="34" charset="0"/>
              </a:rPr>
              <a:t> tussen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de mineralocorticoïde en </a:t>
            </a:r>
            <a:r>
              <a:rPr lang="nl-NL" altLang="nl-NL" sz="1400" dirty="0" err="1">
                <a:latin typeface="Arial" panose="020B0604020202020204" pitchFamily="34" charset="0"/>
              </a:rPr>
              <a:t>glucocorticoïde</a:t>
            </a:r>
            <a:r>
              <a:rPr lang="nl-NL" altLang="nl-NL" sz="1400" dirty="0">
                <a:latin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i="1" dirty="0" err="1">
                <a:latin typeface="Arial" panose="020B0604020202020204" pitchFamily="34" charset="0"/>
              </a:rPr>
              <a:t>pathways</a:t>
            </a:r>
            <a:r>
              <a:rPr lang="nl-NL" altLang="nl-NL" sz="1400" dirty="0">
                <a:latin typeface="Arial" panose="020B0604020202020204" pitchFamily="34" charset="0"/>
              </a:rPr>
              <a:t> ontstaat een verhoogde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concentratie mineralocorticoïden,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specifieker </a:t>
            </a:r>
            <a:r>
              <a:rPr lang="nl-NL" altLang="nl-NL" sz="1400" dirty="0" err="1">
                <a:latin typeface="Arial" panose="020B0604020202020204" pitchFamily="34" charset="0"/>
              </a:rPr>
              <a:t>deoxycorticosteron</a:t>
            </a:r>
            <a:r>
              <a:rPr lang="nl-NL" altLang="nl-NL" sz="1400" dirty="0">
                <a:latin typeface="Arial" panose="020B0604020202020204" pitchFamily="34" charset="0"/>
              </a:rPr>
              <a:t>. Door het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onderdrukte cortisol stijgt de hypofysaire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ACTH-afgifte hetgeen tot nog meer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 err="1">
                <a:latin typeface="Arial" panose="020B0604020202020204" pitchFamily="34" charset="0"/>
              </a:rPr>
              <a:t>deoxycorticosteron</a:t>
            </a:r>
            <a:r>
              <a:rPr lang="nl-NL" altLang="nl-NL" sz="1400" dirty="0">
                <a:latin typeface="Arial" panose="020B0604020202020204" pitchFamily="34" charset="0"/>
              </a:rPr>
              <a:t> leidt. Omwille van dit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 err="1">
                <a:latin typeface="Arial" panose="020B0604020202020204" pitchFamily="34" charset="0"/>
              </a:rPr>
              <a:t>hypocortisolisme</a:t>
            </a:r>
            <a:r>
              <a:rPr lang="nl-NL" altLang="nl-NL" sz="1400" dirty="0">
                <a:latin typeface="Arial" panose="020B0604020202020204" pitchFamily="34" charset="0"/>
              </a:rPr>
              <a:t> wordt overigens prednison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nl-NL" altLang="nl-NL" sz="1400" dirty="0">
                <a:latin typeface="Arial" panose="020B0604020202020204" pitchFamily="34" charset="0"/>
              </a:rPr>
              <a:t>aan de </a:t>
            </a:r>
            <a:r>
              <a:rPr lang="nl-NL" altLang="nl-NL" sz="1400" dirty="0" err="1">
                <a:latin typeface="Arial" panose="020B0604020202020204" pitchFamily="34" charset="0"/>
              </a:rPr>
              <a:t>abirateronbehandeling</a:t>
            </a:r>
            <a:r>
              <a:rPr lang="nl-NL" altLang="nl-NL" sz="1400" dirty="0">
                <a:latin typeface="Arial" panose="020B0604020202020204" pitchFamily="34" charset="0"/>
              </a:rPr>
              <a:t> toegevoegd. </a:t>
            </a:r>
            <a:endParaRPr lang="en-US" altLang="nl-NL" sz="1400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202109" y="530788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Hypertensie &amp; </a:t>
            </a:r>
            <a:r>
              <a:rPr lang="nl-NL" sz="2800" dirty="0" err="1" smtClean="0">
                <a:latin typeface="+mj-lt"/>
              </a:rPr>
              <a:t>Hypokaliëmie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2181225"/>
            <a:ext cx="8485851" cy="4152295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Martini ziekenhuis</a:t>
            </a:r>
          </a:p>
          <a:p>
            <a:r>
              <a:rPr lang="nl-NL" sz="1100" dirty="0"/>
              <a:t>Verstuurd in samenwerking met WIDD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016" y="1568148"/>
            <a:ext cx="4586287" cy="32670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4407015" y="4858693"/>
            <a:ext cx="4586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err="1" smtClean="0"/>
              <a:t>Nkwocha</a:t>
            </a:r>
            <a:r>
              <a:rPr lang="nl-NL" sz="1400" dirty="0" smtClean="0"/>
              <a:t> &amp; </a:t>
            </a:r>
            <a:r>
              <a:rPr lang="nl-NL" sz="1400" dirty="0" err="1" smtClean="0"/>
              <a:t>Singh</a:t>
            </a:r>
            <a:r>
              <a:rPr lang="nl-NL" sz="1400" dirty="0" smtClean="0"/>
              <a:t>, </a:t>
            </a:r>
            <a:r>
              <a:rPr lang="nl-NL" sz="1400" dirty="0" err="1" smtClean="0"/>
              <a:t>Cureus</a:t>
            </a:r>
            <a:r>
              <a:rPr lang="nl-NL" sz="1400" dirty="0" smtClean="0"/>
              <a:t> 2023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9176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dirty="0" smtClean="0"/>
              <a:t>Uitwerking casus  63 – oktober 2023</a:t>
            </a:r>
            <a:r>
              <a:rPr lang="nl-NL" dirty="0" smtClean="0">
                <a:solidFill>
                  <a:schemeClr val="bg1"/>
                </a:solidFill>
              </a:rPr>
              <a:t>je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Pill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17843" y="1564327"/>
            <a:ext cx="690685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altLang="nl-NL" sz="1400" b="1" dirty="0" smtClean="0">
                <a:latin typeface="Arial" panose="020B0604020202020204" pitchFamily="34" charset="0"/>
              </a:rPr>
              <a:t>Antwoord: </a:t>
            </a:r>
            <a:r>
              <a:rPr lang="nl-NL" altLang="nl-NL" sz="1400" b="1" dirty="0" err="1" smtClean="0">
                <a:latin typeface="Arial" panose="020B0604020202020204" pitchFamily="34" charset="0"/>
              </a:rPr>
              <a:t>abirateron</a:t>
            </a:r>
            <a:r>
              <a:rPr lang="nl-NL" altLang="nl-NL" sz="1400" b="1" dirty="0" smtClean="0">
                <a:latin typeface="Arial" panose="020B0604020202020204" pitchFamily="34" charset="0"/>
              </a:rPr>
              <a:t> geïnduceerde hypertensie en </a:t>
            </a:r>
            <a:r>
              <a:rPr lang="nl-NL" altLang="nl-NL" sz="1400" b="1" dirty="0" err="1" smtClean="0">
                <a:latin typeface="Arial" panose="020B0604020202020204" pitchFamily="34" charset="0"/>
              </a:rPr>
              <a:t>hypokaliëmie</a:t>
            </a:r>
            <a:endParaRPr lang="nl-NL" altLang="nl-NL" sz="1400" b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nl-NL" alt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nl-NL" alt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Deoxycorticosteron</a:t>
            </a:r>
            <a:r>
              <a:rPr lang="nl-NL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zorgt er (net als </a:t>
            </a:r>
            <a:r>
              <a:rPr lang="nl-NL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aldosteron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voor dat het </a:t>
            </a:r>
          </a:p>
          <a:p>
            <a:pPr>
              <a:spcBef>
                <a:spcPct val="0"/>
              </a:spcBef>
            </a:pP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epitheliale natriumkanaal </a:t>
            </a:r>
            <a:r>
              <a:rPr lang="nl-NL" alt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ENaC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de verzamelbuizen</a:t>
            </a:r>
          </a:p>
          <a:p>
            <a:pPr>
              <a:spcBef>
                <a:spcPct val="0"/>
              </a:spcBef>
            </a:pP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geactiveerd wordt. Dit leidt tot natriumreabsorptie, vocht-</a:t>
            </a:r>
          </a:p>
          <a:p>
            <a:pPr>
              <a:spcBef>
                <a:spcPct val="0"/>
              </a:spcBef>
            </a:pP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retentie en hypertensie; de negatieve </a:t>
            </a:r>
            <a:r>
              <a:rPr lang="nl-NL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intraluminale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membraan-</a:t>
            </a:r>
          </a:p>
          <a:p>
            <a:pPr>
              <a:spcBef>
                <a:spcPct val="0"/>
              </a:spcBef>
            </a:pP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potentiaal leidt tot kaliumexcretie en verlies van protonen. </a:t>
            </a:r>
          </a:p>
          <a:p>
            <a:pPr>
              <a:spcBef>
                <a:spcPct val="0"/>
              </a:spcBef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onze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patiënt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v.w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recente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eerdere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hypokaliëmie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hydrochloorthiazide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gestopt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maar de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hypokaliëmie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trad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opnieuw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Hoewel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urine K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31 mmol/L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bijster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hoog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is, is het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hoog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hypokaliëmie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Vanaf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weken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staken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abirateron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bleef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kaliumwaarde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herhaling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KCl-suppletie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Het is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belangrijk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realiseren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effect van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abirateron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op de water- en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zouthuishouding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nog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tijd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aanhoudt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nadat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meer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plasma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meetbaar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is. </a:t>
            </a:r>
          </a:p>
          <a:p>
            <a:pPr>
              <a:spcBef>
                <a:spcPct val="0"/>
              </a:spcBef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Ectopisch ACTH hebben wij niet uitgesloten, maar het normaliseren van bloeddruk en kaliumconcentratie na staken van </a:t>
            </a:r>
            <a:r>
              <a:rPr lang="nl-NL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abirateron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suggereert sterk dat het hier om een </a:t>
            </a:r>
            <a:r>
              <a:rPr lang="nl-NL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abirateroneffect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ging. Aangeboren </a:t>
            </a:r>
            <a:r>
              <a:rPr lang="nl-NL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tubulopathieën</a:t>
            </a:r>
            <a:r>
              <a:rPr lang="nl-NL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of enzymdeficiënties achtten wij onwaarschijnlijk omdat patiënt eerder normale kaliumwaarden had.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83686" y="549109"/>
            <a:ext cx="590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+mj-lt"/>
              </a:rPr>
              <a:t>Hypertensie &amp; </a:t>
            </a:r>
            <a:r>
              <a:rPr lang="nl-NL" sz="2800" dirty="0" err="1" smtClean="0">
                <a:latin typeface="+mj-lt"/>
              </a:rPr>
              <a:t>Hypokaliëmie</a:t>
            </a:r>
            <a:endParaRPr lang="nl-NL" sz="2800" dirty="0">
              <a:latin typeface="+mj-lt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lang="nl-NL" dirty="0">
                <a:hlinkClick r:id="rId5"/>
              </a:rPr>
              <a:t>bitterpillnvkfb@gmail.com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2181225"/>
            <a:ext cx="8485851" cy="4152295"/>
          </a:xfrm>
        </p:spPr>
        <p:txBody>
          <a:bodyPr/>
          <a:lstStyle/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2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 smtClean="0">
              <a:solidFill>
                <a:prstClr val="black"/>
              </a:solidFill>
              <a:ea typeface="ＭＳ Ｐゴシック" charset="-128"/>
            </a:endParaRPr>
          </a:p>
          <a:p>
            <a:pPr lvl="0" algn="just" defTabSz="457200" eaLnBrk="0" fontAlgn="base" hangingPunct="0">
              <a:lnSpc>
                <a:spcPct val="150000"/>
              </a:lnSpc>
              <a:spcBef>
                <a:spcPts val="0"/>
              </a:spcBef>
            </a:pPr>
            <a:endParaRPr lang="nl-NL" sz="1400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740400" y="6417199"/>
            <a:ext cx="32529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door: </a:t>
            </a:r>
            <a:r>
              <a:rPr lang="nl-NL" sz="1100" dirty="0"/>
              <a:t>Martini ziekenhuis</a:t>
            </a:r>
          </a:p>
          <a:p>
            <a:r>
              <a:rPr lang="nl-NL" sz="1100" dirty="0"/>
              <a:t>Verstuurd in samenwerking met WIDD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92" y="1581061"/>
            <a:ext cx="2809875" cy="20161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6259350" y="3586796"/>
            <a:ext cx="27339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sz="1200" dirty="0">
                <a:latin typeface="Arial" panose="020B0604020202020204" pitchFamily="34" charset="0"/>
              </a:rPr>
              <a:t>Rossi, ISBN 978-0-12-812200-6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0906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2426</TotalTime>
  <Words>539</Words>
  <Application>Microsoft Office PowerPoint</Application>
  <PresentationFormat>Diavoorstelling (4:3)</PresentationFormat>
  <Paragraphs>85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118</cp:revision>
  <dcterms:created xsi:type="dcterms:W3CDTF">2020-01-09T13:28:19Z</dcterms:created>
  <dcterms:modified xsi:type="dcterms:W3CDTF">2023-10-06T09:17:08Z</dcterms:modified>
</cp:coreProperties>
</file>