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5" r:id="rId2"/>
    <p:sldId id="293" r:id="rId3"/>
    <p:sldId id="291" r:id="rId4"/>
    <p:sldId id="295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098" autoAdjust="0"/>
  </p:normalViewPr>
  <p:slideViewPr>
    <p:cSldViewPr snapToGrid="0">
      <p:cViewPr varScale="1">
        <p:scale>
          <a:sx n="89" d="100"/>
          <a:sy n="89" d="100"/>
        </p:scale>
        <p:origin x="13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23-10-2023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63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7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+mj-lt"/>
              </a:rPr>
              <a:t>Casus  </a:t>
            </a:r>
            <a:r>
              <a:rPr lang="nl-NL" b="1" dirty="0" smtClean="0">
                <a:latin typeface="+mj-lt"/>
              </a:rPr>
              <a:t>64 </a:t>
            </a:r>
            <a:r>
              <a:rPr lang="nl-NL" b="1" dirty="0">
                <a:latin typeface="+mj-lt"/>
              </a:rPr>
              <a:t>– </a:t>
            </a:r>
            <a:r>
              <a:rPr lang="nl-NL" b="1" dirty="0" smtClean="0">
                <a:latin typeface="+mj-lt"/>
              </a:rPr>
              <a:t>november 2023</a:t>
            </a:r>
            <a:r>
              <a:rPr lang="nl-NL" b="1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lang="nl-NL" b="1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</a:rPr>
              <a:t>70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jarige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vrouw</a:t>
            </a:r>
            <a:endParaRPr lang="en-US" altLang="en-U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Tentamen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suïcidii</a:t>
            </a:r>
            <a:r>
              <a:rPr lang="en-US" altLang="en-US" sz="1400" dirty="0" smtClean="0">
                <a:solidFill>
                  <a:schemeClr val="tx1"/>
                </a:solidFill>
              </a:rPr>
              <a:t>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digoxine</a:t>
            </a:r>
            <a:endParaRPr lang="en-US" altLang="en-U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Anamnese</a:t>
            </a:r>
            <a:r>
              <a:rPr lang="en-US" altLang="en-US" sz="1400" dirty="0" smtClean="0">
                <a:solidFill>
                  <a:schemeClr val="tx1"/>
                </a:solidFill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Rond</a:t>
            </a:r>
            <a:r>
              <a:rPr lang="en-US" altLang="en-US" sz="1200" dirty="0" smtClean="0">
                <a:solidFill>
                  <a:schemeClr val="tx1"/>
                </a:solidFill>
              </a:rPr>
              <a:t> 12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uur</a:t>
            </a:r>
            <a:r>
              <a:rPr lang="en-US" altLang="en-US" sz="1200" dirty="0" smtClean="0">
                <a:solidFill>
                  <a:schemeClr val="tx1"/>
                </a:solidFill>
              </a:rPr>
              <a:t> tot 120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tabletten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digoxine</a:t>
            </a:r>
            <a:r>
              <a:rPr lang="en-US" altLang="en-US" sz="1200" dirty="0" smtClean="0">
                <a:solidFill>
                  <a:schemeClr val="tx1"/>
                </a:solidFill>
              </a:rPr>
              <a:t> 0,125 mg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Presentatie</a:t>
            </a:r>
            <a:r>
              <a:rPr lang="en-US" altLang="en-US" sz="1200" dirty="0" smtClean="0">
                <a:solidFill>
                  <a:schemeClr val="tx1"/>
                </a:solidFill>
              </a:rPr>
              <a:t> om 17:30 op de SHE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Risk assessment: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Maximaal 15 mg digoxine ingenomen (60 -120 tabletten); potentieel lethale dosis van digoxine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Kalium normaal, ECG: progressief afwijkend, Ritmeobservatie: </a:t>
            </a:r>
            <a:r>
              <a:rPr lang="nl-NL" sz="1400" dirty="0" err="1" smtClean="0">
                <a:solidFill>
                  <a:schemeClr val="tx1"/>
                </a:solidFill>
              </a:rPr>
              <a:t>automaticiteit</a:t>
            </a:r>
            <a:r>
              <a:rPr lang="nl-NL" sz="1400" dirty="0" smtClean="0">
                <a:solidFill>
                  <a:schemeClr val="tx1"/>
                </a:solidFill>
              </a:rPr>
              <a:t> en </a:t>
            </a:r>
            <a:r>
              <a:rPr lang="nl-NL" sz="1400" dirty="0" err="1" smtClean="0">
                <a:solidFill>
                  <a:schemeClr val="tx1"/>
                </a:solidFill>
              </a:rPr>
              <a:t>bradycardieën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 smtClean="0">
                <a:solidFill>
                  <a:schemeClr val="tx1"/>
                </a:solidFill>
              </a:rPr>
              <a:t>en braken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Voorgeschiedenis van CMP en NSTEMI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Spiegel nog niet bekend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Besluit tot toedienen van </a:t>
            </a:r>
            <a:r>
              <a:rPr lang="nl-NL" sz="1400" dirty="0" err="1" smtClean="0">
                <a:solidFill>
                  <a:schemeClr val="tx1"/>
                </a:solidFill>
              </a:rPr>
              <a:t>digifab</a:t>
            </a:r>
            <a:r>
              <a:rPr lang="nl-NL" sz="1400" dirty="0" smtClean="0">
                <a:solidFill>
                  <a:schemeClr val="tx1"/>
                </a:solidFill>
              </a:rPr>
              <a:t>. Echter, welke dosis dienen we toe?</a:t>
            </a:r>
            <a:endParaRPr lang="nl-NL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Daan Huntjens AIOS ziekenhuisfarmacie</a:t>
            </a:r>
          </a:p>
          <a:p>
            <a:r>
              <a:rPr lang="nl-NL" sz="1100" b="1" dirty="0" smtClean="0"/>
              <a:t>Amsterdam UMC en OLVG</a:t>
            </a:r>
            <a:endParaRPr lang="nl-NL" sz="1100" dirty="0"/>
          </a:p>
        </p:txBody>
      </p:sp>
      <p:sp>
        <p:nvSpPr>
          <p:cNvPr id="2" name="Tekstvak 1"/>
          <p:cNvSpPr txBox="1"/>
          <p:nvPr/>
        </p:nvSpPr>
        <p:spPr>
          <a:xfrm>
            <a:off x="4523874" y="1405289"/>
            <a:ext cx="41966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A: </a:t>
            </a:r>
            <a:r>
              <a:rPr lang="en-US" altLang="en-US" sz="1400" dirty="0" err="1"/>
              <a:t>vrij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braakt</a:t>
            </a:r>
            <a:endParaRPr lang="en-US" alt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Ondansetron 4 mg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B: </a:t>
            </a:r>
            <a:r>
              <a:rPr lang="en-US" altLang="en-US" sz="1400" dirty="0" err="1"/>
              <a:t>rustige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frequentie</a:t>
            </a:r>
            <a:r>
              <a:rPr lang="en-US" altLang="en-US" sz="1400" dirty="0"/>
              <a:t>, SpO2 95%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Geen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interventie</a:t>
            </a:r>
            <a:endParaRPr lang="en-US" altLang="en-US" sz="14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C: </a:t>
            </a:r>
            <a:r>
              <a:rPr lang="nl-NL" sz="1400" dirty="0"/>
              <a:t>142/73, p 90/min, bij braken voorbijgaand </a:t>
            </a:r>
            <a:r>
              <a:rPr lang="nl-NL" sz="1400" dirty="0" err="1"/>
              <a:t>bradycard</a:t>
            </a:r>
            <a:r>
              <a:rPr lang="nl-NL" sz="1400" dirty="0"/>
              <a:t> tot 25/min, geen verdere aritmie op monitor, wel </a:t>
            </a:r>
            <a:r>
              <a:rPr lang="nl-NL" sz="1400" dirty="0" err="1"/>
              <a:t>PACs</a:t>
            </a:r>
            <a:r>
              <a:rPr lang="nl-NL" sz="1400" dirty="0"/>
              <a:t> en </a:t>
            </a:r>
            <a:r>
              <a:rPr lang="nl-NL" sz="1400" dirty="0" err="1"/>
              <a:t>PVCs</a:t>
            </a:r>
            <a:endParaRPr lang="nl-NL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400" dirty="0"/>
              <a:t>Atropine 0,5 mg klaargelegd en 2x iv-toegang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/>
              <a:t>D: normaal bewustzijn, houdt ogen dicht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400" dirty="0"/>
              <a:t>E </a:t>
            </a:r>
            <a:r>
              <a:rPr lang="nl-NL" sz="1400" dirty="0" err="1"/>
              <a:t>normo</a:t>
            </a:r>
            <a:r>
              <a:rPr lang="nl-NL" sz="1400" dirty="0"/>
              <a:t> therm. Been en buik: geen bijzonderheden</a:t>
            </a: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 smtClean="0">
                <a:latin typeface="+mj-lt"/>
              </a:rPr>
              <a:t>Casus</a:t>
            </a:r>
            <a:r>
              <a:rPr lang="nl-NL" dirty="0" smtClean="0"/>
              <a:t>  64 </a:t>
            </a:r>
            <a:r>
              <a:rPr lang="nl-NL" dirty="0" smtClean="0"/>
              <a:t>– november </a:t>
            </a:r>
            <a:r>
              <a:rPr lang="nl-NL" dirty="0" smtClean="0"/>
              <a:t>2023</a:t>
            </a:r>
            <a:r>
              <a:rPr lang="nl-NL" dirty="0" smtClean="0">
                <a:solidFill>
                  <a:schemeClr val="bg1"/>
                </a:solidFill>
              </a:rPr>
              <a:t>j</a:t>
            </a: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1400" u="sng" dirty="0" smtClean="0">
                <a:solidFill>
                  <a:schemeClr val="tx1"/>
                </a:solidFill>
              </a:rPr>
              <a:t>Achtergrond </a:t>
            </a:r>
            <a:r>
              <a:rPr lang="nl-NL" sz="1400" u="sng" dirty="0" err="1" smtClean="0">
                <a:solidFill>
                  <a:schemeClr val="tx1"/>
                </a:solidFill>
              </a:rPr>
              <a:t>Digifab</a:t>
            </a:r>
            <a:r>
              <a:rPr lang="nl-NL" sz="1400" u="sng" dirty="0" smtClean="0">
                <a:solidFill>
                  <a:schemeClr val="tx1"/>
                </a:solidFill>
              </a:rPr>
              <a:t> (antidotum)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schemeClr val="tx1"/>
                </a:solidFill>
              </a:rPr>
              <a:t>Antilichaamfragmenten </a:t>
            </a:r>
            <a:r>
              <a:rPr lang="nl-NL" sz="1200" dirty="0">
                <a:solidFill>
                  <a:schemeClr val="tx1"/>
                </a:solidFill>
              </a:rPr>
              <a:t>verkregen van een schaap tegen digoxine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tx1"/>
                </a:solidFill>
              </a:rPr>
              <a:t>Hogere affiniteit voor digoxine dan digoxine-receptor binding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schemeClr val="tx1"/>
                </a:solidFill>
              </a:rPr>
              <a:t>1 </a:t>
            </a:r>
            <a:r>
              <a:rPr lang="nl-NL" sz="1200" dirty="0" err="1">
                <a:solidFill>
                  <a:schemeClr val="tx1"/>
                </a:solidFill>
              </a:rPr>
              <a:t>vial</a:t>
            </a:r>
            <a:r>
              <a:rPr lang="nl-NL" sz="1200" dirty="0">
                <a:solidFill>
                  <a:schemeClr val="tx1"/>
                </a:solidFill>
              </a:rPr>
              <a:t> (= 40 mg) bindt ongeveer 0,5 mg digoxine in het lichaam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tx1"/>
                </a:solidFill>
              </a:rPr>
              <a:t>Molecuulmassa: 50.000 Dalton (Albumine 65.000 Dalton en Digoxine 780 Dalton)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schemeClr val="tx1"/>
                </a:solidFill>
              </a:rPr>
              <a:t>Klinische </a:t>
            </a:r>
            <a:r>
              <a:rPr lang="nl-NL" sz="1200" dirty="0">
                <a:solidFill>
                  <a:schemeClr val="tx1"/>
                </a:solidFill>
              </a:rPr>
              <a:t>effecten 30 minuten na toediening te </a:t>
            </a:r>
            <a:r>
              <a:rPr lang="nl-NL" sz="1200" dirty="0" smtClean="0">
                <a:solidFill>
                  <a:schemeClr val="tx1"/>
                </a:solidFill>
              </a:rPr>
              <a:t>verwachten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schemeClr val="tx1"/>
                </a:solidFill>
              </a:rPr>
              <a:t>Eliminatie</a:t>
            </a:r>
            <a:r>
              <a:rPr lang="nl-NL" sz="1200" dirty="0">
                <a:solidFill>
                  <a:schemeClr val="tx1"/>
                </a:solidFill>
              </a:rPr>
              <a:t>: renaal (dit is </a:t>
            </a:r>
            <a:r>
              <a:rPr lang="nl-NL" sz="1200" dirty="0" smtClean="0">
                <a:solidFill>
                  <a:schemeClr val="tx1"/>
                </a:solidFill>
              </a:rPr>
              <a:t>in </a:t>
            </a:r>
            <a:r>
              <a:rPr lang="nl-NL" sz="1200" dirty="0" smtClean="0">
                <a:solidFill>
                  <a:schemeClr val="tx1"/>
                </a:solidFill>
              </a:rPr>
              <a:t>tegenstelling </a:t>
            </a:r>
            <a:r>
              <a:rPr lang="nl-NL" sz="1200" dirty="0">
                <a:solidFill>
                  <a:schemeClr val="tx1"/>
                </a:solidFill>
              </a:rPr>
              <a:t>tot antilichamen)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schemeClr val="tx1"/>
                </a:solidFill>
              </a:rPr>
              <a:t>Alleen </a:t>
            </a:r>
            <a:r>
              <a:rPr lang="nl-NL" sz="1200" dirty="0">
                <a:solidFill>
                  <a:schemeClr val="tx1"/>
                </a:solidFill>
              </a:rPr>
              <a:t>verkrijgbaar via NVIC </a:t>
            </a:r>
            <a:r>
              <a:rPr lang="nl-NL" sz="1200" dirty="0" smtClean="0">
                <a:solidFill>
                  <a:schemeClr val="tx1"/>
                </a:solidFill>
              </a:rPr>
              <a:t>(niet-geregistreerd </a:t>
            </a:r>
            <a:r>
              <a:rPr lang="nl-NL" sz="1200" dirty="0">
                <a:solidFill>
                  <a:schemeClr val="tx1"/>
                </a:solidFill>
              </a:rPr>
              <a:t>in Nederland, </a:t>
            </a:r>
            <a:r>
              <a:rPr lang="nl-NL" sz="1200" dirty="0" err="1">
                <a:solidFill>
                  <a:schemeClr val="tx1"/>
                </a:solidFill>
              </a:rPr>
              <a:t>dd</a:t>
            </a:r>
            <a:r>
              <a:rPr lang="nl-NL" sz="1200" dirty="0">
                <a:solidFill>
                  <a:schemeClr val="tx1"/>
                </a:solidFill>
              </a:rPr>
              <a:t> apotheker besteld</a:t>
            </a:r>
            <a:r>
              <a:rPr lang="nl-NL" sz="12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nl-NL" sz="1400" u="sng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nl-NL" sz="1400" u="sng" dirty="0" smtClean="0">
                <a:solidFill>
                  <a:schemeClr val="tx1"/>
                </a:solidFill>
              </a:rPr>
              <a:t>Toediening </a:t>
            </a:r>
            <a:r>
              <a:rPr lang="nl-NL" sz="1400" u="sng" dirty="0" err="1" smtClean="0">
                <a:solidFill>
                  <a:schemeClr val="tx1"/>
                </a:solidFill>
              </a:rPr>
              <a:t>Digifab</a:t>
            </a:r>
            <a:endParaRPr lang="nl-NL" sz="1400" u="sng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Toxicologie.org berekening (traditionele):</a:t>
            </a:r>
          </a:p>
          <a:p>
            <a:pPr marL="171450" lvl="0" indent="-171450" algn="just" defTabSz="4572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Bereken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(o.b.v. de spiegel) of schat de ingenomen hoeveelheid digoxine</a:t>
            </a:r>
          </a:p>
          <a:p>
            <a:pPr marL="171450" lvl="0" indent="-171450" algn="just" defTabSz="4572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Worst case scenario: +/- 15 mg (anamnese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)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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1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vial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bindt 0,5 mg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digoxine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  <a:sym typeface="Wingdings" panose="05000000000000000000" pitchFamily="2" charset="2"/>
              </a:rPr>
              <a:t>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24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vials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(rekening houdend met biologische beschikbaarheid van digoxine van 80%)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Vernieuwde prospectieve trials</a:t>
            </a:r>
          </a:p>
          <a:p>
            <a:pPr marL="171450" lvl="0" indent="-171450" algn="just" defTabSz="4572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Start met het titreren van lage dosis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digifab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; en titreer de dosis op basis van het klinisch beeld</a:t>
            </a:r>
          </a:p>
          <a:p>
            <a:pPr marL="171450" lvl="0" indent="-171450" algn="just" defTabSz="4572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Vertraagde diffusie van perifere compartiment naar centrale compartiment en andersom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Referenties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: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Chan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BS,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Isbister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GK,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Chiew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A,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Isoardi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K,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Buckley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NA.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Clinical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experience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with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titrating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doses of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digoxin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antibodies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in acute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digoxin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poisoning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. (ATOM-6).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Clin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Toxicol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(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Phila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). 2022 Apr;60(4):433-439.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doi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: 10.1080/15563650.2021.1968422.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Epub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2021 Aug 23. PMID: 34424803.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Daan Huntjens AIOS ziekenhuisfarmacie</a:t>
            </a:r>
          </a:p>
          <a:p>
            <a:r>
              <a:rPr lang="nl-NL" sz="1100" b="1" dirty="0"/>
              <a:t>Amsterdam UMC en </a:t>
            </a:r>
            <a:r>
              <a:rPr lang="nl-NL" sz="1100" b="1" dirty="0" smtClean="0"/>
              <a:t>OLVG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14411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Uitwerking</a:t>
            </a:r>
            <a:r>
              <a:rPr lang="nl-NL" dirty="0" smtClean="0"/>
              <a:t> casus  </a:t>
            </a:r>
            <a:r>
              <a:rPr lang="nl-NL" dirty="0" smtClean="0"/>
              <a:t>64 </a:t>
            </a:r>
            <a:r>
              <a:rPr lang="nl-NL" dirty="0" smtClean="0"/>
              <a:t>– november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Resultaten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Daan Huntjens AIOS ziekenhuisfarmacie</a:t>
            </a:r>
          </a:p>
          <a:p>
            <a:r>
              <a:rPr lang="nl-NL" sz="1100" b="1" dirty="0"/>
              <a:t>Amsterdam UMC en </a:t>
            </a:r>
            <a:r>
              <a:rPr lang="nl-NL" sz="1100" b="1" dirty="0" smtClean="0"/>
              <a:t>OLVG</a:t>
            </a:r>
            <a:endParaRPr lang="nl-NL" sz="11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268" y="1425892"/>
            <a:ext cx="6886575" cy="437197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97775" y="5885411"/>
            <a:ext cx="620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de pijlen 2 keer 2 </a:t>
            </a:r>
            <a:r>
              <a:rPr lang="nl-NL" dirty="0" err="1" smtClean="0"/>
              <a:t>vials</a:t>
            </a:r>
            <a:r>
              <a:rPr lang="nl-NL" dirty="0" smtClean="0"/>
              <a:t> </a:t>
            </a:r>
            <a:r>
              <a:rPr lang="nl-NL" dirty="0" err="1" smtClean="0"/>
              <a:t>digifab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b="1" dirty="0">
                <a:latin typeface="+mj-lt"/>
              </a:rPr>
              <a:t>Uitwerking</a:t>
            </a:r>
            <a:r>
              <a:rPr lang="nl-NL" dirty="0" smtClean="0"/>
              <a:t> casus  </a:t>
            </a:r>
            <a:r>
              <a:rPr lang="nl-NL" dirty="0" smtClean="0"/>
              <a:t>64 </a:t>
            </a:r>
            <a:r>
              <a:rPr lang="nl-NL" dirty="0" smtClean="0"/>
              <a:t>– november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800" u="sng" dirty="0" smtClean="0">
                <a:solidFill>
                  <a:prstClr val="black"/>
                </a:solidFill>
                <a:ea typeface="ＭＳ Ｐゴシック" charset="-128"/>
              </a:rPr>
              <a:t>Leerpunten</a:t>
            </a:r>
            <a:endParaRPr lang="nl-NL" sz="1800" u="sng" dirty="0" smtClean="0">
              <a:solidFill>
                <a:prstClr val="black"/>
              </a:solidFill>
              <a:ea typeface="ＭＳ Ｐゴシック" charset="-128"/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dirty="0" err="1" smtClean="0">
                <a:solidFill>
                  <a:prstClr val="black"/>
                </a:solidFill>
                <a:ea typeface="ＭＳ Ｐゴシック" charset="-128"/>
              </a:rPr>
              <a:t>Digifab</a:t>
            </a:r>
            <a:r>
              <a:rPr lang="nl-NL" sz="18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bestaat en is beschikbaar (NVIC; via </a:t>
            </a:r>
            <a:r>
              <a:rPr lang="nl-NL" sz="1800" dirty="0" err="1">
                <a:solidFill>
                  <a:prstClr val="black"/>
                </a:solidFill>
                <a:ea typeface="ＭＳ Ｐゴシック" charset="-128"/>
              </a:rPr>
              <a:t>dd</a:t>
            </a: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 apotheker)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Dosering: kan o.g.v. kliniek en niet per se all-in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prstClr val="black"/>
                </a:solidFill>
                <a:ea typeface="ＭＳ Ｐゴシック" charset="-128"/>
              </a:rPr>
              <a:t>Redistributie</a:t>
            </a: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 is mogelijk en kan klinisch effect hebben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De serumconcentratie weerspiegelt niet de concentratie in het hart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Bij toediening </a:t>
            </a:r>
            <a:r>
              <a:rPr lang="nl-NL" sz="1800" dirty="0" err="1">
                <a:solidFill>
                  <a:prstClr val="black"/>
                </a:solidFill>
                <a:ea typeface="ＭＳ Ｐゴシック" charset="-128"/>
              </a:rPr>
              <a:t>digifab</a:t>
            </a:r>
            <a:r>
              <a:rPr lang="nl-NL" sz="1800" dirty="0">
                <a:solidFill>
                  <a:prstClr val="black"/>
                </a:solidFill>
                <a:ea typeface="ＭＳ Ｐゴシック" charset="-128"/>
              </a:rPr>
              <a:t>, bepaal vrije fracties digoxine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Daan Huntjens AIOS ziekenhuisfarmacie</a:t>
            </a:r>
          </a:p>
          <a:p>
            <a:r>
              <a:rPr lang="nl-NL" sz="1100" b="1" dirty="0"/>
              <a:t>Amsterdam UMC en </a:t>
            </a:r>
            <a:r>
              <a:rPr lang="nl-NL" sz="1100" b="1" dirty="0" smtClean="0"/>
              <a:t>OLVG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69650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2455</TotalTime>
  <Words>580</Words>
  <Application>Microsoft Office PowerPoint</Application>
  <PresentationFormat>Diavoorstelling (4:3)</PresentationFormat>
  <Paragraphs>102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122</cp:revision>
  <dcterms:created xsi:type="dcterms:W3CDTF">2020-01-09T13:28:19Z</dcterms:created>
  <dcterms:modified xsi:type="dcterms:W3CDTF">2023-10-23T14:28:34Z</dcterms:modified>
</cp:coreProperties>
</file>