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5" r:id="rId2"/>
    <p:sldId id="291" r:id="rId3"/>
    <p:sldId id="292" r:id="rId4"/>
    <p:sldId id="293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8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27-11-2023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</a:t>
            </a:r>
            <a:r>
              <a:rPr lang="nl-NL" dirty="0" smtClean="0">
                <a:latin typeface="+mj-lt"/>
              </a:rPr>
              <a:t>66 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aan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1"/>
                </a:solidFill>
              </a:rPr>
              <a:t>Patient met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neuropsychiatrische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verschijnselen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84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jarige</a:t>
            </a:r>
            <a:r>
              <a:rPr lang="en-US" altLang="en-US" sz="1400" dirty="0" smtClean="0">
                <a:solidFill>
                  <a:schemeClr val="tx1"/>
                </a:solidFill>
              </a:rPr>
              <a:t> man van 75 kg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bezocht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ons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ziekenhuis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voor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zijn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hemodialyse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behandeling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Hij</a:t>
            </a:r>
            <a:r>
              <a:rPr lang="en-US" altLang="en-US" sz="1400" dirty="0" smtClean="0">
                <a:solidFill>
                  <a:schemeClr val="tx1"/>
                </a:solidFill>
              </a:rPr>
              <a:t> had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terminaal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nierfalen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obv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atherosclerotisch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vaatlijden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bij</a:t>
            </a:r>
            <a:r>
              <a:rPr lang="en-US" altLang="en-US" sz="1400" dirty="0" smtClean="0">
                <a:solidFill>
                  <a:schemeClr val="tx1"/>
                </a:solidFill>
              </a:rPr>
              <a:t> DM2. 5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dagen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geleden</a:t>
            </a:r>
            <a:r>
              <a:rPr lang="en-US" altLang="en-US" sz="1400" dirty="0" smtClean="0">
                <a:solidFill>
                  <a:schemeClr val="tx1"/>
                </a:solidFill>
              </a:rPr>
              <a:t> was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gestart</a:t>
            </a:r>
            <a:r>
              <a:rPr lang="en-US" altLang="en-US" sz="1400" dirty="0" smtClean="0">
                <a:solidFill>
                  <a:schemeClr val="tx1"/>
                </a:solidFill>
              </a:rPr>
              <a:t>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valaciclovir</a:t>
            </a:r>
            <a:r>
              <a:rPr lang="en-US" altLang="en-US" sz="1400" dirty="0" smtClean="0">
                <a:solidFill>
                  <a:schemeClr val="tx1"/>
                </a:solidFill>
              </a:rPr>
              <a:t> 1dd500mg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ivm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herpes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zosterinfectie</a:t>
            </a:r>
            <a:r>
              <a:rPr lang="en-US" altLang="en-US" sz="1400" dirty="0" smtClean="0">
                <a:solidFill>
                  <a:schemeClr val="tx1"/>
                </a:solidFill>
              </a:rPr>
              <a:t> in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nek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gelaat</a:t>
            </a:r>
            <a:r>
              <a:rPr lang="en-US" altLang="en-US" sz="1400" dirty="0" smtClean="0">
                <a:solidFill>
                  <a:schemeClr val="tx1"/>
                </a:solidFill>
              </a:rPr>
              <a:t>. Op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afdeling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zagen</a:t>
            </a:r>
            <a:r>
              <a:rPr lang="en-US" altLang="en-US" sz="1400" dirty="0" smtClean="0">
                <a:solidFill>
                  <a:schemeClr val="tx1"/>
                </a:solidFill>
              </a:rPr>
              <a:t> we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man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klachten</a:t>
            </a:r>
            <a:r>
              <a:rPr lang="en-US" altLang="en-US" sz="1400" dirty="0" smtClean="0">
                <a:solidFill>
                  <a:schemeClr val="tx1"/>
                </a:solidFill>
              </a:rPr>
              <a:t> van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onzeker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lopen</a:t>
            </a:r>
            <a:r>
              <a:rPr lang="en-US" altLang="en-US" sz="1400" dirty="0" smtClean="0">
                <a:solidFill>
                  <a:schemeClr val="tx1"/>
                </a:solidFill>
              </a:rPr>
              <a:t>, tremor,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verwardheid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dysartrie</a:t>
            </a:r>
            <a:r>
              <a:rPr lang="en-US" altLang="en-US" sz="1400" dirty="0" smtClean="0">
                <a:solidFill>
                  <a:schemeClr val="tx1"/>
                </a:solidFill>
              </a:rPr>
              <a:t>. We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dachten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aan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bijwerkingen</a:t>
            </a:r>
            <a:r>
              <a:rPr lang="en-US" altLang="en-US" sz="1400" dirty="0" smtClean="0">
                <a:solidFill>
                  <a:schemeClr val="tx1"/>
                </a:solidFill>
              </a:rPr>
              <a:t> van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valaciclovir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gestopt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gedialyseerd</a:t>
            </a:r>
            <a:r>
              <a:rPr lang="en-US" altLang="en-US" sz="1400" dirty="0" smtClean="0">
                <a:solidFill>
                  <a:schemeClr val="tx1"/>
                </a:solidFill>
              </a:rPr>
              <a:t>.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aciclovir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spiegel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voor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was 2.0 mg/L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aciclovir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spiegel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na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was 0.6 mg/L. 2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dagen</a:t>
            </a:r>
            <a:r>
              <a:rPr lang="en-US" altLang="en-US" sz="1400" dirty="0" smtClean="0">
                <a:solidFill>
                  <a:schemeClr val="tx1"/>
                </a:solidFill>
              </a:rPr>
              <a:t> later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kwam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opnieuw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voor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hemodialyse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had nog steeds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dezelfde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neuropsychiatrische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klachten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vond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opnieuw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hemodialyse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plaats</a:t>
            </a:r>
            <a:r>
              <a:rPr lang="en-US" altLang="en-US" sz="1400" dirty="0" smtClean="0">
                <a:solidFill>
                  <a:schemeClr val="tx1"/>
                </a:solidFill>
              </a:rPr>
              <a:t>.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aciclovir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spiegel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na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hemodialyse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was 0.2 mg/L. Na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deze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dialyse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behandeling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namen</a:t>
            </a:r>
            <a:r>
              <a:rPr lang="en-US" altLang="en-US" sz="1400" dirty="0" smtClean="0">
                <a:solidFill>
                  <a:schemeClr val="tx1"/>
                </a:solidFill>
              </a:rPr>
              <a:t>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symptomen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af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smtClean="0">
                <a:solidFill>
                  <a:schemeClr val="tx1"/>
                </a:solidFill>
              </a:rPr>
              <a:t>Hoe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zijn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deze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neuropsychiatrische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verschijnselen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te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verklaren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</a:t>
            </a:r>
            <a:r>
              <a:rPr lang="nl-NL" sz="1100" b="1" dirty="0" smtClean="0"/>
              <a:t>door: Inge van Berlo-van de Laar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 smtClean="0"/>
              <a:t>66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Valaciclovir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wordt na absorptie omgezet in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aciclovir</a:t>
            </a: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(ACV) wordt actief na intracellulaire fosforylering door viraal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thymidinekinase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.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Aciclovirtrifosfaat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wordt ingebouwd in viraal DNA waarna de virale DNA synthese stopt.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Bij normale nierfunctie wordt ACV voor 75-80% geklaard door de nieren, voor 10-15% gemetaboliseerd tot 9-carboxymethoxymethylguanine (CMMG) en voor 0.2% gemetaboliseerd tot 8-OH-aciclovir (metabolisme zie figuur).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De t1/2 van ACV is 1.5-3u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Bij nierfunctiestoornissen neemt de t1/2 van ACV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en van CMMG toe. Ook wordt een groter deel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uitgescheiden als CMMG.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ACV en CMMG worden verwijderd met hemodialyse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Neuropsychiatrische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bijwerkingen kunnen 24-72u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na start van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valaciclovir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optreden en zijn moeilijk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te onderscheiden van symptomen van een herpes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encephalitis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Nierfunctiestoornissen zijn een risicofactor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CMMG blijkt een betere voorspeller voor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   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neuropsychiatrische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bijwerkingen dan ACV zelf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Inge van Berlo-van de Laar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4033" y="2931498"/>
            <a:ext cx="4934465" cy="3402022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1030014"/>
            <a:ext cx="79668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CMMG serumconcentraties &gt; 2.3 mg/L kunnen gehanteerd worden als afkapwaarde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CMMG concentraties in CSF zijn een nog betere voorspeller dan serumconcentraties maar deze zijn in de praktijk lastig toe te passen</a:t>
            </a:r>
          </a:p>
          <a:p>
            <a:endParaRPr lang="nl-NL" dirty="0"/>
          </a:p>
          <a:p>
            <a:r>
              <a:rPr lang="nl-NL" b="1" dirty="0" smtClean="0"/>
              <a:t>Terug naar de casus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Dhr</a:t>
            </a:r>
            <a:r>
              <a:rPr lang="nl-NL" dirty="0" smtClean="0"/>
              <a:t> had </a:t>
            </a:r>
            <a:r>
              <a:rPr lang="nl-NL" dirty="0" err="1" smtClean="0"/>
              <a:t>neuropsychiatrische</a:t>
            </a:r>
            <a:r>
              <a:rPr lang="nl-NL" dirty="0" smtClean="0"/>
              <a:t> bijwerkingen ondanks correct aangepaste dosering </a:t>
            </a:r>
            <a:r>
              <a:rPr lang="nl-NL" dirty="0" err="1" smtClean="0"/>
              <a:t>valaciclovir</a:t>
            </a:r>
            <a:r>
              <a:rPr lang="nl-NL" dirty="0" smtClean="0"/>
              <a:t> aan nierfunctie met HD ondanks en therapeutische ACV spiegels (therapeutische </a:t>
            </a:r>
            <a:r>
              <a:rPr lang="nl-NL" dirty="0" err="1" smtClean="0"/>
              <a:t>dalspiegels</a:t>
            </a:r>
            <a:r>
              <a:rPr lang="nl-NL" dirty="0" smtClean="0"/>
              <a:t> 0.5-2.0 mg/L)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Echter zijn CMMG spiegels waren</a:t>
            </a:r>
          </a:p>
          <a:p>
            <a:r>
              <a:rPr lang="nl-NL" dirty="0" smtClean="0"/>
              <a:t>	Voor HD sessie 1: 8.5 mg/L</a:t>
            </a:r>
          </a:p>
          <a:p>
            <a:r>
              <a:rPr lang="nl-NL" dirty="0" smtClean="0"/>
              <a:t>	Na HD sessie 1: 7.1 mg/L</a:t>
            </a:r>
          </a:p>
          <a:p>
            <a:r>
              <a:rPr lang="nl-NL" dirty="0" smtClean="0"/>
              <a:t>	Na HD sessie 2: 1.8 mg/L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Pas na de 2</a:t>
            </a:r>
            <a:r>
              <a:rPr lang="nl-NL" baseline="30000" dirty="0" smtClean="0"/>
              <a:t>e</a:t>
            </a:r>
            <a:r>
              <a:rPr lang="nl-NL" dirty="0" smtClean="0"/>
              <a:t> HD sessie namen zijn symptomen af; de CMMG spiegel was toen </a:t>
            </a:r>
          </a:p>
          <a:p>
            <a:r>
              <a:rPr lang="nl-NL" dirty="0" smtClean="0"/>
              <a:t>      &lt; 2.3 mg/L.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113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1030014"/>
            <a:ext cx="79668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Boodschap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al(</a:t>
            </a:r>
            <a:r>
              <a:rPr lang="nl-NL" dirty="0" err="1" smtClean="0"/>
              <a:t>aciclovir</a:t>
            </a:r>
            <a:r>
              <a:rPr lang="nl-NL" dirty="0" smtClean="0"/>
              <a:t>) kan </a:t>
            </a:r>
            <a:r>
              <a:rPr lang="nl-NL" dirty="0" err="1" smtClean="0"/>
              <a:t>neuropsychiatrische</a:t>
            </a:r>
            <a:r>
              <a:rPr lang="nl-NL" dirty="0" smtClean="0"/>
              <a:t> symptomen veroorzaken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De dosering moet aangepast worden aan de nierfunctie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Echter ook bij aangepaste dosering kunnen deze symptomen optreden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De CMMG serum concentratie kan gebruikt worden als diagnostische tool om deze symptomen te verklaren. Echter, de bepaling van CMMG is op dit moment in Nederland niet meer mogelijk.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Bij </a:t>
            </a:r>
            <a:r>
              <a:rPr lang="nl-NL" dirty="0" err="1" smtClean="0"/>
              <a:t>neuropsychiatrische</a:t>
            </a:r>
            <a:r>
              <a:rPr lang="nl-NL" dirty="0" smtClean="0"/>
              <a:t> symptomen </a:t>
            </a:r>
            <a:r>
              <a:rPr lang="nl-NL" dirty="0" smtClean="0"/>
              <a:t>(en </a:t>
            </a:r>
            <a:r>
              <a:rPr lang="nl-NL" dirty="0" smtClean="0"/>
              <a:t>CMMG concentraties &gt; 2.3 </a:t>
            </a:r>
            <a:r>
              <a:rPr lang="nl-NL" dirty="0" smtClean="0"/>
              <a:t>mg/L) </a:t>
            </a:r>
            <a:r>
              <a:rPr lang="nl-NL" dirty="0" smtClean="0"/>
              <a:t>adviseren wij de therapie te stoppen en de eliminatie te versnellen door middel van extra hydratie of hemodialyse toe te passen.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41083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2630</TotalTime>
  <Words>557</Words>
  <Application>Microsoft Office PowerPoint</Application>
  <PresentationFormat>Diavoorstelling (4:3)</PresentationFormat>
  <Paragraphs>63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128</cp:revision>
  <dcterms:created xsi:type="dcterms:W3CDTF">2020-01-09T13:28:19Z</dcterms:created>
  <dcterms:modified xsi:type="dcterms:W3CDTF">2023-11-27T09:00:47Z</dcterms:modified>
</cp:coreProperties>
</file>