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4"/>
  </p:notesMasterIdLst>
  <p:sldIdLst>
    <p:sldId id="296" r:id="rId2"/>
    <p:sldId id="29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jl, licht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7" autoAdjust="0"/>
    <p:restoredTop sz="86075" autoAdjust="0"/>
  </p:normalViewPr>
  <p:slideViewPr>
    <p:cSldViewPr snapToGrid="0">
      <p:cViewPr varScale="1">
        <p:scale>
          <a:sx n="116" d="100"/>
          <a:sy n="116" d="100"/>
        </p:scale>
        <p:origin x="197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3A059-96C7-42EA-8F77-B92544074B06}" type="datetimeFigureOut">
              <a:rPr lang="nl-NL" smtClean="0"/>
              <a:t>11-12-2023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99F6D-CC3A-42C1-991F-8326D0E9DD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7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208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999F6D-CC3A-42C1-991F-8326D0E9DD54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647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BC52A2-CAC7-4249-AA19-6B84DEF75F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41C0B36-4C51-4474-9F2F-84A191891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29FBD-0F50-4692-9B1F-61344033A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B4B092-0AF7-4BD4-B831-816303145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EF800F-2B1C-4A70-93CA-D3860D8D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48278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8B856A-B069-46E2-BDC7-A1349C3F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D916D3C-00F8-486E-9A04-8AB55963F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ED78C3-3864-4DDC-93A9-E9112F2AC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A3032A-1C18-42AE-9C57-B06AFD86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E3DE8E-B14C-49EC-8FC5-BC6B37523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1504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54ABF74-950A-4511-B8A6-2CFD4DFDE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488E516-D24D-4241-AA32-CCBA9466AE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8D0C27-3522-476D-8B4F-53727E3D0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EE9B8AE-CE0B-40D6-A831-9A4EB77CF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FAF7E2-4A4F-4F1F-BC3E-F4B2246C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46570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33B10824-7663-48F2-ACF6-046C4C35EED4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AA025303-B3B0-4442-BDDE-6BD104F6CE08}"/>
              </a:ext>
            </a:extLst>
          </p:cNvPr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FE1678B5-6C65-46E5-8FEA-3415D83EF86F}"/>
              </a:ext>
            </a:extLst>
          </p:cNvPr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DC43A052-AEAE-41E9-AC42-2C3611778F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459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AAF28-0295-4F7E-A05E-B6DDED8C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97687A-A66F-46D1-8EC0-8D2CDFDDD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398837-8D3C-4A3C-8E1B-30718BAB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1BF6DC-578B-4426-A82B-A004E30B4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ADF84B-9A48-4F33-B44E-88F2CE549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289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1D90D4-D2C7-493F-A37E-9252BEC00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185DA0-2839-4A23-BD21-4FA1D291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62F075-B995-448C-A34C-6B8E61B6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12D39D-1722-4C23-B2F3-E9720FF7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006F0-1E6F-40DC-9BC0-2D61DD51C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600339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76D98-940D-46B6-9865-2A769880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C25FA3-759C-418C-9346-1890885487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D8705BD-1A01-40A7-96C6-4B32AED8B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E028753-B2F9-4C99-89E5-F4E11A80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6E973CD-F778-41BB-99F5-6A26164E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EB1EFB-70CF-46E3-B91D-8BE57D710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670041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B25F0-19EC-4F2E-8BE0-F81D8BF66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3FCAE3-E151-4ED0-82D3-C412C86FF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C4C5FE-FA95-43F5-A442-D327BC154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C3B235B-E6E1-498E-BB45-952D9A8077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E8511C6-B8DC-48F4-9E86-C8DDCFC428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DBEBC1-C8B6-4290-B1C1-CB0D5BA36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18DADB9-A29F-4A03-B3BC-C71354FC3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6FB4989-E2CC-466D-8496-5758A847D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90901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F7250A-0162-48E4-9910-683E3420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9831821-03B4-4409-9AA5-960299717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2816BEF-267E-446C-8EB6-E24A1F8A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9E422A1-AF30-49AD-9A76-5A2B5E06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48735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72F3E3-4CF5-43F1-9B17-3D7ADF982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367C1C-31BC-4E61-A552-9B6024C7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285D190-D29F-4C1C-87A8-AE96EB3A7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338952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93EE81-A996-46FA-8886-B2A7473C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3BC650-31DD-4B6E-A7CA-464A549B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9E6D9B-1D35-4D48-A5D1-9B62CD6C3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A8F1A89-4EE2-427C-95C6-C71978C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968666-D4EA-436B-BB8B-E924199F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2D889B2-4440-4659-BAF3-95909FE53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71059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9CF973-6523-48B3-8EF8-0ECC287B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DC9A00F-7A7B-4B64-AE10-15E58794A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103E92D-BC08-4E34-8E04-5075980A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97077BD-2589-45A8-A083-85BA665D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BD3FEFB-D040-4FC9-9430-F6C91C59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392647-E92F-4D0D-B318-5A625162E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34897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95E8A7B-ACC7-4C12-856D-8AD3227A7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341B67-390E-44C2-8107-69C3D972B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446BC2D-92A2-4FE2-9C17-337E9905B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D6D70B-D4AB-4D8A-8554-F6CD808187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061C405-DB9D-4222-8587-318112978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9A421EA-C18A-4A24-9E3E-E07B3307D487}"/>
              </a:ext>
            </a:extLst>
          </p:cNvPr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12DDB7A-9BBE-4157-963B-73568EC86C52}"/>
              </a:ext>
            </a:extLst>
          </p:cNvPr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0B5077AF-135A-46A5-9CF0-EFCD482BEB8C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649" r:id="rId13"/>
    <p:sldLayoutId id="2147483666" r:id="rId14"/>
    <p:sldLayoutId id="2147483660" r:id="rId15"/>
    <p:sldLayoutId id="2147483652" r:id="rId16"/>
    <p:sldLayoutId id="2147483661" r:id="rId17"/>
    <p:sldLayoutId id="2147483662" r:id="rId18"/>
    <p:sldLayoutId id="2147483663" r:id="rId19"/>
    <p:sldLayoutId id="2147483664" r:id="rId20"/>
    <p:sldLayoutId id="2147483665" r:id="rId2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hyperlink" Target="https://forms.gle/eEbaXQPZob8LpDN17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orms.gle/eEbaXQPZob8LpDN17" TargetMode="External"/><Relationship Id="rId5" Type="http://schemas.openxmlformats.org/officeDocument/2006/relationships/hyperlink" Target="https://www.uptodate.com/contents/fluoropyrimidine-associated-cardiotoxicity-incidence-clinical-manifestations-mechanisms-and-management?search=cardiotoxiciteit%20capecitabine&amp;source=search_result&amp;selectedTitle=1~150&amp;usage_type=default&amp;display_rank=1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Casus 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68</a:t>
            </a: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3990885" y="64433"/>
            <a:ext cx="379241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Pill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9820ACF-BE84-42C8-AE89-FF5CE19D4F64}"/>
              </a:ext>
            </a:extLst>
          </p:cNvPr>
          <p:cNvSpPr txBox="1"/>
          <p:nvPr/>
        </p:nvSpPr>
        <p:spPr>
          <a:xfrm>
            <a:off x="202109" y="1909084"/>
            <a:ext cx="72766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Ook deze quiz ontvangen?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Meld je aan via: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6" y="652525"/>
            <a:ext cx="7276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Pijn op de borst</a:t>
            </a:r>
            <a:endParaRPr lang="nl-NL" sz="40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371480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443030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via: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 tooltip="https://forms.gle/eEbaXQPZob8LpDN17&#10;Cmd+Click or tap to follow the link"/>
              </a:rPr>
              <a:t>https://forms.gle/eEbaXQPZob8LpDN17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09" y="1651798"/>
            <a:ext cx="8639072" cy="4356745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6052305" y="6442496"/>
            <a:ext cx="30257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Aangeleverd door</a:t>
            </a:r>
            <a:r>
              <a:rPr kumimoji="0" lang="nl-NL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r>
              <a:rPr kumimoji="0" lang="nl-NL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Medisch Centrum Leeuwarden, Osinga/Bethlehem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ijdelijke aanduiding voor inhoud 2">
            <a:extLst>
              <a:ext uri="{FF2B5EF4-FFF2-40B4-BE49-F238E27FC236}">
                <a16:creationId xmlns:a16="http://schemas.microsoft.com/office/drawing/2014/main" id="{8C530345-B1E3-4991-9692-858EE31E3DB8}"/>
              </a:ext>
            </a:extLst>
          </p:cNvPr>
          <p:cNvSpPr txBox="1">
            <a:spLocks/>
          </p:cNvSpPr>
          <p:nvPr/>
        </p:nvSpPr>
        <p:spPr bwMode="auto">
          <a:xfrm>
            <a:off x="202109" y="1868377"/>
            <a:ext cx="5729544" cy="22620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nl-NL" sz="1400" b="1" dirty="0" smtClean="0"/>
              <a:t>Casus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nl-NL" sz="1200" dirty="0" smtClean="0"/>
              <a:t>Een 61-jarige patiënte, bekend met een gemetastaseerd coecumcarcinoom, werd twee dagen na start van de eerste kuur </a:t>
            </a:r>
            <a:r>
              <a:rPr lang="nl-NL" sz="1200" dirty="0"/>
              <a:t>CAPOX-B (</a:t>
            </a:r>
            <a:r>
              <a:rPr lang="nl-NL" sz="1200" dirty="0" err="1"/>
              <a:t>capecitabine</a:t>
            </a:r>
            <a:r>
              <a:rPr lang="nl-NL" sz="1200" dirty="0"/>
              <a:t>, </a:t>
            </a:r>
            <a:r>
              <a:rPr lang="nl-NL" sz="1200" dirty="0" err="1"/>
              <a:t>oxaliplatin</a:t>
            </a:r>
            <a:r>
              <a:rPr lang="nl-NL" sz="1200" dirty="0"/>
              <a:t> en </a:t>
            </a:r>
            <a:r>
              <a:rPr lang="nl-NL" sz="1200" dirty="0" err="1"/>
              <a:t>bevacizumab</a:t>
            </a:r>
            <a:r>
              <a:rPr lang="nl-NL" sz="1200" dirty="0"/>
              <a:t>) opgenomen </a:t>
            </a:r>
            <a:r>
              <a:rPr lang="nl-NL" sz="1200" dirty="0" smtClean="0"/>
              <a:t>op de afdeling oncologie in verband met braken en misselijkheid. </a:t>
            </a:r>
            <a:r>
              <a:rPr lang="nl-NL" sz="1200" dirty="0"/>
              <a:t>Behoudens de recent gediagnosticeerde maligniteit heeft zij een blanco </a:t>
            </a:r>
            <a:r>
              <a:rPr lang="nl-NL" sz="1200" dirty="0" smtClean="0"/>
              <a:t>voorgeschiedenis. Gedurende opname klaagde zij meermaals over passagiere retrosternale pijn (5-10 </a:t>
            </a:r>
            <a:r>
              <a:rPr lang="nl-NL" sz="1200" dirty="0"/>
              <a:t>min). Patiënte heeft deze klachten nooit eerder gehad. </a:t>
            </a:r>
            <a:r>
              <a:rPr lang="nl-NL" sz="1200" dirty="0" smtClean="0"/>
              <a:t>Op het ECG het beeld van een STEMI met ST-elevaties in I, </a:t>
            </a:r>
            <a:r>
              <a:rPr lang="nl-NL" sz="1200" dirty="0" err="1" smtClean="0"/>
              <a:t>aVL</a:t>
            </a:r>
            <a:r>
              <a:rPr lang="nl-NL" sz="1200" dirty="0"/>
              <a:t> </a:t>
            </a:r>
            <a:r>
              <a:rPr lang="nl-NL" sz="1200" dirty="0" smtClean="0"/>
              <a:t>en ST-depressies in III, V1 t/m V3 ten tijde van de klachten (zie afbeelding). Na toediening van nitroglycerine is zij klachtenvrij en verdwijnen de ECG-afwijkingen. </a:t>
            </a:r>
            <a:r>
              <a:rPr lang="nl-NL" sz="1200" dirty="0"/>
              <a:t>Z</a:t>
            </a:r>
            <a:r>
              <a:rPr lang="nl-NL" sz="1200" dirty="0" smtClean="0"/>
              <a:t>e werd overgeplaatst naar de hartbewaking en onderging met spoed een </a:t>
            </a:r>
            <a:r>
              <a:rPr lang="nl-NL" sz="1200" dirty="0" err="1" smtClean="0"/>
              <a:t>hartcatheterisatie</a:t>
            </a:r>
            <a:r>
              <a:rPr lang="nl-NL" sz="1200" dirty="0" smtClean="0"/>
              <a:t>, waarbij geen aanwijzingen werden gevonden voor </a:t>
            </a:r>
            <a:r>
              <a:rPr lang="nl-NL" sz="1200" dirty="0" err="1" smtClean="0"/>
              <a:t>coronairlijden</a:t>
            </a:r>
            <a:r>
              <a:rPr lang="nl-NL" sz="1200" dirty="0" smtClean="0"/>
              <a:t>.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nl-NL" sz="1200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nl-NL" sz="1600" b="1" dirty="0"/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nl-NL" sz="1600" b="1" dirty="0" smtClean="0"/>
              <a:t> </a:t>
            </a:r>
            <a:endParaRPr lang="nl-NL" sz="1600" b="1" dirty="0"/>
          </a:p>
        </p:txBody>
      </p:sp>
      <p:pic>
        <p:nvPicPr>
          <p:cNvPr id="22" name="Afbeelding 21"/>
          <p:cNvPicPr>
            <a:picLocks noChangeAspect="1"/>
          </p:cNvPicPr>
          <p:nvPr/>
        </p:nvPicPr>
        <p:blipFill rotWithShape="1">
          <a:blip r:embed="rId6"/>
          <a:srcRect l="69459" t="24269" r="11537" b="23368"/>
          <a:stretch/>
        </p:blipFill>
        <p:spPr>
          <a:xfrm>
            <a:off x="6042064" y="3941280"/>
            <a:ext cx="2901639" cy="2248731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6"/>
          <a:srcRect l="50522" t="24268" r="30490" b="25572"/>
          <a:stretch/>
        </p:blipFill>
        <p:spPr>
          <a:xfrm>
            <a:off x="6052305" y="1756977"/>
            <a:ext cx="2899287" cy="2154103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44976" y="4252604"/>
            <a:ext cx="5786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/>
              <a:t>Welke medicatie(interactie) kan deze klachtenpresentatie veroorzaken? </a:t>
            </a:r>
            <a:endParaRPr lang="nl-NL" sz="1400" b="1" dirty="0"/>
          </a:p>
        </p:txBody>
      </p:sp>
      <p:sp>
        <p:nvSpPr>
          <p:cNvPr id="11" name="Tekstvak 10"/>
          <p:cNvSpPr txBox="1"/>
          <p:nvPr/>
        </p:nvSpPr>
        <p:spPr>
          <a:xfrm>
            <a:off x="202108" y="4702629"/>
            <a:ext cx="5729545" cy="1446550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nl-NL" sz="1400" b="1" dirty="0" smtClean="0"/>
              <a:t>Overzicht opnamemedicatie</a:t>
            </a:r>
          </a:p>
          <a:p>
            <a:r>
              <a:rPr lang="nl-NL" sz="1200" dirty="0" err="1" smtClean="0"/>
              <a:t>capecitabine</a:t>
            </a:r>
            <a:r>
              <a:rPr lang="nl-NL" sz="1200" dirty="0" smtClean="0"/>
              <a:t> 1.800 </a:t>
            </a:r>
            <a:r>
              <a:rPr lang="nl-NL" sz="1200" dirty="0"/>
              <a:t>mg 2x </a:t>
            </a:r>
            <a:r>
              <a:rPr lang="nl-NL" sz="1200" dirty="0" smtClean="0"/>
              <a:t>daags (TNO stop sinds opname); </a:t>
            </a:r>
            <a:r>
              <a:rPr lang="nl-NL" sz="1200" dirty="0" err="1" smtClean="0"/>
              <a:t>diclofenac</a:t>
            </a:r>
            <a:r>
              <a:rPr lang="nl-NL" sz="1200" dirty="0" smtClean="0"/>
              <a:t> </a:t>
            </a:r>
            <a:r>
              <a:rPr lang="nl-NL" sz="1200" dirty="0"/>
              <a:t>50 mg 4x daags; </a:t>
            </a:r>
            <a:endParaRPr lang="nl-NL" sz="1200" dirty="0" smtClean="0"/>
          </a:p>
          <a:p>
            <a:r>
              <a:rPr lang="nl-NL" sz="1200" dirty="0" err="1" smtClean="0"/>
              <a:t>granisetron</a:t>
            </a:r>
            <a:r>
              <a:rPr lang="nl-NL" sz="1200" dirty="0" smtClean="0"/>
              <a:t> </a:t>
            </a:r>
            <a:r>
              <a:rPr lang="nl-NL" sz="1200" dirty="0"/>
              <a:t>1 mg ZN 2x </a:t>
            </a:r>
            <a:r>
              <a:rPr lang="nl-NL" sz="1200" dirty="0" err="1" smtClean="0"/>
              <a:t>dd</a:t>
            </a:r>
            <a:r>
              <a:rPr lang="nl-NL" sz="1200" dirty="0" smtClean="0"/>
              <a:t>; </a:t>
            </a:r>
            <a:r>
              <a:rPr lang="nl-NL" sz="1200" dirty="0" err="1" smtClean="0"/>
              <a:t>macrogol</a:t>
            </a:r>
            <a:r>
              <a:rPr lang="nl-NL" sz="1200" dirty="0" smtClean="0"/>
              <a:t> </a:t>
            </a:r>
            <a:r>
              <a:rPr lang="nl-NL" sz="1200" dirty="0"/>
              <a:t>1 sachet ZN 3x </a:t>
            </a:r>
            <a:r>
              <a:rPr lang="nl-NL" sz="1200" dirty="0" err="1"/>
              <a:t>dd</a:t>
            </a:r>
            <a:r>
              <a:rPr lang="nl-NL" sz="1200" dirty="0"/>
              <a:t>; metoclopramide 10 mg ZN 3x </a:t>
            </a:r>
            <a:r>
              <a:rPr lang="nl-NL" sz="1200" dirty="0" err="1"/>
              <a:t>dd</a:t>
            </a:r>
            <a:r>
              <a:rPr lang="nl-NL" sz="1200" dirty="0"/>
              <a:t>; </a:t>
            </a:r>
            <a:r>
              <a:rPr lang="nl-NL" sz="1200" dirty="0" smtClean="0"/>
              <a:t>morfine </a:t>
            </a:r>
            <a:r>
              <a:rPr lang="nl-NL" sz="1200" dirty="0"/>
              <a:t>20 mg 2x </a:t>
            </a:r>
            <a:r>
              <a:rPr lang="nl-NL" sz="1200" dirty="0" err="1" smtClean="0"/>
              <a:t>dd</a:t>
            </a:r>
            <a:r>
              <a:rPr lang="nl-NL" sz="1200" dirty="0" smtClean="0"/>
              <a:t>; </a:t>
            </a:r>
            <a:r>
              <a:rPr lang="nl-NL" sz="1200" dirty="0" err="1" smtClean="0"/>
              <a:t>nadroparine</a:t>
            </a:r>
            <a:r>
              <a:rPr lang="nl-NL" sz="1200" dirty="0" smtClean="0"/>
              <a:t> </a:t>
            </a:r>
            <a:r>
              <a:rPr lang="nl-NL" sz="1200" dirty="0"/>
              <a:t>0,3 ml 1x </a:t>
            </a:r>
            <a:r>
              <a:rPr lang="nl-NL" sz="1200" dirty="0" err="1" smtClean="0"/>
              <a:t>dd</a:t>
            </a:r>
            <a:r>
              <a:rPr lang="nl-NL" sz="1200" dirty="0" smtClean="0"/>
              <a:t>; </a:t>
            </a:r>
            <a:r>
              <a:rPr lang="nl-NL" sz="1200" dirty="0" err="1"/>
              <a:t>OLANZapine</a:t>
            </a:r>
            <a:r>
              <a:rPr lang="nl-NL" sz="1200" dirty="0"/>
              <a:t> 5 mg 2x daags; oxazepam 10 mg ZN 3x </a:t>
            </a:r>
            <a:r>
              <a:rPr lang="nl-NL" sz="1200" dirty="0" err="1"/>
              <a:t>dd</a:t>
            </a:r>
            <a:r>
              <a:rPr lang="nl-NL" sz="1200" dirty="0"/>
              <a:t>; </a:t>
            </a:r>
            <a:r>
              <a:rPr lang="nl-NL" sz="1200" dirty="0" err="1"/>
              <a:t>oxyCODON</a:t>
            </a:r>
            <a:r>
              <a:rPr lang="nl-NL" sz="1200" dirty="0"/>
              <a:t> 5 mg ZN elke 4u; </a:t>
            </a:r>
            <a:r>
              <a:rPr lang="nl-NL" sz="1200" dirty="0" err="1"/>
              <a:t>pantoprazol</a:t>
            </a:r>
            <a:r>
              <a:rPr lang="nl-NL" sz="1200" dirty="0"/>
              <a:t> 20 mg 2x daags; paracetamol 1.000 mg 4x daags</a:t>
            </a:r>
            <a:endParaRPr lang="nl-NL" sz="1200" dirty="0" smtClean="0"/>
          </a:p>
          <a:p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25840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EC03C444-1D34-4452-8565-3FEF2A0C230E}"/>
              </a:ext>
            </a:extLst>
          </p:cNvPr>
          <p:cNvSpPr txBox="1"/>
          <p:nvPr/>
        </p:nvSpPr>
        <p:spPr>
          <a:xfrm>
            <a:off x="202109" y="113975"/>
            <a:ext cx="6114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Terugkoppeling casus </a:t>
            </a:r>
            <a:r>
              <a:rPr lang="nl-NL" smtClean="0">
                <a:solidFill>
                  <a:prstClr val="black"/>
                </a:solidFill>
                <a:latin typeface="Calibri Light" panose="020F0302020204030204"/>
              </a:rPr>
              <a:t>68</a:t>
            </a:r>
            <a:r>
              <a:rPr kumimoji="0" lang="nl-NL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4FE5E45-3B5D-45CA-A8E9-67A364AA8C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1197" y="177055"/>
            <a:ext cx="1406373" cy="1183356"/>
          </a:xfrm>
          <a:prstGeom prst="rect">
            <a:avLst/>
          </a:prstGeom>
        </p:spPr>
      </p:pic>
      <p:sp useBgFill="1">
        <p:nvSpPr>
          <p:cNvPr id="7" name="Tekstvak 6">
            <a:extLst>
              <a:ext uri="{FF2B5EF4-FFF2-40B4-BE49-F238E27FC236}">
                <a16:creationId xmlns:a16="http://schemas.microsoft.com/office/drawing/2014/main" id="{C4EDB360-D6A1-49A0-8D89-292684D0BEDE}"/>
              </a:ext>
            </a:extLst>
          </p:cNvPr>
          <p:cNvSpPr txBox="1"/>
          <p:nvPr/>
        </p:nvSpPr>
        <p:spPr>
          <a:xfrm>
            <a:off x="4511039" y="64433"/>
            <a:ext cx="3272259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 Bitter Pill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Farmacologische quiz 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8B89AA72-2253-4E0B-A406-B538400C7433}"/>
              </a:ext>
            </a:extLst>
          </p:cNvPr>
          <p:cNvSpPr/>
          <p:nvPr/>
        </p:nvSpPr>
        <p:spPr>
          <a:xfrm>
            <a:off x="202110" y="1529630"/>
            <a:ext cx="8775460" cy="14040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852764-B5AC-44D7-A100-3DE2E52DD847}"/>
              </a:ext>
            </a:extLst>
          </p:cNvPr>
          <p:cNvSpPr txBox="1"/>
          <p:nvPr/>
        </p:nvSpPr>
        <p:spPr>
          <a:xfrm>
            <a:off x="144976" y="510360"/>
            <a:ext cx="5590806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NL" sz="4000" dirty="0" smtClean="0"/>
              <a:t>Pijn op de borst</a:t>
            </a:r>
            <a:endParaRPr lang="nl-NL" sz="40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A5A6FDE-F836-4F4B-B7AA-15D0B2D2A3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202109" y="6247736"/>
            <a:ext cx="8791194" cy="45719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DF9F698-4841-490F-92E6-247184B5A11B}"/>
              </a:ext>
            </a:extLst>
          </p:cNvPr>
          <p:cNvSpPr txBox="1"/>
          <p:nvPr/>
        </p:nvSpPr>
        <p:spPr>
          <a:xfrm>
            <a:off x="144976" y="6363153"/>
            <a:ext cx="611437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kumimoji="0" lang="nl-NL" sz="800" b="0" i="0" u="none" strike="noStrike" kern="120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1. </a:t>
            </a:r>
            <a:r>
              <a:rPr lang="en-US" sz="800" u="sng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Fluoropyrimidine</a:t>
            </a:r>
            <a:r>
              <a:rPr lang="en-US" sz="800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-associated cardiotoxicity: Incidence, clinical manifestations, mechanisms, and management - </a:t>
            </a:r>
            <a:r>
              <a:rPr lang="en-US" sz="800" u="sng" dirty="0" err="1">
                <a:solidFill>
                  <a:schemeClr val="tx1">
                    <a:lumMod val="95000"/>
                    <a:lumOff val="5000"/>
                  </a:schemeClr>
                </a:solidFill>
                <a:hlinkClick r:id="rId5"/>
              </a:rPr>
              <a:t>UpToDate</a:t>
            </a:r>
            <a:endParaRPr lang="nl-NL" sz="8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Aanmelden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via: 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6" tooltip="https://forms.gle/eEbaXQPZob8LpDN17&#10;Cmd+Click or tap to follow the link"/>
              </a:rPr>
              <a:t>https://forms.gle/eEbaXQPZob8LpDN17</a:t>
            </a: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​</a:t>
            </a: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12" name="Ondertitel 14">
            <a:extLst>
              <a:ext uri="{FF2B5EF4-FFF2-40B4-BE49-F238E27FC236}">
                <a16:creationId xmlns:a16="http://schemas.microsoft.com/office/drawing/2014/main" id="{2121B9FA-71ED-4A85-AFE4-A5338C2BF2C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1652588"/>
            <a:ext cx="5582093" cy="435610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17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109" y="2490602"/>
            <a:ext cx="8637985" cy="2893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  <a:prstDash val="sysDot"/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nl-NL" sz="1400" b="1" dirty="0" smtClean="0">
                <a:solidFill>
                  <a:prstClr val="black"/>
                </a:solidFill>
                <a:latin typeface="Calibri" panose="020F0502020204030204"/>
              </a:rPr>
              <a:t>Achtergrond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nl-NL" sz="1300" dirty="0" smtClean="0">
                <a:solidFill>
                  <a:prstClr val="black"/>
                </a:solidFill>
                <a:latin typeface="Calibri" panose="020F0502020204030204"/>
              </a:rPr>
              <a:t>Pyrimidine-antagonisten, zoals </a:t>
            </a:r>
            <a:r>
              <a:rPr lang="nl-NL" sz="1300" dirty="0" err="1" smtClean="0">
                <a:solidFill>
                  <a:prstClr val="black"/>
                </a:solidFill>
                <a:latin typeface="Calibri" panose="020F0502020204030204"/>
              </a:rPr>
              <a:t>capecitabine</a:t>
            </a:r>
            <a:r>
              <a:rPr lang="nl-NL" sz="1300" dirty="0" smtClean="0">
                <a:solidFill>
                  <a:prstClr val="black"/>
                </a:solidFill>
                <a:latin typeface="Calibri" panose="020F0502020204030204"/>
              </a:rPr>
              <a:t>, worden ingezet als behandeling bij multiple solide tumoren. 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nl-NL" sz="1300" dirty="0" smtClean="0">
                <a:solidFill>
                  <a:prstClr val="black"/>
                </a:solidFill>
                <a:latin typeface="Calibri" panose="020F0502020204030204"/>
              </a:rPr>
              <a:t>De incidentie van cardiotoxiciteit bij </a:t>
            </a:r>
            <a:r>
              <a:rPr lang="nl-NL" sz="1300" dirty="0" err="1" smtClean="0">
                <a:solidFill>
                  <a:prstClr val="black"/>
                </a:solidFill>
                <a:latin typeface="Calibri" panose="020F0502020204030204"/>
              </a:rPr>
              <a:t>capecitabine</a:t>
            </a:r>
            <a:r>
              <a:rPr lang="nl-NL" sz="1300" dirty="0" smtClean="0">
                <a:solidFill>
                  <a:prstClr val="black"/>
                </a:solidFill>
                <a:latin typeface="Calibri" panose="020F0502020204030204"/>
              </a:rPr>
              <a:t> is 3-9%, maar in combinatie met andere middelen zoals </a:t>
            </a:r>
            <a:r>
              <a:rPr lang="nl-NL" sz="1300" dirty="0" err="1" smtClean="0">
                <a:solidFill>
                  <a:prstClr val="black"/>
                </a:solidFill>
                <a:latin typeface="Calibri" panose="020F0502020204030204"/>
              </a:rPr>
              <a:t>oxaliplatin</a:t>
            </a:r>
            <a:r>
              <a:rPr lang="nl-NL" sz="1300" dirty="0" smtClean="0">
                <a:solidFill>
                  <a:prstClr val="black"/>
                </a:solidFill>
                <a:latin typeface="Calibri" panose="020F0502020204030204"/>
              </a:rPr>
              <a:t> zijn deze cijfers hoger (12%).</a:t>
            </a:r>
            <a:r>
              <a:rPr lang="nl-NL" sz="1300" baseline="30000" dirty="0" smtClean="0">
                <a:solidFill>
                  <a:prstClr val="black"/>
                </a:solidFill>
                <a:latin typeface="Calibri" panose="020F0502020204030204"/>
              </a:rPr>
              <a:t>1</a:t>
            </a:r>
            <a:r>
              <a:rPr lang="nl-NL" sz="13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nl-NL" sz="1300" dirty="0" smtClean="0">
                <a:solidFill>
                  <a:prstClr val="black"/>
                </a:solidFill>
                <a:latin typeface="Calibri" panose="020F0502020204030204"/>
              </a:rPr>
              <a:t>De meest voorkomende klinische presentatie is angina pectoris. Daarnaast worden myocardinfarcten, ritmestoornissen, hartfalen, acuut longoedeem, pericarditis, asymptomatische ECG-afwijkingen en zelfs </a:t>
            </a:r>
            <a:r>
              <a:rPr lang="nl-NL" sz="1300" dirty="0" err="1" smtClean="0">
                <a:solidFill>
                  <a:prstClr val="black"/>
                </a:solidFill>
                <a:latin typeface="Calibri" panose="020F0502020204030204"/>
              </a:rPr>
              <a:t>cardiac</a:t>
            </a:r>
            <a:r>
              <a:rPr lang="nl-NL" sz="1300" dirty="0" smtClean="0">
                <a:solidFill>
                  <a:prstClr val="black"/>
                </a:solidFill>
                <a:latin typeface="Calibri" panose="020F0502020204030204"/>
              </a:rPr>
              <a:t> arrest gerapporteerd.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nl-NL" sz="1300" dirty="0" smtClean="0">
                <a:solidFill>
                  <a:prstClr val="black"/>
                </a:solidFill>
                <a:latin typeface="Calibri" panose="020F0502020204030204"/>
              </a:rPr>
              <a:t>Mogelijke risicofactoren voor het ontwikkelen van cardiotoxiciteit zijn: onderliggende hartaandoeningen, oudere leeftijd, gelijktijdig toediening van medicatie met cardiale bijwerkingen en radiotherapie.  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nl-NL" sz="1300" dirty="0" smtClean="0">
                <a:solidFill>
                  <a:prstClr val="black"/>
                </a:solidFill>
                <a:latin typeface="Calibri" panose="020F0502020204030204"/>
              </a:rPr>
              <a:t>De meest ondersteunde theorie over de pathogenese is het optreden van </a:t>
            </a:r>
            <a:r>
              <a:rPr lang="nl-NL" sz="1300" dirty="0" err="1" smtClean="0">
                <a:solidFill>
                  <a:prstClr val="black"/>
                </a:solidFill>
                <a:latin typeface="Calibri" panose="020F0502020204030204"/>
              </a:rPr>
              <a:t>coronairspasmen</a:t>
            </a:r>
            <a:r>
              <a:rPr lang="nl-NL" sz="1300" dirty="0" smtClean="0">
                <a:solidFill>
                  <a:prstClr val="black"/>
                </a:solidFill>
                <a:latin typeface="Calibri" panose="020F0502020204030204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300" dirty="0" smtClean="0">
                <a:solidFill>
                  <a:prstClr val="black"/>
                </a:solidFill>
                <a:latin typeface="Calibri" panose="020F0502020204030204"/>
              </a:rPr>
              <a:t>Belangrijk: bij symptomen suggestief voor cardiotoxiciteit moeten pyrimidine-antagonisten direct onderbroken worden. </a:t>
            </a:r>
            <a:r>
              <a:rPr lang="nl-NL" sz="1300" dirty="0">
                <a:solidFill>
                  <a:prstClr val="black"/>
                </a:solidFill>
              </a:rPr>
              <a:t>Cardiotoxiciteit treedt meestal al snel op na start van de eerste cyclus. Zodra de medicatie </a:t>
            </a:r>
            <a:r>
              <a:rPr lang="nl-NL" sz="1300" dirty="0" smtClean="0">
                <a:solidFill>
                  <a:prstClr val="black"/>
                </a:solidFill>
              </a:rPr>
              <a:t>is gestaakt, </a:t>
            </a:r>
            <a:r>
              <a:rPr lang="nl-NL" sz="1300" dirty="0">
                <a:solidFill>
                  <a:prstClr val="black"/>
                </a:solidFill>
              </a:rPr>
              <a:t>verdwijnen de klachten en ECG-afwijkingen </a:t>
            </a:r>
            <a:r>
              <a:rPr lang="nl-NL" sz="1300" dirty="0" smtClean="0">
                <a:solidFill>
                  <a:prstClr val="black"/>
                </a:solidFill>
              </a:rPr>
              <a:t>meestal snel in combinatie met antiangineuze medicatie zoals calciumantagonisten of nitraten.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kumimoji="0" lang="nl-NL" sz="1300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Herintroductie wordt niet aangeraden</a:t>
            </a:r>
            <a:r>
              <a:rPr kumimoji="0" lang="nl-NL" sz="1300" i="0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vanwege de hoge kans op terugkeer van klachten, die potentieel fataal kunnen zijn.</a:t>
            </a:r>
            <a:endParaRPr kumimoji="0" lang="nl-NL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4D35BC9A-7D63-4E43-95A7-82003E447709}"/>
              </a:ext>
            </a:extLst>
          </p:cNvPr>
          <p:cNvSpPr/>
          <p:nvPr/>
        </p:nvSpPr>
        <p:spPr>
          <a:xfrm>
            <a:off x="6838462" y="6371480"/>
            <a:ext cx="168030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9DDB3F2-2DE4-461B-A6EE-3EDBFBF94075}"/>
              </a:ext>
            </a:extLst>
          </p:cNvPr>
          <p:cNvSpPr txBox="1"/>
          <p:nvPr/>
        </p:nvSpPr>
        <p:spPr>
          <a:xfrm>
            <a:off x="6355891" y="6443029"/>
            <a:ext cx="27881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Aangeleverd </a:t>
            </a:r>
            <a:r>
              <a:rPr kumimoji="0" lang="nl-NL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door:</a:t>
            </a:r>
            <a:r>
              <a:rPr kumimoji="0" lang="nl-NL" sz="11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Medisch Centrum Leeuwarden, Osinga/Bethlehem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202109" y="1839255"/>
            <a:ext cx="8637985" cy="523220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nl-NL" sz="1400" b="1" dirty="0" smtClean="0"/>
              <a:t>Antwoord</a:t>
            </a:r>
          </a:p>
          <a:p>
            <a:r>
              <a:rPr lang="nl-NL" sz="1300" dirty="0" err="1" smtClean="0"/>
              <a:t>Coronairspasmen</a:t>
            </a:r>
            <a:r>
              <a:rPr lang="nl-NL" sz="1300" dirty="0" smtClean="0"/>
              <a:t> door </a:t>
            </a:r>
            <a:r>
              <a:rPr lang="nl-NL" sz="1300" dirty="0" err="1" smtClean="0"/>
              <a:t>capecitabine</a:t>
            </a:r>
            <a:endParaRPr lang="nl-NL" sz="1300" dirty="0" smtClean="0"/>
          </a:p>
        </p:txBody>
      </p:sp>
      <p:sp>
        <p:nvSpPr>
          <p:cNvPr id="15" name="Tekstvak 14"/>
          <p:cNvSpPr txBox="1"/>
          <p:nvPr/>
        </p:nvSpPr>
        <p:spPr>
          <a:xfrm>
            <a:off x="202109" y="5502489"/>
            <a:ext cx="8637985" cy="707886"/>
          </a:xfrm>
          <a:prstGeom prst="rect">
            <a:avLst/>
          </a:prstGeom>
          <a:noFill/>
          <a:ln w="28575">
            <a:solidFill>
              <a:schemeClr val="tx2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nl-NL" sz="1400" b="1" dirty="0" smtClean="0"/>
              <a:t>Afloop van de casus</a:t>
            </a:r>
          </a:p>
          <a:p>
            <a:r>
              <a:rPr lang="nl-NL" sz="1300" dirty="0" smtClean="0"/>
              <a:t>Na uitsluiting van </a:t>
            </a:r>
            <a:r>
              <a:rPr lang="nl-NL" sz="1300" dirty="0" err="1" smtClean="0"/>
              <a:t>coronairlijden</a:t>
            </a:r>
            <a:r>
              <a:rPr lang="nl-NL" sz="1300" dirty="0" smtClean="0"/>
              <a:t> startten we met diltiazem en werd de </a:t>
            </a:r>
            <a:r>
              <a:rPr lang="nl-NL" sz="1300" dirty="0" err="1" smtClean="0"/>
              <a:t>capecitabine</a:t>
            </a:r>
            <a:r>
              <a:rPr lang="nl-NL" sz="1300" dirty="0" smtClean="0"/>
              <a:t> definitief gestaakt Hierna traden de thoracale pijnklachten niet meer op en bleek er gelukkig geen sprake van definitieve myocardschade. </a:t>
            </a:r>
          </a:p>
        </p:txBody>
      </p:sp>
    </p:spTree>
    <p:extLst>
      <p:ext uri="{BB962C8B-B14F-4D97-AF65-F5344CB8AC3E}">
        <p14:creationId xmlns:p14="http://schemas.microsoft.com/office/powerpoint/2010/main" val="35662012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1428</TotalTime>
  <Words>527</Words>
  <Application>Microsoft Office PowerPoint</Application>
  <PresentationFormat>Diavoorstelling (4:3)</PresentationFormat>
  <Paragraphs>41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Smeets, Nori</dc:creator>
  <cp:lastModifiedBy>oortgiesenber</cp:lastModifiedBy>
  <cp:revision>164</cp:revision>
  <dcterms:created xsi:type="dcterms:W3CDTF">2020-01-09T13:28:19Z</dcterms:created>
  <dcterms:modified xsi:type="dcterms:W3CDTF">2023-12-11T08:41:00Z</dcterms:modified>
</cp:coreProperties>
</file>