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96" r:id="rId2"/>
    <p:sldId id="297" r:id="rId3"/>
    <p:sldId id="29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86075" autoAdjust="0"/>
  </p:normalViewPr>
  <p:slideViewPr>
    <p:cSldViewPr snapToGrid="0">
      <p:cViewPr varScale="1">
        <p:scale>
          <a:sx n="120" d="100"/>
          <a:sy n="120" d="100"/>
        </p:scale>
        <p:origin x="12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05-02-2024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20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64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38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Casus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70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72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Peentjes zweten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981701" y="6442496"/>
            <a:ext cx="30963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Medisch Centrum Leeuwarden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406844" y="1891236"/>
            <a:ext cx="85707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600" dirty="0"/>
          </a:p>
        </p:txBody>
      </p:sp>
      <p:sp>
        <p:nvSpPr>
          <p:cNvPr id="15" name="Tekstvak 14"/>
          <p:cNvSpPr txBox="1"/>
          <p:nvPr/>
        </p:nvSpPr>
        <p:spPr>
          <a:xfrm>
            <a:off x="4398642" y="2994084"/>
            <a:ext cx="4596069" cy="3323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Oncologische voorgeschiedenis:</a:t>
            </a:r>
          </a:p>
          <a:p>
            <a:r>
              <a:rPr lang="nl-NL" dirty="0" smtClean="0"/>
              <a:t>11-2022 gemetastaseerd </a:t>
            </a:r>
            <a:r>
              <a:rPr lang="nl-NL" dirty="0" err="1" smtClean="0"/>
              <a:t>pancreascarcioom</a:t>
            </a:r>
            <a:r>
              <a:rPr lang="nl-NL" dirty="0" smtClean="0"/>
              <a:t> </a:t>
            </a:r>
            <a:r>
              <a:rPr lang="nl-NL" dirty="0" err="1" smtClean="0"/>
              <a:t>w.v</a:t>
            </a:r>
            <a:r>
              <a:rPr lang="nl-NL" dirty="0" smtClean="0"/>
              <a:t>. palliatief chemotherapie (FOLFIRINOX, 75% dosis i.v.m. malaise, diarree)</a:t>
            </a:r>
          </a:p>
          <a:p>
            <a:r>
              <a:rPr lang="nl-NL" dirty="0" smtClean="0"/>
              <a:t>03-2023 t/m 10-2023 stabiele ziekte, chemopauze</a:t>
            </a:r>
          </a:p>
          <a:p>
            <a:r>
              <a:rPr lang="nl-NL" dirty="0" smtClean="0"/>
              <a:t>11-2023 ziekteprogressie: herstart FOLFIRINOX 75%</a:t>
            </a:r>
          </a:p>
          <a:p>
            <a:endParaRPr lang="nl-NL" dirty="0" smtClean="0"/>
          </a:p>
          <a:p>
            <a:r>
              <a:rPr lang="nl-NL" dirty="0" smtClean="0"/>
              <a:t>Overige voorgeschiedenis:</a:t>
            </a:r>
          </a:p>
          <a:p>
            <a:r>
              <a:rPr lang="nl-NL" dirty="0" smtClean="0"/>
              <a:t>IBS, erosieve gastritis (H. pylori negatief)</a:t>
            </a:r>
            <a:endParaRPr lang="nl-NL" sz="1100" dirty="0"/>
          </a:p>
          <a:p>
            <a:endParaRPr lang="nl-NL" sz="1050" dirty="0"/>
          </a:p>
        </p:txBody>
      </p:sp>
      <p:sp>
        <p:nvSpPr>
          <p:cNvPr id="17" name="Tekstvak 16"/>
          <p:cNvSpPr txBox="1"/>
          <p:nvPr/>
        </p:nvSpPr>
        <p:spPr>
          <a:xfrm>
            <a:off x="202108" y="1707666"/>
            <a:ext cx="877546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 smtClean="0"/>
              <a:t>Casus</a:t>
            </a:r>
          </a:p>
          <a:p>
            <a:r>
              <a:rPr lang="nl-NL" dirty="0" smtClean="0"/>
              <a:t>Een </a:t>
            </a:r>
            <a:r>
              <a:rPr lang="nl-NL" dirty="0"/>
              <a:t>patiënte van 64 jaar komt op de dagbehandeling voor haar FOLFIRINOX kuur (3</a:t>
            </a:r>
            <a:r>
              <a:rPr lang="nl-NL" baseline="30000" dirty="0"/>
              <a:t>de</a:t>
            </a:r>
            <a:r>
              <a:rPr lang="nl-NL" dirty="0"/>
              <a:t> kuur</a:t>
            </a:r>
            <a:r>
              <a:rPr lang="nl-NL" dirty="0" smtClean="0"/>
              <a:t>).</a:t>
            </a:r>
          </a:p>
          <a:p>
            <a:r>
              <a:rPr lang="nl-NL" dirty="0"/>
              <a:t>Na inlopen van de </a:t>
            </a:r>
            <a:r>
              <a:rPr lang="nl-NL" dirty="0" err="1"/>
              <a:t>oxaliplatine</a:t>
            </a:r>
            <a:r>
              <a:rPr lang="nl-NL" dirty="0"/>
              <a:t> </a:t>
            </a:r>
            <a:r>
              <a:rPr lang="nl-NL" dirty="0" smtClean="0"/>
              <a:t>begint </a:t>
            </a:r>
            <a:r>
              <a:rPr lang="nl-NL" dirty="0"/>
              <a:t>de patiënte te transpireren, 10 minuten na inlopen </a:t>
            </a:r>
            <a:r>
              <a:rPr lang="nl-NL" dirty="0" err="1"/>
              <a:t>irinotecan</a:t>
            </a:r>
            <a:r>
              <a:rPr lang="nl-NL" dirty="0"/>
              <a:t> + folinezuur veel onrust, misselijkheid en acuut hevige waterdunne </a:t>
            </a:r>
            <a:r>
              <a:rPr lang="nl-NL" dirty="0" smtClean="0"/>
              <a:t>diarree.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202108" y="5669998"/>
            <a:ext cx="406509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Wat is hier aan de hand?</a:t>
            </a:r>
          </a:p>
          <a:p>
            <a:pPr algn="ctr"/>
            <a:r>
              <a:rPr lang="nl-NL" b="1" dirty="0"/>
              <a:t>Waaruit bestaat de behandeling</a:t>
            </a:r>
            <a:r>
              <a:rPr lang="nl-NL" b="1" dirty="0" smtClean="0"/>
              <a:t>?</a:t>
            </a:r>
            <a:endParaRPr lang="nl-NL" b="1" dirty="0"/>
          </a:p>
        </p:txBody>
      </p:sp>
      <p:sp>
        <p:nvSpPr>
          <p:cNvPr id="21" name="Tijdelijke aanduiding voor inhoud 2"/>
          <p:cNvSpPr txBox="1">
            <a:spLocks/>
          </p:cNvSpPr>
          <p:nvPr/>
        </p:nvSpPr>
        <p:spPr>
          <a:xfrm>
            <a:off x="202108" y="2987317"/>
            <a:ext cx="4065092" cy="25885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Lichamelijk onderzoek: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Beroerd van misselijkheid, ligt met ogen dicht in bed. Onrustig.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Klam.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 36,3, </a:t>
            </a: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Hfreq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83/min, RR 121/89 (14u: 159/91), </a:t>
            </a: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97%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Abdomen: normale peristaltiek, WT, bij </a:t>
            </a: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palpatie geen drukpijn, soepel (diepe palpatie niet mogelijk bij misselijkheid)</a:t>
            </a:r>
            <a:endParaRPr kumimoji="0" lang="nl-NL" sz="33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40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Terugkoppeling casus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70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4511039" y="64433"/>
            <a:ext cx="3272259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510360"/>
            <a:ext cx="559080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sz="4000" dirty="0" smtClean="0"/>
              <a:t>Peentjes zweten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247736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1652588"/>
            <a:ext cx="8639175" cy="43561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35BC9A-7D63-4E43-95A7-82003E447709}"/>
              </a:ext>
            </a:extLst>
          </p:cNvPr>
          <p:cNvSpPr/>
          <p:nvPr/>
        </p:nvSpPr>
        <p:spPr>
          <a:xfrm>
            <a:off x="6838462" y="6371480"/>
            <a:ext cx="168030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943601" y="6443029"/>
            <a:ext cx="32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Aangeleverd door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Medisch Centrum Leeuwarden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202110" y="1821362"/>
            <a:ext cx="5547952" cy="2814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600" b="1" smtClean="0"/>
              <a:t>Wat is er aan de hand?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600" smtClean="0"/>
              <a:t>Bijwerkingen irinotecan (onder andere):</a:t>
            </a:r>
          </a:p>
          <a:p>
            <a:r>
              <a:rPr lang="nl-NL" sz="1600" smtClean="0"/>
              <a:t>Vroege diarree en andere cholinergische symptomen zoals: buikpijn, conjunctivitis, vasodilatatie, transpiratie, rillingen, malaise, duizeligheid, visusstoornissen, tranenvloed, speekselvloed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600" smtClean="0"/>
              <a:t>	</a:t>
            </a:r>
            <a:r>
              <a:rPr lang="nl-NL" sz="1600" smtClean="0">
                <a:sym typeface="Wingdings" panose="05000000000000000000" pitchFamily="2" charset="2"/>
              </a:rPr>
              <a:t> </a:t>
            </a:r>
            <a:r>
              <a:rPr lang="nl-NL" sz="1600" smtClean="0"/>
              <a:t>Treden op binnen 24 uur na toediening. </a:t>
            </a:r>
          </a:p>
          <a:p>
            <a:r>
              <a:rPr lang="nl-NL" sz="1600" smtClean="0"/>
              <a:t>Late (uitgestelde) diarree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160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600" b="1" smtClean="0"/>
              <a:t>Diagnose: irinotecan-gerelateerd cholinerg syndroom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1600" dirty="0" smtClean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8457" y="1819610"/>
            <a:ext cx="2752828" cy="416602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02110" y="4813270"/>
            <a:ext cx="5533672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b="1" dirty="0"/>
              <a:t>Beleid:</a:t>
            </a:r>
          </a:p>
          <a:p>
            <a:r>
              <a:rPr lang="nl-NL" sz="1600" dirty="0"/>
              <a:t>Infuus </a:t>
            </a:r>
            <a:r>
              <a:rPr lang="nl-NL" sz="1600" dirty="0" err="1"/>
              <a:t>irinotecan</a:t>
            </a:r>
            <a:r>
              <a:rPr lang="nl-NL" sz="1600" dirty="0"/>
              <a:t> gestopt, opname </a:t>
            </a:r>
            <a:r>
              <a:rPr lang="nl-NL" sz="1600" dirty="0" smtClean="0"/>
              <a:t>op oncologische </a:t>
            </a:r>
            <a:r>
              <a:rPr lang="nl-NL" sz="1600" dirty="0"/>
              <a:t>afdeling</a:t>
            </a:r>
          </a:p>
          <a:p>
            <a:r>
              <a:rPr lang="nl-NL" sz="1600" dirty="0"/>
              <a:t>Medicatie: 0,5 mg </a:t>
            </a:r>
            <a:r>
              <a:rPr lang="nl-NL" sz="1600" dirty="0" err="1"/>
              <a:t>lorazepam</a:t>
            </a:r>
            <a:r>
              <a:rPr lang="nl-NL" sz="1600" dirty="0"/>
              <a:t>, 0,5 mg atropine </a:t>
            </a:r>
            <a:r>
              <a:rPr lang="nl-NL" sz="1600" dirty="0" err="1"/>
              <a:t>s.c</a:t>
            </a:r>
            <a:r>
              <a:rPr lang="nl-NL" sz="1600" dirty="0"/>
              <a:t>., metoclopramide 3dd, </a:t>
            </a:r>
            <a:r>
              <a:rPr lang="nl-NL" sz="1600" dirty="0" err="1"/>
              <a:t>ondansetron</a:t>
            </a:r>
            <a:r>
              <a:rPr lang="nl-NL" sz="1600" dirty="0"/>
              <a:t> </a:t>
            </a:r>
            <a:r>
              <a:rPr lang="nl-NL" sz="1600" dirty="0" err="1"/>
              <a:t>z.n</a:t>
            </a:r>
            <a:r>
              <a:rPr lang="nl-NL" sz="1600" dirty="0"/>
              <a:t>. en 1L </a:t>
            </a:r>
            <a:r>
              <a:rPr lang="nl-NL" sz="1600" dirty="0" err="1" smtClean="0"/>
              <a:t>NaCl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56620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Terugkoppeling casus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70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4511039" y="64433"/>
            <a:ext cx="3272259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510360"/>
            <a:ext cx="559080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sz="4000" dirty="0" smtClean="0"/>
              <a:t>Peentjes zweten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247736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35BC9A-7D63-4E43-95A7-82003E447709}"/>
              </a:ext>
            </a:extLst>
          </p:cNvPr>
          <p:cNvSpPr/>
          <p:nvPr/>
        </p:nvSpPr>
        <p:spPr>
          <a:xfrm>
            <a:off x="6838462" y="6371480"/>
            <a:ext cx="168030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jdelijke aanduiding voor inhoud 2"/>
          <p:cNvSpPr txBox="1">
            <a:spLocks/>
          </p:cNvSpPr>
          <p:nvPr/>
        </p:nvSpPr>
        <p:spPr>
          <a:xfrm>
            <a:off x="202109" y="1919257"/>
            <a:ext cx="877546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 smtClean="0"/>
              <a:t>Take-home </a:t>
            </a:r>
            <a:r>
              <a:rPr lang="nl-NL" sz="2400" b="1" dirty="0" err="1" smtClean="0"/>
              <a:t>messages</a:t>
            </a:r>
            <a:endParaRPr lang="nl-NL" sz="2400" b="1" dirty="0" smtClean="0"/>
          </a:p>
          <a:p>
            <a:r>
              <a:rPr lang="nl-NL" sz="1600" dirty="0" smtClean="0"/>
              <a:t>Acuut cholinerg syndroom kan optreden bij een </a:t>
            </a:r>
            <a:r>
              <a:rPr lang="nl-NL" sz="1600" dirty="0" err="1" smtClean="0"/>
              <a:t>irinotecan</a:t>
            </a:r>
            <a:r>
              <a:rPr lang="nl-NL" sz="1600" dirty="0" smtClean="0"/>
              <a:t> kuur, (tijdens of kort na de kuur) ook wanneer het niet de eerste kuur is, dit is wel zeldzaam.</a:t>
            </a:r>
          </a:p>
          <a:p>
            <a:r>
              <a:rPr lang="nl-NL" sz="1600" dirty="0" smtClean="0"/>
              <a:t>Mechanisme van het ontwikkelen van een cholinerg syndroom bij </a:t>
            </a:r>
            <a:r>
              <a:rPr lang="nl-NL" sz="1600" dirty="0" err="1" smtClean="0"/>
              <a:t>irinotecan</a:t>
            </a:r>
            <a:r>
              <a:rPr lang="nl-NL" sz="1600" dirty="0" smtClean="0"/>
              <a:t> is niet bekend. Er werd verondersteld dat dit te wijten was aan de </a:t>
            </a:r>
            <a:r>
              <a:rPr lang="nl-NL" sz="1600" dirty="0" err="1" smtClean="0"/>
              <a:t>anticholinesterase</a:t>
            </a:r>
            <a:r>
              <a:rPr lang="nl-NL" sz="1600" dirty="0" smtClean="0"/>
              <a:t>-activiteit van de </a:t>
            </a:r>
            <a:r>
              <a:rPr lang="nl-NL" sz="1600" dirty="0" err="1" smtClean="0"/>
              <a:t>irinotecan</a:t>
            </a:r>
            <a:r>
              <a:rPr lang="nl-NL" sz="1600" dirty="0" smtClean="0"/>
              <a:t>, maar in een ander onderzoek bleek dat </a:t>
            </a:r>
            <a:r>
              <a:rPr lang="nl-NL" sz="1600" dirty="0" err="1" smtClean="0"/>
              <a:t>irinotecan</a:t>
            </a:r>
            <a:r>
              <a:rPr lang="nl-NL" sz="1600" dirty="0" smtClean="0"/>
              <a:t> niet zou niet werken als </a:t>
            </a:r>
            <a:r>
              <a:rPr lang="nl-NL" sz="1600" dirty="0" err="1" smtClean="0"/>
              <a:t>cholinesterase</a:t>
            </a:r>
            <a:r>
              <a:rPr lang="nl-NL" sz="1600" dirty="0" smtClean="0"/>
              <a:t> blokker of acetylcholine receptor agonist. Uit deze studie bleek dat stimulatie van </a:t>
            </a:r>
            <a:r>
              <a:rPr lang="nl-NL" sz="1600" dirty="0" err="1" smtClean="0"/>
              <a:t>parasympathische</a:t>
            </a:r>
            <a:r>
              <a:rPr lang="nl-NL" sz="1600" dirty="0" smtClean="0"/>
              <a:t> afvoer naar perifere organen, gemedieerd door </a:t>
            </a:r>
            <a:r>
              <a:rPr lang="nl-NL" sz="1600" dirty="0" err="1" smtClean="0"/>
              <a:t>capsaïcine</a:t>
            </a:r>
            <a:r>
              <a:rPr lang="nl-NL" sz="1600" dirty="0" smtClean="0"/>
              <a:t> gevoelige vagale afferente vezels, mogelijk de oorzaak is.</a:t>
            </a:r>
          </a:p>
          <a:p>
            <a:r>
              <a:rPr lang="nl-NL" sz="1600" dirty="0" smtClean="0"/>
              <a:t>Voorspellers voor optreden cholinerg syndroom zouden zijn: vrouwelijk geslacht (OR 2,18) en </a:t>
            </a:r>
            <a:r>
              <a:rPr lang="nl-NL" sz="1600" dirty="0" err="1" smtClean="0"/>
              <a:t>irinotecan</a:t>
            </a:r>
            <a:r>
              <a:rPr lang="nl-NL" sz="1600" dirty="0" smtClean="0"/>
              <a:t> dosis (OR 1,01: drempel ≥175 mg</a:t>
            </a:r>
            <a:r>
              <a:rPr lang="nl-NL" sz="1600" dirty="0" smtClean="0"/>
              <a:t>).</a:t>
            </a:r>
            <a:endParaRPr lang="nl-NL" sz="1600" dirty="0" smtClean="0"/>
          </a:p>
          <a:p>
            <a:r>
              <a:rPr lang="nl-NL" sz="1600" dirty="0" smtClean="0"/>
              <a:t>Atropine als premedicatie kan gegeven worden ter voorkoming van het optreden van een cholinerg syndroom, de effectiviteit is echter niet goed </a:t>
            </a:r>
            <a:r>
              <a:rPr lang="nl-NL" sz="1600" dirty="0" smtClean="0"/>
              <a:t>onderzocht.</a:t>
            </a:r>
            <a:endParaRPr lang="nl-NL" sz="1600" dirty="0" smtClean="0"/>
          </a:p>
          <a:p>
            <a:r>
              <a:rPr lang="nl-NL" sz="1600" dirty="0" smtClean="0"/>
              <a:t>Het verschilt tussen centra of atropine standaard onderdeel is van de </a:t>
            </a:r>
            <a:r>
              <a:rPr lang="nl-NL" sz="1600" dirty="0" err="1" smtClean="0"/>
              <a:t>pre-medicatie</a:t>
            </a:r>
            <a:r>
              <a:rPr lang="nl-NL" sz="1600" dirty="0" smtClean="0"/>
              <a:t> of alleen gegeven wordt na optreden van cholinerge </a:t>
            </a:r>
            <a:r>
              <a:rPr lang="nl-NL" sz="1600" dirty="0" smtClean="0"/>
              <a:t>symptomen.</a:t>
            </a:r>
            <a:endParaRPr lang="nl-NL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943601" y="6443029"/>
            <a:ext cx="32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Aangeleverd door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Medisch Centrum Leeuwarden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210178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</TotalTime>
  <Words>521</Words>
  <Application>Microsoft Office PowerPoint</Application>
  <PresentationFormat>Diavoorstelling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142</cp:revision>
  <dcterms:created xsi:type="dcterms:W3CDTF">2020-01-09T13:28:19Z</dcterms:created>
  <dcterms:modified xsi:type="dcterms:W3CDTF">2024-02-05T11:13:45Z</dcterms:modified>
</cp:coreProperties>
</file>