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0"/>
  </p:notesMasterIdLst>
  <p:sldIdLst>
    <p:sldId id="265" r:id="rId2"/>
    <p:sldId id="294" r:id="rId3"/>
    <p:sldId id="296" r:id="rId4"/>
    <p:sldId id="293" r:id="rId5"/>
    <p:sldId id="291" r:id="rId6"/>
    <p:sldId id="298" r:id="rId7"/>
    <p:sldId id="297" r:id="rId8"/>
    <p:sldId id="295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86098" autoAdjust="0"/>
  </p:normalViewPr>
  <p:slideViewPr>
    <p:cSldViewPr snapToGrid="0">
      <p:cViewPr varScale="1">
        <p:scale>
          <a:sx n="100" d="100"/>
          <a:sy n="100" d="100"/>
        </p:scale>
        <p:origin x="19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15889F-BB82-4EF3-8913-8997E691DD7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FBBE461-2B71-467E-802C-DABE8C2A82B0}">
      <dgm:prSet phldrT="[Tekst]" custT="1"/>
      <dgm:spPr/>
      <dgm:t>
        <a:bodyPr/>
        <a:lstStyle/>
        <a:p>
          <a:r>
            <a:rPr lang="nl-NL" sz="1600" b="0" u="sng" dirty="0" smtClean="0"/>
            <a:t>Ontstekingsreacties</a:t>
          </a:r>
          <a:endParaRPr lang="nl-NL" sz="1400" b="0" u="sng" dirty="0"/>
        </a:p>
      </dgm:t>
    </dgm:pt>
    <dgm:pt modelId="{F8024F3E-41F4-41FD-8962-7011B4E051B9}" type="parTrans" cxnId="{5F2EAC0E-6ECF-48B0-A607-AAFC21B24832}">
      <dgm:prSet/>
      <dgm:spPr/>
      <dgm:t>
        <a:bodyPr/>
        <a:lstStyle/>
        <a:p>
          <a:endParaRPr lang="nl-NL"/>
        </a:p>
      </dgm:t>
    </dgm:pt>
    <dgm:pt modelId="{0272962E-AA1C-4439-8E1C-F242755D65F5}" type="sibTrans" cxnId="{5F2EAC0E-6ECF-48B0-A607-AAFC21B24832}">
      <dgm:prSet/>
      <dgm:spPr/>
      <dgm:t>
        <a:bodyPr/>
        <a:lstStyle/>
        <a:p>
          <a:endParaRPr lang="nl-NL"/>
        </a:p>
      </dgm:t>
    </dgm:pt>
    <dgm:pt modelId="{6B034E80-3B38-4BF8-A37B-649779B16409}">
      <dgm:prSet phldrT="[Tekst]" custT="1"/>
      <dgm:spPr/>
      <dgm:t>
        <a:bodyPr/>
        <a:lstStyle/>
        <a:p>
          <a:r>
            <a:rPr lang="nl-NL" sz="1200" dirty="0" smtClean="0"/>
            <a:t>Let op infecties, temp &gt;38 </a:t>
          </a:r>
          <a:endParaRPr lang="nl-NL" sz="1200" dirty="0"/>
        </a:p>
      </dgm:t>
    </dgm:pt>
    <dgm:pt modelId="{707DEFAB-E684-4295-97AF-6795DBC2969E}" type="parTrans" cxnId="{403A9B6A-4795-4074-804D-308B0390DBA6}">
      <dgm:prSet/>
      <dgm:spPr/>
      <dgm:t>
        <a:bodyPr/>
        <a:lstStyle/>
        <a:p>
          <a:endParaRPr lang="nl-NL"/>
        </a:p>
      </dgm:t>
    </dgm:pt>
    <dgm:pt modelId="{B2D361A5-52D7-439D-A05A-881C947EA9FF}" type="sibTrans" cxnId="{403A9B6A-4795-4074-804D-308B0390DBA6}">
      <dgm:prSet/>
      <dgm:spPr/>
      <dgm:t>
        <a:bodyPr/>
        <a:lstStyle/>
        <a:p>
          <a:endParaRPr lang="nl-NL"/>
        </a:p>
      </dgm:t>
    </dgm:pt>
    <dgm:pt modelId="{77C7321C-FC08-4577-A69A-95B574E43291}">
      <dgm:prSet phldrT="[Tekst]" custT="1"/>
      <dgm:spPr/>
      <dgm:t>
        <a:bodyPr/>
        <a:lstStyle/>
        <a:p>
          <a:r>
            <a:rPr lang="nl-NL" sz="1200" dirty="0" smtClean="0"/>
            <a:t>Dosering preventief halveren</a:t>
          </a:r>
          <a:endParaRPr lang="nl-NL" sz="1200" dirty="0"/>
        </a:p>
      </dgm:t>
    </dgm:pt>
    <dgm:pt modelId="{147228BE-A406-4787-861E-AB9CB9AA9637}" type="parTrans" cxnId="{C65083B5-4F48-499E-8CD1-85866BF5A2A2}">
      <dgm:prSet/>
      <dgm:spPr/>
      <dgm:t>
        <a:bodyPr/>
        <a:lstStyle/>
        <a:p>
          <a:endParaRPr lang="nl-NL"/>
        </a:p>
      </dgm:t>
    </dgm:pt>
    <dgm:pt modelId="{64472B5A-23E9-48A2-BD44-DD3CEE7C1B41}" type="sibTrans" cxnId="{C65083B5-4F48-499E-8CD1-85866BF5A2A2}">
      <dgm:prSet/>
      <dgm:spPr/>
      <dgm:t>
        <a:bodyPr/>
        <a:lstStyle/>
        <a:p>
          <a:endParaRPr lang="nl-NL"/>
        </a:p>
      </dgm:t>
    </dgm:pt>
    <dgm:pt modelId="{C7EC9F43-4355-41E3-9736-E87F0DC8FB62}">
      <dgm:prSet phldrT="[Tekst]" custT="1"/>
      <dgm:spPr/>
      <dgm:t>
        <a:bodyPr/>
        <a:lstStyle/>
        <a:p>
          <a:r>
            <a:rPr lang="nl-NL" sz="1600" b="0" u="sng" dirty="0" smtClean="0"/>
            <a:t>Roken</a:t>
          </a:r>
          <a:endParaRPr lang="nl-NL" sz="1400" b="0" u="sng" dirty="0"/>
        </a:p>
      </dgm:t>
    </dgm:pt>
    <dgm:pt modelId="{DCBDAEBF-9690-4F17-B9F9-31594C18E2FC}" type="parTrans" cxnId="{A6248BC7-0372-4D7B-84DF-6A20D1783818}">
      <dgm:prSet/>
      <dgm:spPr/>
      <dgm:t>
        <a:bodyPr/>
        <a:lstStyle/>
        <a:p>
          <a:endParaRPr lang="nl-NL"/>
        </a:p>
      </dgm:t>
    </dgm:pt>
    <dgm:pt modelId="{F8A8F541-3883-43B2-8627-BE878A76AC04}" type="sibTrans" cxnId="{A6248BC7-0372-4D7B-84DF-6A20D1783818}">
      <dgm:prSet/>
      <dgm:spPr/>
      <dgm:t>
        <a:bodyPr/>
        <a:lstStyle/>
        <a:p>
          <a:endParaRPr lang="nl-NL"/>
        </a:p>
      </dgm:t>
    </dgm:pt>
    <dgm:pt modelId="{3DFCEB18-519D-4FC2-B5D6-729EAB471E89}">
      <dgm:prSet phldrT="[Tekst]" custT="1"/>
      <dgm:spPr/>
      <dgm:t>
        <a:bodyPr/>
        <a:lstStyle/>
        <a:p>
          <a:r>
            <a:rPr lang="nl-NL" sz="1200" dirty="0" smtClean="0"/>
            <a:t>Opname = abrupt stoppen</a:t>
          </a:r>
          <a:endParaRPr lang="nl-NL" sz="1200" dirty="0"/>
        </a:p>
      </dgm:t>
    </dgm:pt>
    <dgm:pt modelId="{5B7CF2AD-7D87-4016-9DAB-6D0B50F9DB7B}" type="parTrans" cxnId="{239069A4-B779-427E-BD10-42E118F433F6}">
      <dgm:prSet/>
      <dgm:spPr/>
      <dgm:t>
        <a:bodyPr/>
        <a:lstStyle/>
        <a:p>
          <a:endParaRPr lang="nl-NL"/>
        </a:p>
      </dgm:t>
    </dgm:pt>
    <dgm:pt modelId="{B943ABB0-57A2-4B25-81A7-87B61CFC60EC}" type="sibTrans" cxnId="{239069A4-B779-427E-BD10-42E118F433F6}">
      <dgm:prSet/>
      <dgm:spPr/>
      <dgm:t>
        <a:bodyPr/>
        <a:lstStyle/>
        <a:p>
          <a:endParaRPr lang="nl-NL"/>
        </a:p>
      </dgm:t>
    </dgm:pt>
    <dgm:pt modelId="{1D60B141-9C6B-45F3-A2E1-63F98A541A13}">
      <dgm:prSet phldrT="[Tekst]" custT="1"/>
      <dgm:spPr/>
      <dgm:t>
        <a:bodyPr/>
        <a:lstStyle/>
        <a:p>
          <a:r>
            <a:rPr lang="nl-NL" sz="1200" dirty="0" smtClean="0"/>
            <a:t>Nicotinepleister geen effect</a:t>
          </a:r>
          <a:endParaRPr lang="nl-NL" sz="1200" dirty="0"/>
        </a:p>
      </dgm:t>
    </dgm:pt>
    <dgm:pt modelId="{CC8841DE-DAA6-449D-A4AB-BA4D9B854139}" type="parTrans" cxnId="{C5550974-02AA-4CEA-9926-CEF82AE6EA61}">
      <dgm:prSet/>
      <dgm:spPr/>
      <dgm:t>
        <a:bodyPr/>
        <a:lstStyle/>
        <a:p>
          <a:endParaRPr lang="nl-NL"/>
        </a:p>
      </dgm:t>
    </dgm:pt>
    <dgm:pt modelId="{77FA6313-D265-47C6-8DD6-78DEE329A181}" type="sibTrans" cxnId="{C5550974-02AA-4CEA-9926-CEF82AE6EA61}">
      <dgm:prSet/>
      <dgm:spPr/>
      <dgm:t>
        <a:bodyPr/>
        <a:lstStyle/>
        <a:p>
          <a:endParaRPr lang="nl-NL"/>
        </a:p>
      </dgm:t>
    </dgm:pt>
    <dgm:pt modelId="{B5C88C19-4D4C-4BFB-A52E-AFC8B978E78A}">
      <dgm:prSet phldrT="[Tekst]" custT="1"/>
      <dgm:spPr/>
      <dgm:t>
        <a:bodyPr/>
        <a:lstStyle/>
        <a:p>
          <a:r>
            <a:rPr lang="nl-NL" sz="1600" b="0" dirty="0" smtClean="0"/>
            <a:t>Interacterende medicatie</a:t>
          </a:r>
          <a:endParaRPr lang="nl-NL" sz="1600" b="0" dirty="0"/>
        </a:p>
      </dgm:t>
    </dgm:pt>
    <dgm:pt modelId="{70123D8A-1544-44E7-8C7A-902BCA4604B0}" type="parTrans" cxnId="{CD390BCC-8DD2-4876-BF6F-C1B4C153D5AC}">
      <dgm:prSet/>
      <dgm:spPr/>
      <dgm:t>
        <a:bodyPr/>
        <a:lstStyle/>
        <a:p>
          <a:endParaRPr lang="nl-NL"/>
        </a:p>
      </dgm:t>
    </dgm:pt>
    <dgm:pt modelId="{489B93FE-6898-4806-A634-D4D02E611D35}" type="sibTrans" cxnId="{CD390BCC-8DD2-4876-BF6F-C1B4C153D5AC}">
      <dgm:prSet/>
      <dgm:spPr/>
      <dgm:t>
        <a:bodyPr/>
        <a:lstStyle/>
        <a:p>
          <a:endParaRPr lang="nl-NL"/>
        </a:p>
      </dgm:t>
    </dgm:pt>
    <dgm:pt modelId="{BAF17A2F-ED39-49AB-9E64-D244DAD084D8}">
      <dgm:prSet phldrT="[Tekst]"/>
      <dgm:spPr/>
      <dgm:t>
        <a:bodyPr/>
        <a:lstStyle/>
        <a:p>
          <a:endParaRPr lang="nl-NL" sz="1400" dirty="0"/>
        </a:p>
      </dgm:t>
    </dgm:pt>
    <dgm:pt modelId="{46AB676A-775B-4CE9-BE6A-0D527B48CBFD}" type="parTrans" cxnId="{784CF437-E0D5-4CED-B656-6FA03C3F6539}">
      <dgm:prSet/>
      <dgm:spPr/>
      <dgm:t>
        <a:bodyPr/>
        <a:lstStyle/>
        <a:p>
          <a:endParaRPr lang="nl-NL"/>
        </a:p>
      </dgm:t>
    </dgm:pt>
    <dgm:pt modelId="{2256026E-FF49-41E4-A2C3-88BD7BD9C004}" type="sibTrans" cxnId="{784CF437-E0D5-4CED-B656-6FA03C3F6539}">
      <dgm:prSet/>
      <dgm:spPr/>
      <dgm:t>
        <a:bodyPr/>
        <a:lstStyle/>
        <a:p>
          <a:endParaRPr lang="nl-NL"/>
        </a:p>
      </dgm:t>
    </dgm:pt>
    <dgm:pt modelId="{C7A75707-C8EE-41A5-B329-80B0A38E4B94}">
      <dgm:prSet phldrT="[Tekst]" custT="1"/>
      <dgm:spPr/>
      <dgm:t>
        <a:bodyPr/>
        <a:lstStyle/>
        <a:p>
          <a:r>
            <a:rPr lang="nl-NL" sz="1200" dirty="0" smtClean="0"/>
            <a:t>Dosisverlaging</a:t>
          </a:r>
          <a:endParaRPr lang="nl-NL" sz="1200" dirty="0"/>
        </a:p>
      </dgm:t>
    </dgm:pt>
    <dgm:pt modelId="{241F96C6-DAA9-4253-A197-A8C743D6BB41}" type="parTrans" cxnId="{7C61B43F-74DD-46A4-8B77-2A57334EF4D9}">
      <dgm:prSet/>
      <dgm:spPr/>
      <dgm:t>
        <a:bodyPr/>
        <a:lstStyle/>
        <a:p>
          <a:endParaRPr lang="nl-NL"/>
        </a:p>
      </dgm:t>
    </dgm:pt>
    <dgm:pt modelId="{B29AE9F6-2F19-4A0D-91DF-C89A6954F8FC}" type="sibTrans" cxnId="{7C61B43F-74DD-46A4-8B77-2A57334EF4D9}">
      <dgm:prSet/>
      <dgm:spPr/>
      <dgm:t>
        <a:bodyPr/>
        <a:lstStyle/>
        <a:p>
          <a:endParaRPr lang="nl-NL"/>
        </a:p>
      </dgm:t>
    </dgm:pt>
    <dgm:pt modelId="{F6B013A1-1251-4A71-8FDF-91B8F35BB886}">
      <dgm:prSet phldrT="[Tekst]" custT="1"/>
      <dgm:spPr/>
      <dgm:t>
        <a:bodyPr/>
        <a:lstStyle/>
        <a:p>
          <a:r>
            <a:rPr lang="nl-NL" sz="1200" dirty="0" smtClean="0"/>
            <a:t>Monitoren op toxiciteit (sedatie!</a:t>
          </a:r>
          <a:r>
            <a:rPr lang="nl-NL" sz="1100" dirty="0" smtClean="0"/>
            <a:t>)</a:t>
          </a:r>
          <a:endParaRPr lang="nl-NL" sz="1100" dirty="0"/>
        </a:p>
      </dgm:t>
    </dgm:pt>
    <dgm:pt modelId="{CC108058-0FC5-4ACB-87C8-9BFAF1D78BC1}" type="parTrans" cxnId="{9F0233A3-3975-44CA-91DE-5E75D39353BA}">
      <dgm:prSet/>
      <dgm:spPr/>
      <dgm:t>
        <a:bodyPr/>
        <a:lstStyle/>
        <a:p>
          <a:endParaRPr lang="nl-NL"/>
        </a:p>
      </dgm:t>
    </dgm:pt>
    <dgm:pt modelId="{5982313C-56A0-4A8B-88AA-8B475523407C}" type="sibTrans" cxnId="{9F0233A3-3975-44CA-91DE-5E75D39353BA}">
      <dgm:prSet/>
      <dgm:spPr/>
      <dgm:t>
        <a:bodyPr/>
        <a:lstStyle/>
        <a:p>
          <a:endParaRPr lang="nl-NL"/>
        </a:p>
      </dgm:t>
    </dgm:pt>
    <dgm:pt modelId="{64093ABF-FF84-4435-97E4-A1E8F8BB0013}">
      <dgm:prSet phldrT="[Tekst]" custT="1"/>
      <dgm:spPr/>
      <dgm:t>
        <a:bodyPr/>
        <a:lstStyle/>
        <a:p>
          <a:r>
            <a:rPr lang="nl-NL" sz="1200" dirty="0" smtClean="0"/>
            <a:t>(1) Indien mogelijk vermijden</a:t>
          </a:r>
          <a:endParaRPr lang="nl-NL" sz="1200" dirty="0"/>
        </a:p>
      </dgm:t>
    </dgm:pt>
    <dgm:pt modelId="{AE5578A4-F94C-49F1-932A-8B2B4E140F54}" type="sibTrans" cxnId="{DDC3BFB0-F231-4D02-AC7A-B51A38443966}">
      <dgm:prSet/>
      <dgm:spPr/>
      <dgm:t>
        <a:bodyPr/>
        <a:lstStyle/>
        <a:p>
          <a:endParaRPr lang="nl-NL"/>
        </a:p>
      </dgm:t>
    </dgm:pt>
    <dgm:pt modelId="{01799282-370C-4111-BF19-2C4CD7DF52F1}" type="parTrans" cxnId="{DDC3BFB0-F231-4D02-AC7A-B51A38443966}">
      <dgm:prSet/>
      <dgm:spPr/>
      <dgm:t>
        <a:bodyPr/>
        <a:lstStyle/>
        <a:p>
          <a:endParaRPr lang="nl-NL"/>
        </a:p>
      </dgm:t>
    </dgm:pt>
    <dgm:pt modelId="{1825E8EA-80F3-4D6E-AD36-F17C0283C275}">
      <dgm:prSet phldrT="[Tekst]" custT="1"/>
      <dgm:spPr/>
      <dgm:t>
        <a:bodyPr/>
        <a:lstStyle/>
        <a:p>
          <a:r>
            <a:rPr lang="nl-NL" sz="1200" dirty="0" smtClean="0"/>
            <a:t>(2) Dosering </a:t>
          </a:r>
          <a:r>
            <a:rPr lang="nl-NL" sz="1200" dirty="0" err="1" smtClean="0"/>
            <a:t>clozapine</a:t>
          </a:r>
          <a:r>
            <a:rPr lang="nl-NL" sz="1200" dirty="0" smtClean="0"/>
            <a:t> aanpassen afhankelijk van comedicatie </a:t>
          </a:r>
          <a:endParaRPr lang="nl-NL" sz="1200" dirty="0"/>
        </a:p>
      </dgm:t>
    </dgm:pt>
    <dgm:pt modelId="{935EC6E6-9D72-45D8-9EF7-52C68DD045C9}" type="parTrans" cxnId="{E9E4AE31-0BAF-46C7-A87D-9BDC81D0DA19}">
      <dgm:prSet/>
      <dgm:spPr/>
      <dgm:t>
        <a:bodyPr/>
        <a:lstStyle/>
        <a:p>
          <a:endParaRPr lang="nl-NL"/>
        </a:p>
      </dgm:t>
    </dgm:pt>
    <dgm:pt modelId="{B56335C3-E113-42AE-BE1C-92171D3B141A}" type="sibTrans" cxnId="{E9E4AE31-0BAF-46C7-A87D-9BDC81D0DA19}">
      <dgm:prSet/>
      <dgm:spPr/>
      <dgm:t>
        <a:bodyPr/>
        <a:lstStyle/>
        <a:p>
          <a:endParaRPr lang="nl-NL"/>
        </a:p>
      </dgm:t>
    </dgm:pt>
    <dgm:pt modelId="{8A7B70D3-DADA-455B-AA13-E8B894C44CD4}">
      <dgm:prSet phldrT="[Tekst]" custT="1"/>
      <dgm:spPr/>
      <dgm:t>
        <a:bodyPr/>
        <a:lstStyle/>
        <a:p>
          <a:r>
            <a:rPr lang="nl-NL" sz="1200" dirty="0" smtClean="0"/>
            <a:t>Advies: elke dag met 10%, gedurende de eerste 4 dagen van opname</a:t>
          </a:r>
          <a:endParaRPr lang="nl-NL" sz="1200" dirty="0"/>
        </a:p>
      </dgm:t>
    </dgm:pt>
    <dgm:pt modelId="{57D0A244-49DC-4E65-8D6B-A9DDAE9DB820}" type="parTrans" cxnId="{D0098E36-A1B8-4075-98D6-13941AB7CA61}">
      <dgm:prSet/>
      <dgm:spPr/>
      <dgm:t>
        <a:bodyPr/>
        <a:lstStyle/>
        <a:p>
          <a:endParaRPr lang="nl-NL"/>
        </a:p>
      </dgm:t>
    </dgm:pt>
    <dgm:pt modelId="{4EAE3CAC-B819-4583-A61E-7C8244D69528}" type="sibTrans" cxnId="{D0098E36-A1B8-4075-98D6-13941AB7CA61}">
      <dgm:prSet/>
      <dgm:spPr/>
      <dgm:t>
        <a:bodyPr/>
        <a:lstStyle/>
        <a:p>
          <a:endParaRPr lang="nl-NL"/>
        </a:p>
      </dgm:t>
    </dgm:pt>
    <dgm:pt modelId="{FB46150E-1960-442B-96BE-7BFEBA5B5B70}">
      <dgm:prSet phldrT="[Tekst]" custT="1"/>
      <dgm:spPr/>
      <dgm:t>
        <a:bodyPr/>
        <a:lstStyle/>
        <a:p>
          <a:r>
            <a:rPr lang="nl-NL" sz="1200" dirty="0" smtClean="0"/>
            <a:t>Of: elke 2 dagen met 25%, “</a:t>
          </a:r>
          <a:endParaRPr lang="nl-NL" sz="1200" dirty="0"/>
        </a:p>
      </dgm:t>
    </dgm:pt>
    <dgm:pt modelId="{2D73AE54-A96B-4C20-8D73-463522CA1840}" type="parTrans" cxnId="{E03699A2-8656-4743-97BE-CBA99E5442CF}">
      <dgm:prSet/>
      <dgm:spPr/>
      <dgm:t>
        <a:bodyPr/>
        <a:lstStyle/>
        <a:p>
          <a:endParaRPr lang="nl-NL"/>
        </a:p>
      </dgm:t>
    </dgm:pt>
    <dgm:pt modelId="{52A23EF3-A0F2-4734-AA94-317B231388EE}" type="sibTrans" cxnId="{E03699A2-8656-4743-97BE-CBA99E5442CF}">
      <dgm:prSet/>
      <dgm:spPr/>
      <dgm:t>
        <a:bodyPr/>
        <a:lstStyle/>
        <a:p>
          <a:endParaRPr lang="nl-NL"/>
        </a:p>
      </dgm:t>
    </dgm:pt>
    <dgm:pt modelId="{59BEA843-DB1C-4688-A504-4372449DB037}" type="pres">
      <dgm:prSet presAssocID="{2415889F-BB82-4EF3-8913-8997E691DD7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A230433-B1BB-4424-9D02-B08818DDF6E4}" type="pres">
      <dgm:prSet presAssocID="{5FBBE461-2B71-467E-802C-DABE8C2A82B0}" presName="comp" presStyleCnt="0"/>
      <dgm:spPr/>
    </dgm:pt>
    <dgm:pt modelId="{7D32E159-327F-431A-A54C-7C508AC3D2AA}" type="pres">
      <dgm:prSet presAssocID="{5FBBE461-2B71-467E-802C-DABE8C2A82B0}" presName="box" presStyleLbl="node1" presStyleIdx="0" presStyleCnt="3" custLinFactNeighborY="382"/>
      <dgm:spPr/>
      <dgm:t>
        <a:bodyPr/>
        <a:lstStyle/>
        <a:p>
          <a:endParaRPr lang="nl-NL"/>
        </a:p>
      </dgm:t>
    </dgm:pt>
    <dgm:pt modelId="{7B65D513-5A02-48DC-877C-CE2C648D1EC5}" type="pres">
      <dgm:prSet presAssocID="{5FBBE461-2B71-467E-802C-DABE8C2A82B0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nl-NL"/>
        </a:p>
      </dgm:t>
    </dgm:pt>
    <dgm:pt modelId="{4E85601E-D4C8-41A1-93C3-D1D607637C68}" type="pres">
      <dgm:prSet presAssocID="{5FBBE461-2B71-467E-802C-DABE8C2A82B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B9926EA-AA03-44A9-8BC7-178555CF98A5}" type="pres">
      <dgm:prSet presAssocID="{0272962E-AA1C-4439-8E1C-F242755D65F5}" presName="spacer" presStyleCnt="0"/>
      <dgm:spPr/>
    </dgm:pt>
    <dgm:pt modelId="{685999CF-E8EA-40E2-9845-5BD78FD72599}" type="pres">
      <dgm:prSet presAssocID="{C7EC9F43-4355-41E3-9736-E87F0DC8FB62}" presName="comp" presStyleCnt="0"/>
      <dgm:spPr/>
    </dgm:pt>
    <dgm:pt modelId="{85395E94-17BA-4B2E-AB7C-019DE64D93C8}" type="pres">
      <dgm:prSet presAssocID="{C7EC9F43-4355-41E3-9736-E87F0DC8FB62}" presName="box" presStyleLbl="node1" presStyleIdx="1" presStyleCnt="3" custScaleY="123848"/>
      <dgm:spPr/>
      <dgm:t>
        <a:bodyPr/>
        <a:lstStyle/>
        <a:p>
          <a:endParaRPr lang="nl-NL"/>
        </a:p>
      </dgm:t>
    </dgm:pt>
    <dgm:pt modelId="{97363A7B-9756-4ABF-95B6-BC7A19CE2C7D}" type="pres">
      <dgm:prSet presAssocID="{C7EC9F43-4355-41E3-9736-E87F0DC8FB62}" presName="img" presStyleLbl="fgImgPlace1" presStyleIdx="1" presStyleCnt="3" custScaleY="11481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5000" b="-35000"/>
          </a:stretch>
        </a:blipFill>
      </dgm:spPr>
      <dgm:t>
        <a:bodyPr/>
        <a:lstStyle/>
        <a:p>
          <a:endParaRPr lang="nl-NL"/>
        </a:p>
      </dgm:t>
    </dgm:pt>
    <dgm:pt modelId="{0EC6FB0B-5A24-4D5F-B1F2-C55144A09E77}" type="pres">
      <dgm:prSet presAssocID="{C7EC9F43-4355-41E3-9736-E87F0DC8FB6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9CD0845-BFEA-411D-BB13-A9E70E3D7295}" type="pres">
      <dgm:prSet presAssocID="{F8A8F541-3883-43B2-8627-BE878A76AC04}" presName="spacer" presStyleCnt="0"/>
      <dgm:spPr/>
    </dgm:pt>
    <dgm:pt modelId="{91D4581B-0ACA-44D9-A592-18179833D7AC}" type="pres">
      <dgm:prSet presAssocID="{B5C88C19-4D4C-4BFB-A52E-AFC8B978E78A}" presName="comp" presStyleCnt="0"/>
      <dgm:spPr/>
    </dgm:pt>
    <dgm:pt modelId="{9BF4EBEA-414A-4287-8AB3-7ACCA232F0AF}" type="pres">
      <dgm:prSet presAssocID="{B5C88C19-4D4C-4BFB-A52E-AFC8B978E78A}" presName="box" presStyleLbl="node1" presStyleIdx="2" presStyleCnt="3"/>
      <dgm:spPr/>
      <dgm:t>
        <a:bodyPr/>
        <a:lstStyle/>
        <a:p>
          <a:endParaRPr lang="nl-NL"/>
        </a:p>
      </dgm:t>
    </dgm:pt>
    <dgm:pt modelId="{84E42625-4D28-4D53-836E-4A490AF6C27C}" type="pres">
      <dgm:prSet presAssocID="{B5C88C19-4D4C-4BFB-A52E-AFC8B978E78A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  <dgm:t>
        <a:bodyPr/>
        <a:lstStyle/>
        <a:p>
          <a:endParaRPr lang="nl-NL"/>
        </a:p>
      </dgm:t>
    </dgm:pt>
    <dgm:pt modelId="{10CCD63F-B7ED-4DEE-A6F8-BEA06DB2C840}" type="pres">
      <dgm:prSet presAssocID="{B5C88C19-4D4C-4BFB-A52E-AFC8B978E78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6DADA85-D4B3-4FBF-8F92-6B359CAF6413}" type="presOf" srcId="{77C7321C-FC08-4577-A69A-95B574E43291}" destId="{7D32E159-327F-431A-A54C-7C508AC3D2AA}" srcOrd="0" destOrd="2" presId="urn:microsoft.com/office/officeart/2005/8/layout/vList4"/>
    <dgm:cxn modelId="{C65083B5-4F48-499E-8CD1-85866BF5A2A2}" srcId="{5FBBE461-2B71-467E-802C-DABE8C2A82B0}" destId="{77C7321C-FC08-4577-A69A-95B574E43291}" srcOrd="1" destOrd="0" parTransId="{147228BE-A406-4787-861E-AB9CB9AA9637}" sibTransId="{64472B5A-23E9-48A2-BD44-DD3CEE7C1B41}"/>
    <dgm:cxn modelId="{27EDD09C-650F-4A6C-903D-4D3C17EA6C66}" type="presOf" srcId="{B5C88C19-4D4C-4BFB-A52E-AFC8B978E78A}" destId="{9BF4EBEA-414A-4287-8AB3-7ACCA232F0AF}" srcOrd="0" destOrd="0" presId="urn:microsoft.com/office/officeart/2005/8/layout/vList4"/>
    <dgm:cxn modelId="{E9E4AE31-0BAF-46C7-A87D-9BDC81D0DA19}" srcId="{B5C88C19-4D4C-4BFB-A52E-AFC8B978E78A}" destId="{1825E8EA-80F3-4D6E-AD36-F17C0283C275}" srcOrd="1" destOrd="0" parTransId="{935EC6E6-9D72-45D8-9EF7-52C68DD045C9}" sibTransId="{B56335C3-E113-42AE-BE1C-92171D3B141A}"/>
    <dgm:cxn modelId="{D0098E36-A1B8-4075-98D6-13941AB7CA61}" srcId="{C7A75707-C8EE-41A5-B329-80B0A38E4B94}" destId="{8A7B70D3-DADA-455B-AA13-E8B894C44CD4}" srcOrd="0" destOrd="0" parTransId="{57D0A244-49DC-4E65-8D6B-A9DDAE9DB820}" sibTransId="{4EAE3CAC-B819-4583-A61E-7C8244D69528}"/>
    <dgm:cxn modelId="{6793A22A-E076-4B7A-B45D-8F52EE4CD2EB}" type="presOf" srcId="{8A7B70D3-DADA-455B-AA13-E8B894C44CD4}" destId="{85395E94-17BA-4B2E-AB7C-019DE64D93C8}" srcOrd="0" destOrd="4" presId="urn:microsoft.com/office/officeart/2005/8/layout/vList4"/>
    <dgm:cxn modelId="{403A9B6A-4795-4074-804D-308B0390DBA6}" srcId="{5FBBE461-2B71-467E-802C-DABE8C2A82B0}" destId="{6B034E80-3B38-4BF8-A37B-649779B16409}" srcOrd="0" destOrd="0" parTransId="{707DEFAB-E684-4295-97AF-6795DBC2969E}" sibTransId="{B2D361A5-52D7-439D-A05A-881C947EA9FF}"/>
    <dgm:cxn modelId="{A6248BC7-0372-4D7B-84DF-6A20D1783818}" srcId="{2415889F-BB82-4EF3-8913-8997E691DD77}" destId="{C7EC9F43-4355-41E3-9736-E87F0DC8FB62}" srcOrd="1" destOrd="0" parTransId="{DCBDAEBF-9690-4F17-B9F9-31594C18E2FC}" sibTransId="{F8A8F541-3883-43B2-8627-BE878A76AC04}"/>
    <dgm:cxn modelId="{9F0233A3-3975-44CA-91DE-5E75D39353BA}" srcId="{5FBBE461-2B71-467E-802C-DABE8C2A82B0}" destId="{F6B013A1-1251-4A71-8FDF-91B8F35BB886}" srcOrd="2" destOrd="0" parTransId="{CC108058-0FC5-4ACB-87C8-9BFAF1D78BC1}" sibTransId="{5982313C-56A0-4A8B-88AA-8B475523407C}"/>
    <dgm:cxn modelId="{E588FE25-EDBC-452B-919A-694448BEC824}" type="presOf" srcId="{1825E8EA-80F3-4D6E-AD36-F17C0283C275}" destId="{9BF4EBEA-414A-4287-8AB3-7ACCA232F0AF}" srcOrd="0" destOrd="2" presId="urn:microsoft.com/office/officeart/2005/8/layout/vList4"/>
    <dgm:cxn modelId="{53693774-6552-455B-A937-306513FDF20A}" type="presOf" srcId="{5FBBE461-2B71-467E-802C-DABE8C2A82B0}" destId="{4E85601E-D4C8-41A1-93C3-D1D607637C68}" srcOrd="1" destOrd="0" presId="urn:microsoft.com/office/officeart/2005/8/layout/vList4"/>
    <dgm:cxn modelId="{E03699A2-8656-4743-97BE-CBA99E5442CF}" srcId="{C7A75707-C8EE-41A5-B329-80B0A38E4B94}" destId="{FB46150E-1960-442B-96BE-7BFEBA5B5B70}" srcOrd="1" destOrd="0" parTransId="{2D73AE54-A96B-4C20-8D73-463522CA1840}" sibTransId="{52A23EF3-A0F2-4734-AA94-317B231388EE}"/>
    <dgm:cxn modelId="{93A2D5A2-4F05-4F4B-8555-A92BBA847A2E}" type="presOf" srcId="{1D60B141-9C6B-45F3-A2E1-63F98A541A13}" destId="{0EC6FB0B-5A24-4D5F-B1F2-C55144A09E77}" srcOrd="1" destOrd="2" presId="urn:microsoft.com/office/officeart/2005/8/layout/vList4"/>
    <dgm:cxn modelId="{77336F77-0AD3-426F-904C-218994F94EE5}" type="presOf" srcId="{2415889F-BB82-4EF3-8913-8997E691DD77}" destId="{59BEA843-DB1C-4688-A504-4372449DB037}" srcOrd="0" destOrd="0" presId="urn:microsoft.com/office/officeart/2005/8/layout/vList4"/>
    <dgm:cxn modelId="{7C61B43F-74DD-46A4-8B77-2A57334EF4D9}" srcId="{C7EC9F43-4355-41E3-9736-E87F0DC8FB62}" destId="{C7A75707-C8EE-41A5-B329-80B0A38E4B94}" srcOrd="2" destOrd="0" parTransId="{241F96C6-DAA9-4253-A197-A8C743D6BB41}" sibTransId="{B29AE9F6-2F19-4A0D-91DF-C89A6954F8FC}"/>
    <dgm:cxn modelId="{967875CA-86AC-421E-98BD-6FFAA2A5BB19}" type="presOf" srcId="{6B034E80-3B38-4BF8-A37B-649779B16409}" destId="{4E85601E-D4C8-41A1-93C3-D1D607637C68}" srcOrd="1" destOrd="1" presId="urn:microsoft.com/office/officeart/2005/8/layout/vList4"/>
    <dgm:cxn modelId="{AEEA3205-2586-4882-B066-41737990DBFE}" type="presOf" srcId="{C7A75707-C8EE-41A5-B329-80B0A38E4B94}" destId="{0EC6FB0B-5A24-4D5F-B1F2-C55144A09E77}" srcOrd="1" destOrd="3" presId="urn:microsoft.com/office/officeart/2005/8/layout/vList4"/>
    <dgm:cxn modelId="{84FF97A6-E952-4E0A-92D0-DB385EABA1E4}" type="presOf" srcId="{3DFCEB18-519D-4FC2-B5D6-729EAB471E89}" destId="{0EC6FB0B-5A24-4D5F-B1F2-C55144A09E77}" srcOrd="1" destOrd="1" presId="urn:microsoft.com/office/officeart/2005/8/layout/vList4"/>
    <dgm:cxn modelId="{CD390BCC-8DD2-4876-BF6F-C1B4C153D5AC}" srcId="{2415889F-BB82-4EF3-8913-8997E691DD77}" destId="{B5C88C19-4D4C-4BFB-A52E-AFC8B978E78A}" srcOrd="2" destOrd="0" parTransId="{70123D8A-1544-44E7-8C7A-902BCA4604B0}" sibTransId="{489B93FE-6898-4806-A634-D4D02E611D35}"/>
    <dgm:cxn modelId="{C56DC02A-81AC-4A05-B6A6-678DF8D0F3BE}" type="presOf" srcId="{F6B013A1-1251-4A71-8FDF-91B8F35BB886}" destId="{7D32E159-327F-431A-A54C-7C508AC3D2AA}" srcOrd="0" destOrd="3" presId="urn:microsoft.com/office/officeart/2005/8/layout/vList4"/>
    <dgm:cxn modelId="{8A1E8EAE-C092-4F7D-888C-35D6478CF620}" type="presOf" srcId="{B5C88C19-4D4C-4BFB-A52E-AFC8B978E78A}" destId="{10CCD63F-B7ED-4DEE-A6F8-BEA06DB2C840}" srcOrd="1" destOrd="0" presId="urn:microsoft.com/office/officeart/2005/8/layout/vList4"/>
    <dgm:cxn modelId="{13FA2BEF-114F-4838-89F2-C898F4E135D9}" type="presOf" srcId="{FB46150E-1960-442B-96BE-7BFEBA5B5B70}" destId="{0EC6FB0B-5A24-4D5F-B1F2-C55144A09E77}" srcOrd="1" destOrd="5" presId="urn:microsoft.com/office/officeart/2005/8/layout/vList4"/>
    <dgm:cxn modelId="{239069A4-B779-427E-BD10-42E118F433F6}" srcId="{C7EC9F43-4355-41E3-9736-E87F0DC8FB62}" destId="{3DFCEB18-519D-4FC2-B5D6-729EAB471E89}" srcOrd="0" destOrd="0" parTransId="{5B7CF2AD-7D87-4016-9DAB-6D0B50F9DB7B}" sibTransId="{B943ABB0-57A2-4B25-81A7-87B61CFC60EC}"/>
    <dgm:cxn modelId="{6A0C2E2D-174C-406F-BFD7-69D882DB1D65}" type="presOf" srcId="{64093ABF-FF84-4435-97E4-A1E8F8BB0013}" destId="{10CCD63F-B7ED-4DEE-A6F8-BEA06DB2C840}" srcOrd="1" destOrd="1" presId="urn:microsoft.com/office/officeart/2005/8/layout/vList4"/>
    <dgm:cxn modelId="{C5550974-02AA-4CEA-9926-CEF82AE6EA61}" srcId="{C7EC9F43-4355-41E3-9736-E87F0DC8FB62}" destId="{1D60B141-9C6B-45F3-A2E1-63F98A541A13}" srcOrd="1" destOrd="0" parTransId="{CC8841DE-DAA6-449D-A4AB-BA4D9B854139}" sibTransId="{77FA6313-D265-47C6-8DD6-78DEE329A181}"/>
    <dgm:cxn modelId="{E3A7A748-F3F2-4F85-9F36-9B4E8CD8683B}" type="presOf" srcId="{F6B013A1-1251-4A71-8FDF-91B8F35BB886}" destId="{4E85601E-D4C8-41A1-93C3-D1D607637C68}" srcOrd="1" destOrd="3" presId="urn:microsoft.com/office/officeart/2005/8/layout/vList4"/>
    <dgm:cxn modelId="{B3DE64F7-0CF1-400A-BF4A-157C57C7F0A9}" type="presOf" srcId="{C7EC9F43-4355-41E3-9736-E87F0DC8FB62}" destId="{85395E94-17BA-4B2E-AB7C-019DE64D93C8}" srcOrd="0" destOrd="0" presId="urn:microsoft.com/office/officeart/2005/8/layout/vList4"/>
    <dgm:cxn modelId="{8F3335B9-FA31-4E1F-91A5-8FF319F00703}" type="presOf" srcId="{77C7321C-FC08-4577-A69A-95B574E43291}" destId="{4E85601E-D4C8-41A1-93C3-D1D607637C68}" srcOrd="1" destOrd="2" presId="urn:microsoft.com/office/officeart/2005/8/layout/vList4"/>
    <dgm:cxn modelId="{570D8D30-230A-48A6-8B8E-7577AEDD6C1B}" type="presOf" srcId="{BAF17A2F-ED39-49AB-9E64-D244DAD084D8}" destId="{9BF4EBEA-414A-4287-8AB3-7ACCA232F0AF}" srcOrd="0" destOrd="3" presId="urn:microsoft.com/office/officeart/2005/8/layout/vList4"/>
    <dgm:cxn modelId="{5CBF6985-D792-43EE-94FA-E7AE7D1733D2}" type="presOf" srcId="{3DFCEB18-519D-4FC2-B5D6-729EAB471E89}" destId="{85395E94-17BA-4B2E-AB7C-019DE64D93C8}" srcOrd="0" destOrd="1" presId="urn:microsoft.com/office/officeart/2005/8/layout/vList4"/>
    <dgm:cxn modelId="{34DD5C0C-83F5-4140-9A60-8594DF2EC9EE}" type="presOf" srcId="{5FBBE461-2B71-467E-802C-DABE8C2A82B0}" destId="{7D32E159-327F-431A-A54C-7C508AC3D2AA}" srcOrd="0" destOrd="0" presId="urn:microsoft.com/office/officeart/2005/8/layout/vList4"/>
    <dgm:cxn modelId="{DCE74A65-AE0D-4644-95EE-EF09BAE1EFA4}" type="presOf" srcId="{FB46150E-1960-442B-96BE-7BFEBA5B5B70}" destId="{85395E94-17BA-4B2E-AB7C-019DE64D93C8}" srcOrd="0" destOrd="5" presId="urn:microsoft.com/office/officeart/2005/8/layout/vList4"/>
    <dgm:cxn modelId="{54A8F103-F3E0-4AA4-8581-6429B22CFE9E}" type="presOf" srcId="{1825E8EA-80F3-4D6E-AD36-F17C0283C275}" destId="{10CCD63F-B7ED-4DEE-A6F8-BEA06DB2C840}" srcOrd="1" destOrd="2" presId="urn:microsoft.com/office/officeart/2005/8/layout/vList4"/>
    <dgm:cxn modelId="{34368E47-9747-42FF-BE98-A53B22E7E9A3}" type="presOf" srcId="{C7A75707-C8EE-41A5-B329-80B0A38E4B94}" destId="{85395E94-17BA-4B2E-AB7C-019DE64D93C8}" srcOrd="0" destOrd="3" presId="urn:microsoft.com/office/officeart/2005/8/layout/vList4"/>
    <dgm:cxn modelId="{EE708D57-E74D-4F03-9A3C-D656DFCB6D81}" type="presOf" srcId="{6B034E80-3B38-4BF8-A37B-649779B16409}" destId="{7D32E159-327F-431A-A54C-7C508AC3D2AA}" srcOrd="0" destOrd="1" presId="urn:microsoft.com/office/officeart/2005/8/layout/vList4"/>
    <dgm:cxn modelId="{784CF437-E0D5-4CED-B656-6FA03C3F6539}" srcId="{B5C88C19-4D4C-4BFB-A52E-AFC8B978E78A}" destId="{BAF17A2F-ED39-49AB-9E64-D244DAD084D8}" srcOrd="2" destOrd="0" parTransId="{46AB676A-775B-4CE9-BE6A-0D527B48CBFD}" sibTransId="{2256026E-FF49-41E4-A2C3-88BD7BD9C004}"/>
    <dgm:cxn modelId="{6238E916-4F9F-4DC1-B318-A6CB1B524743}" type="presOf" srcId="{C7EC9F43-4355-41E3-9736-E87F0DC8FB62}" destId="{0EC6FB0B-5A24-4D5F-B1F2-C55144A09E77}" srcOrd="1" destOrd="0" presId="urn:microsoft.com/office/officeart/2005/8/layout/vList4"/>
    <dgm:cxn modelId="{32927D51-F0D3-4427-8377-B861A7155991}" type="presOf" srcId="{BAF17A2F-ED39-49AB-9E64-D244DAD084D8}" destId="{10CCD63F-B7ED-4DEE-A6F8-BEA06DB2C840}" srcOrd="1" destOrd="3" presId="urn:microsoft.com/office/officeart/2005/8/layout/vList4"/>
    <dgm:cxn modelId="{8A097733-8618-4565-93AB-3E5CF1FD1401}" type="presOf" srcId="{8A7B70D3-DADA-455B-AA13-E8B894C44CD4}" destId="{0EC6FB0B-5A24-4D5F-B1F2-C55144A09E77}" srcOrd="1" destOrd="4" presId="urn:microsoft.com/office/officeart/2005/8/layout/vList4"/>
    <dgm:cxn modelId="{5F2EAC0E-6ECF-48B0-A607-AAFC21B24832}" srcId="{2415889F-BB82-4EF3-8913-8997E691DD77}" destId="{5FBBE461-2B71-467E-802C-DABE8C2A82B0}" srcOrd="0" destOrd="0" parTransId="{F8024F3E-41F4-41FD-8962-7011B4E051B9}" sibTransId="{0272962E-AA1C-4439-8E1C-F242755D65F5}"/>
    <dgm:cxn modelId="{DDC3BFB0-F231-4D02-AC7A-B51A38443966}" srcId="{B5C88C19-4D4C-4BFB-A52E-AFC8B978E78A}" destId="{64093ABF-FF84-4435-97E4-A1E8F8BB0013}" srcOrd="0" destOrd="0" parTransId="{01799282-370C-4111-BF19-2C4CD7DF52F1}" sibTransId="{AE5578A4-F94C-49F1-932A-8B2B4E140F54}"/>
    <dgm:cxn modelId="{0093C6C9-13DE-409E-9EC0-2B83D0B3A4BD}" type="presOf" srcId="{1D60B141-9C6B-45F3-A2E1-63F98A541A13}" destId="{85395E94-17BA-4B2E-AB7C-019DE64D93C8}" srcOrd="0" destOrd="2" presId="urn:microsoft.com/office/officeart/2005/8/layout/vList4"/>
    <dgm:cxn modelId="{542D3561-40D4-4A8B-9BAB-111A5C206376}" type="presOf" srcId="{64093ABF-FF84-4435-97E4-A1E8F8BB0013}" destId="{9BF4EBEA-414A-4287-8AB3-7ACCA232F0AF}" srcOrd="0" destOrd="1" presId="urn:microsoft.com/office/officeart/2005/8/layout/vList4"/>
    <dgm:cxn modelId="{1BF2A4B3-4B42-4181-B944-A968448A87E5}" type="presParOf" srcId="{59BEA843-DB1C-4688-A504-4372449DB037}" destId="{2A230433-B1BB-4424-9D02-B08818DDF6E4}" srcOrd="0" destOrd="0" presId="urn:microsoft.com/office/officeart/2005/8/layout/vList4"/>
    <dgm:cxn modelId="{461BDDFB-CEC7-40E4-8F6B-81FB13A658E8}" type="presParOf" srcId="{2A230433-B1BB-4424-9D02-B08818DDF6E4}" destId="{7D32E159-327F-431A-A54C-7C508AC3D2AA}" srcOrd="0" destOrd="0" presId="urn:microsoft.com/office/officeart/2005/8/layout/vList4"/>
    <dgm:cxn modelId="{059BB261-8F91-4FD4-8816-C237545E6E5F}" type="presParOf" srcId="{2A230433-B1BB-4424-9D02-B08818DDF6E4}" destId="{7B65D513-5A02-48DC-877C-CE2C648D1EC5}" srcOrd="1" destOrd="0" presId="urn:microsoft.com/office/officeart/2005/8/layout/vList4"/>
    <dgm:cxn modelId="{89220ED5-0746-4BEC-A901-A8310CF0FF4E}" type="presParOf" srcId="{2A230433-B1BB-4424-9D02-B08818DDF6E4}" destId="{4E85601E-D4C8-41A1-93C3-D1D607637C68}" srcOrd="2" destOrd="0" presId="urn:microsoft.com/office/officeart/2005/8/layout/vList4"/>
    <dgm:cxn modelId="{16692E1A-67CD-463B-ADE8-B644D1276B47}" type="presParOf" srcId="{59BEA843-DB1C-4688-A504-4372449DB037}" destId="{FB9926EA-AA03-44A9-8BC7-178555CF98A5}" srcOrd="1" destOrd="0" presId="urn:microsoft.com/office/officeart/2005/8/layout/vList4"/>
    <dgm:cxn modelId="{B6478C74-883C-4E02-9B38-DDEEA6BD6CD1}" type="presParOf" srcId="{59BEA843-DB1C-4688-A504-4372449DB037}" destId="{685999CF-E8EA-40E2-9845-5BD78FD72599}" srcOrd="2" destOrd="0" presId="urn:microsoft.com/office/officeart/2005/8/layout/vList4"/>
    <dgm:cxn modelId="{A7E91067-4FD6-406E-A0AD-77C8D4A06D4D}" type="presParOf" srcId="{685999CF-E8EA-40E2-9845-5BD78FD72599}" destId="{85395E94-17BA-4B2E-AB7C-019DE64D93C8}" srcOrd="0" destOrd="0" presId="urn:microsoft.com/office/officeart/2005/8/layout/vList4"/>
    <dgm:cxn modelId="{43F8450D-BA67-4009-A717-07DC6E7734F9}" type="presParOf" srcId="{685999CF-E8EA-40E2-9845-5BD78FD72599}" destId="{97363A7B-9756-4ABF-95B6-BC7A19CE2C7D}" srcOrd="1" destOrd="0" presId="urn:microsoft.com/office/officeart/2005/8/layout/vList4"/>
    <dgm:cxn modelId="{74CFC05A-5B85-42D3-97DE-608EBCC6DE5F}" type="presParOf" srcId="{685999CF-E8EA-40E2-9845-5BD78FD72599}" destId="{0EC6FB0B-5A24-4D5F-B1F2-C55144A09E77}" srcOrd="2" destOrd="0" presId="urn:microsoft.com/office/officeart/2005/8/layout/vList4"/>
    <dgm:cxn modelId="{DFC8C3D1-62A4-4EB1-817E-577B8A04F25F}" type="presParOf" srcId="{59BEA843-DB1C-4688-A504-4372449DB037}" destId="{09CD0845-BFEA-411D-BB13-A9E70E3D7295}" srcOrd="3" destOrd="0" presId="urn:microsoft.com/office/officeart/2005/8/layout/vList4"/>
    <dgm:cxn modelId="{E8A18BF6-E0B6-4392-9EA6-B0E78570B268}" type="presParOf" srcId="{59BEA843-DB1C-4688-A504-4372449DB037}" destId="{91D4581B-0ACA-44D9-A592-18179833D7AC}" srcOrd="4" destOrd="0" presId="urn:microsoft.com/office/officeart/2005/8/layout/vList4"/>
    <dgm:cxn modelId="{2D70ABB0-B5CD-49F8-A33D-E47FD928113C}" type="presParOf" srcId="{91D4581B-0ACA-44D9-A592-18179833D7AC}" destId="{9BF4EBEA-414A-4287-8AB3-7ACCA232F0AF}" srcOrd="0" destOrd="0" presId="urn:microsoft.com/office/officeart/2005/8/layout/vList4"/>
    <dgm:cxn modelId="{3FD5CE8E-CEC5-4FEC-8EA1-E0A79B69C74E}" type="presParOf" srcId="{91D4581B-0ACA-44D9-A592-18179833D7AC}" destId="{84E42625-4D28-4D53-836E-4A490AF6C27C}" srcOrd="1" destOrd="0" presId="urn:microsoft.com/office/officeart/2005/8/layout/vList4"/>
    <dgm:cxn modelId="{B79F23E7-09EE-419A-B369-E6096D2E8AD3}" type="presParOf" srcId="{91D4581B-0ACA-44D9-A592-18179833D7AC}" destId="{10CCD63F-B7ED-4DEE-A6F8-BEA06DB2C84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2E159-327F-431A-A54C-7C508AC3D2AA}">
      <dsp:nvSpPr>
        <dsp:cNvPr id="0" name=""/>
        <dsp:cNvSpPr/>
      </dsp:nvSpPr>
      <dsp:spPr>
        <a:xfrm>
          <a:off x="0" y="4114"/>
          <a:ext cx="6269759" cy="1077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b="0" u="sng" kern="1200" dirty="0" smtClean="0"/>
            <a:t>Ontstekingsreacties</a:t>
          </a:r>
          <a:endParaRPr lang="nl-NL" sz="1400" b="0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Let op infecties, temp &gt;38 </a:t>
          </a:r>
          <a:endParaRPr lang="nl-N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Dosering preventief halveren</a:t>
          </a:r>
          <a:endParaRPr lang="nl-N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Monitoren op toxiciteit (sedatie!</a:t>
          </a:r>
          <a:r>
            <a:rPr lang="nl-NL" sz="1100" kern="1200" dirty="0" smtClean="0"/>
            <a:t>)</a:t>
          </a:r>
          <a:endParaRPr lang="nl-NL" sz="1100" kern="1200" dirty="0"/>
        </a:p>
      </dsp:txBody>
      <dsp:txXfrm>
        <a:off x="1361670" y="4114"/>
        <a:ext cx="4908088" cy="1077183"/>
      </dsp:txXfrm>
    </dsp:sp>
    <dsp:sp modelId="{7B65D513-5A02-48DC-877C-CE2C648D1EC5}">
      <dsp:nvSpPr>
        <dsp:cNvPr id="0" name=""/>
        <dsp:cNvSpPr/>
      </dsp:nvSpPr>
      <dsp:spPr>
        <a:xfrm>
          <a:off x="107718" y="107718"/>
          <a:ext cx="1253951" cy="8617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95E94-17BA-4B2E-AB7C-019DE64D93C8}">
      <dsp:nvSpPr>
        <dsp:cNvPr id="0" name=""/>
        <dsp:cNvSpPr/>
      </dsp:nvSpPr>
      <dsp:spPr>
        <a:xfrm>
          <a:off x="0" y="1184901"/>
          <a:ext cx="6269759" cy="1334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b="0" u="sng" kern="1200" dirty="0" smtClean="0"/>
            <a:t>Roken</a:t>
          </a:r>
          <a:endParaRPr lang="nl-NL" sz="1400" b="0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Opname = abrupt stoppen</a:t>
          </a:r>
          <a:endParaRPr lang="nl-N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Nicotinepleister geen effect</a:t>
          </a:r>
          <a:endParaRPr lang="nl-N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Dosisverlaging</a:t>
          </a:r>
          <a:endParaRPr lang="nl-NL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Advies: elke dag met 10%, gedurende de eerste 4 dagen van opname</a:t>
          </a:r>
          <a:endParaRPr lang="nl-NL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Of: elke 2 dagen met 25%, “</a:t>
          </a:r>
          <a:endParaRPr lang="nl-NL" sz="1200" kern="1200" dirty="0"/>
        </a:p>
      </dsp:txBody>
      <dsp:txXfrm>
        <a:off x="1361670" y="1184901"/>
        <a:ext cx="4908088" cy="1334069"/>
      </dsp:txXfrm>
    </dsp:sp>
    <dsp:sp modelId="{97363A7B-9756-4ABF-95B6-BC7A19CE2C7D}">
      <dsp:nvSpPr>
        <dsp:cNvPr id="0" name=""/>
        <dsp:cNvSpPr/>
      </dsp:nvSpPr>
      <dsp:spPr>
        <a:xfrm>
          <a:off x="107718" y="1357237"/>
          <a:ext cx="1253951" cy="98939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5000" b="-3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4EBEA-414A-4287-8AB3-7ACCA232F0AF}">
      <dsp:nvSpPr>
        <dsp:cNvPr id="0" name=""/>
        <dsp:cNvSpPr/>
      </dsp:nvSpPr>
      <dsp:spPr>
        <a:xfrm>
          <a:off x="0" y="2626689"/>
          <a:ext cx="6269759" cy="1077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b="0" kern="1200" dirty="0" smtClean="0"/>
            <a:t>Interacterende medicatie</a:t>
          </a:r>
          <a:endParaRPr lang="nl-NL" sz="16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(1) Indien mogelijk vermijden</a:t>
          </a:r>
          <a:endParaRPr lang="nl-N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(2) Dosering </a:t>
          </a:r>
          <a:r>
            <a:rPr lang="nl-NL" sz="1200" kern="1200" dirty="0" err="1" smtClean="0"/>
            <a:t>clozapine</a:t>
          </a:r>
          <a:r>
            <a:rPr lang="nl-NL" sz="1200" kern="1200" dirty="0" smtClean="0"/>
            <a:t> aanpassen afhankelijk van comedicatie </a:t>
          </a:r>
          <a:endParaRPr lang="nl-NL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400" kern="1200" dirty="0"/>
        </a:p>
      </dsp:txBody>
      <dsp:txXfrm>
        <a:off x="1361670" y="2626689"/>
        <a:ext cx="4908088" cy="1077183"/>
      </dsp:txXfrm>
    </dsp:sp>
    <dsp:sp modelId="{84E42625-4D28-4D53-836E-4A490AF6C27C}">
      <dsp:nvSpPr>
        <dsp:cNvPr id="0" name=""/>
        <dsp:cNvSpPr/>
      </dsp:nvSpPr>
      <dsp:spPr>
        <a:xfrm>
          <a:off x="107718" y="2734407"/>
          <a:ext cx="1253951" cy="8617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25-03-2024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386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532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634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nl-NL" sz="1200" dirty="0" smtClean="0">
                <a:solidFill>
                  <a:schemeClr val="tx1"/>
                </a:solidFill>
              </a:rPr>
              <a:t>Kan</a:t>
            </a:r>
            <a:r>
              <a:rPr lang="nl-NL" sz="1200" baseline="0" dirty="0" smtClean="0">
                <a:solidFill>
                  <a:schemeClr val="tx1"/>
                </a:solidFill>
              </a:rPr>
              <a:t> evt. ook nog op dia (maar voor nu weggelaten omdat het misschien te veel info wordt)</a:t>
            </a:r>
            <a:endParaRPr lang="nl-NL" sz="12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l-NL" sz="1200" i="1" dirty="0" smtClean="0">
                <a:solidFill>
                  <a:schemeClr val="tx1"/>
                </a:solidFill>
              </a:rPr>
              <a:t>Bij infecties? (en behandeling voor schizofrenie)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200" i="1" dirty="0" smtClean="0">
                <a:solidFill>
                  <a:schemeClr val="tx1"/>
                </a:solidFill>
              </a:rPr>
              <a:t>Er is discussie over de meerwaarde van spiegelbepaling tijdens infectie. Bij infectieuze patiënten neemt zowel de (totale) </a:t>
            </a:r>
            <a:r>
              <a:rPr lang="nl-NL" sz="1200" i="1" dirty="0" err="1" smtClean="0">
                <a:solidFill>
                  <a:schemeClr val="tx1"/>
                </a:solidFill>
              </a:rPr>
              <a:t>clozapine</a:t>
            </a:r>
            <a:r>
              <a:rPr lang="nl-NL" sz="1200" i="1" dirty="0" smtClean="0">
                <a:solidFill>
                  <a:schemeClr val="tx1"/>
                </a:solidFill>
              </a:rPr>
              <a:t> serumconcentratie, als de concentratie alfa-1-glycoproteïne (waar </a:t>
            </a:r>
            <a:r>
              <a:rPr lang="nl-NL" sz="1200" i="1" dirty="0" err="1" smtClean="0">
                <a:solidFill>
                  <a:schemeClr val="tx1"/>
                </a:solidFill>
              </a:rPr>
              <a:t>clozapine</a:t>
            </a:r>
            <a:r>
              <a:rPr lang="nl-NL" sz="1200" i="1" dirty="0" smtClean="0">
                <a:solidFill>
                  <a:schemeClr val="tx1"/>
                </a:solidFill>
              </a:rPr>
              <a:t> aan bindt) toe. Het is onduidelijk in hoeverre de vrije fractie </a:t>
            </a:r>
            <a:r>
              <a:rPr lang="nl-NL" sz="1200" i="1" dirty="0" err="1" smtClean="0">
                <a:solidFill>
                  <a:schemeClr val="tx1"/>
                </a:solidFill>
              </a:rPr>
              <a:t>clozapine</a:t>
            </a:r>
            <a:r>
              <a:rPr lang="nl-NL" sz="1200" i="1" dirty="0" smtClean="0">
                <a:solidFill>
                  <a:schemeClr val="tx1"/>
                </a:solidFill>
              </a:rPr>
              <a:t> toeneemt. Met spiegelbepaling meten we alleen de totale serumconcentratie. In de praktijk treedt bij infectie vaak toxiciteit van </a:t>
            </a:r>
            <a:r>
              <a:rPr lang="nl-NL" sz="1200" i="1" dirty="0" err="1" smtClean="0">
                <a:solidFill>
                  <a:schemeClr val="tx1"/>
                </a:solidFill>
              </a:rPr>
              <a:t>clozapine</a:t>
            </a:r>
            <a:r>
              <a:rPr lang="nl-NL" sz="1200" i="1" dirty="0" smtClean="0">
                <a:solidFill>
                  <a:schemeClr val="tx1"/>
                </a:solidFill>
              </a:rPr>
              <a:t> op. Daarom wordt de dosering preventief aangepast, maar is een spiegelbepaling niet zinvol.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995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05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77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.xml"/><Relationship Id="rId5" Type="http://schemas.openxmlformats.org/officeDocument/2006/relationships/hyperlink" Target="mailto:bitterpillnvkfb@gmail.com" TargetMode="External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2" y="93384"/>
            <a:ext cx="6114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+mj-lt"/>
              </a:rPr>
              <a:t>Casus  </a:t>
            </a:r>
            <a:r>
              <a:rPr lang="nl-NL" b="1" dirty="0" smtClean="0">
                <a:latin typeface="+mj-lt"/>
              </a:rPr>
              <a:t>71</a:t>
            </a:r>
          </a:p>
          <a:p>
            <a:r>
              <a:rPr lang="nl-NL" dirty="0" err="1" smtClean="0">
                <a:latin typeface="+mj-lt"/>
              </a:rPr>
              <a:t>Clozapine</a:t>
            </a:r>
            <a:r>
              <a:rPr lang="nl-NL" b="1" dirty="0" err="1" smtClean="0">
                <a:solidFill>
                  <a:schemeClr val="bg1"/>
                </a:solidFill>
                <a:latin typeface="+mj-lt"/>
              </a:rPr>
              <a:t>an</a:t>
            </a:r>
            <a:r>
              <a:rPr lang="nl-NL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nl-NL" b="1" dirty="0">
                <a:solidFill>
                  <a:schemeClr val="bg1"/>
                </a:solidFill>
                <a:latin typeface="+mj-lt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09943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 smtClean="0">
                <a:hlinkClick r:id="rId5"/>
              </a:rPr>
              <a:t>bitterpillnvkfb@gmail.com</a:t>
            </a:r>
            <a:r>
              <a:rPr lang="nl-NL" dirty="0" smtClean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351682"/>
            <a:ext cx="8675636" cy="506551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400" b="1" dirty="0" smtClean="0">
                <a:solidFill>
                  <a:schemeClr val="tx1"/>
                </a:solidFill>
              </a:rPr>
              <a:t>72-jarige vrouw, opgenomen i.v.m. algehele achteruitgang en </a:t>
            </a:r>
            <a:r>
              <a:rPr lang="nl-NL" altLang="en-US" sz="1400" b="1" dirty="0" err="1" smtClean="0">
                <a:solidFill>
                  <a:schemeClr val="tx1"/>
                </a:solidFill>
              </a:rPr>
              <a:t>hypernatriëmie</a:t>
            </a:r>
            <a:r>
              <a:rPr lang="nl-NL" altLang="en-US" sz="1400" b="1" dirty="0" smtClean="0">
                <a:solidFill>
                  <a:schemeClr val="tx1"/>
                </a:solidFill>
              </a:rPr>
              <a:t>, bij gevorderde ziekte van Parkinson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VG/ 	Morbus Parkinson met psychiatrische problematiek, o.a. angst, depressie, hallucinaties</a:t>
            </a:r>
            <a:br>
              <a:rPr lang="nl-NL" sz="1400" dirty="0" smtClean="0">
                <a:solidFill>
                  <a:schemeClr val="tx1"/>
                </a:solidFill>
              </a:rPr>
            </a:br>
            <a:r>
              <a:rPr lang="nl-NL" sz="1400" dirty="0" smtClean="0">
                <a:solidFill>
                  <a:schemeClr val="tx1"/>
                </a:solidFill>
              </a:rPr>
              <a:t>Gedocumenteerde allergieën: claritromycine, cotrimoxazol, penicillines</a:t>
            </a:r>
            <a:br>
              <a:rPr lang="nl-NL" sz="1400" dirty="0" smtClean="0">
                <a:solidFill>
                  <a:schemeClr val="tx1"/>
                </a:solidFill>
              </a:rPr>
            </a:br>
            <a:endParaRPr lang="nl-NL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M/	</a:t>
            </a:r>
            <a:r>
              <a:rPr lang="nl-NL" sz="1400" dirty="0" err="1" smtClean="0">
                <a:solidFill>
                  <a:schemeClr val="tx1"/>
                </a:solidFill>
              </a:rPr>
              <a:t>Clonazepam</a:t>
            </a:r>
            <a:r>
              <a:rPr lang="nl-NL" sz="1400" dirty="0" smtClean="0">
                <a:solidFill>
                  <a:schemeClr val="tx1"/>
                </a:solidFill>
              </a:rPr>
              <a:t> 0,5 mg tablet 1dd 1t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25 mg tablet 1t 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Levodopa/</a:t>
            </a:r>
            <a:r>
              <a:rPr lang="nl-NL" sz="1400" dirty="0" err="1" smtClean="0">
                <a:solidFill>
                  <a:schemeClr val="tx1"/>
                </a:solidFill>
              </a:rPr>
              <a:t>carbidopa</a:t>
            </a:r>
            <a:r>
              <a:rPr lang="nl-NL" sz="1400" dirty="0" smtClean="0">
                <a:solidFill>
                  <a:schemeClr val="tx1"/>
                </a:solidFill>
              </a:rPr>
              <a:t> 100/25 mg tablet 4dd (08:00 1,5t | 11:00 1t | 14:00 1t | 17:00 1t)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Levodopa/</a:t>
            </a:r>
            <a:r>
              <a:rPr lang="nl-NL" sz="1400" dirty="0" err="1" smtClean="0">
                <a:solidFill>
                  <a:schemeClr val="tx1"/>
                </a:solidFill>
              </a:rPr>
              <a:t>carbidopa</a:t>
            </a:r>
            <a:r>
              <a:rPr lang="nl-NL" sz="1400" dirty="0" smtClean="0">
                <a:solidFill>
                  <a:schemeClr val="tx1"/>
                </a:solidFill>
              </a:rPr>
              <a:t> 100/25 mg tablet, 1t 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Levodopa/benserazide 100/25 mg tablet, 1dd 1t ZN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</a:t>
            </a:r>
            <a:r>
              <a:rPr lang="nl-NL" sz="1400" dirty="0" err="1" smtClean="0">
                <a:solidFill>
                  <a:schemeClr val="tx1"/>
                </a:solidFill>
              </a:rPr>
              <a:t>Pantoprazol</a:t>
            </a:r>
            <a:r>
              <a:rPr lang="nl-NL" sz="1400" dirty="0" smtClean="0">
                <a:solidFill>
                  <a:schemeClr val="tx1"/>
                </a:solidFill>
              </a:rPr>
              <a:t> 40 mg tablet, 1dd 1t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</a:t>
            </a:r>
            <a:r>
              <a:rPr lang="nl-NL" sz="1400" dirty="0" err="1" smtClean="0">
                <a:solidFill>
                  <a:schemeClr val="tx1"/>
                </a:solidFill>
              </a:rPr>
              <a:t>Venlafaxine</a:t>
            </a:r>
            <a:r>
              <a:rPr lang="nl-NL" sz="1400" dirty="0" smtClean="0">
                <a:solidFill>
                  <a:schemeClr val="tx1"/>
                </a:solidFill>
              </a:rPr>
              <a:t> 150 mg capsule MGA, 1dd 1t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Lactulose 670 mg/ml stroop, 3dd 15ml ZN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</a:t>
            </a:r>
            <a:r>
              <a:rPr lang="nl-NL" sz="1400" dirty="0" err="1" smtClean="0">
                <a:solidFill>
                  <a:schemeClr val="tx1"/>
                </a:solidFill>
              </a:rPr>
              <a:t>Macrogol</a:t>
            </a:r>
            <a:r>
              <a:rPr lang="nl-NL" sz="1400" dirty="0" smtClean="0">
                <a:solidFill>
                  <a:schemeClr val="tx1"/>
                </a:solidFill>
              </a:rPr>
              <a:t>/zouten 3dd 1s ZN</a:t>
            </a:r>
            <a:br>
              <a:rPr lang="nl-NL" sz="1400" dirty="0" smtClean="0">
                <a:solidFill>
                  <a:schemeClr val="tx1"/>
                </a:solidFill>
              </a:rPr>
            </a:br>
            <a:endParaRPr lang="nl-NL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A/	Slaperig, bedlegerig, incontinentie voor urine, dysurie, temp 38, obstipatie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LO/ 	Cachexie, weinig mimiek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Lab/  CRP &lt; 1; leukocyten 10.5; </a:t>
            </a:r>
            <a:r>
              <a:rPr lang="nl-NL" sz="1400" dirty="0" err="1" smtClean="0">
                <a:solidFill>
                  <a:schemeClr val="tx1"/>
                </a:solidFill>
              </a:rPr>
              <a:t>kreat</a:t>
            </a:r>
            <a:r>
              <a:rPr lang="nl-NL" sz="1400" dirty="0" smtClean="0">
                <a:solidFill>
                  <a:schemeClr val="tx1"/>
                </a:solidFill>
              </a:rPr>
              <a:t> 91; </a:t>
            </a:r>
            <a:r>
              <a:rPr lang="nl-NL" sz="1400" dirty="0" err="1" smtClean="0">
                <a:solidFill>
                  <a:schemeClr val="tx1"/>
                </a:solidFill>
              </a:rPr>
              <a:t>eGFR</a:t>
            </a:r>
            <a:r>
              <a:rPr lang="nl-NL" sz="1400" dirty="0" smtClean="0">
                <a:solidFill>
                  <a:schemeClr val="tx1"/>
                </a:solidFill>
              </a:rPr>
              <a:t> 54; Na 155, </a:t>
            </a:r>
            <a:r>
              <a:rPr lang="nl-NL" sz="1400" dirty="0" err="1" smtClean="0">
                <a:solidFill>
                  <a:schemeClr val="tx1"/>
                </a:solidFill>
              </a:rPr>
              <a:t>Used</a:t>
            </a:r>
            <a:r>
              <a:rPr lang="nl-NL" sz="1400" dirty="0" smtClean="0">
                <a:solidFill>
                  <a:schemeClr val="tx1"/>
                </a:solidFill>
              </a:rPr>
              <a:t> L 203, veel bacteriën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C/ 	Sufheid/bedlegerigheid, DD progressie M. Parkinson bij UWI, DD stil delier, DD medicamenteus? </a:t>
            </a:r>
            <a:br>
              <a:rPr lang="nl-NL" sz="1400" dirty="0" smtClean="0">
                <a:solidFill>
                  <a:schemeClr val="tx1"/>
                </a:solidFill>
              </a:rPr>
            </a:br>
            <a:endParaRPr lang="nl-NL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B/ 	Opname, start </a:t>
            </a:r>
            <a:r>
              <a:rPr lang="nl-NL" sz="1400" dirty="0" err="1" smtClean="0">
                <a:solidFill>
                  <a:schemeClr val="tx1"/>
                </a:solidFill>
              </a:rPr>
              <a:t>ciprofloxacine</a:t>
            </a:r>
            <a:r>
              <a:rPr lang="nl-NL" sz="1400" dirty="0" smtClean="0">
                <a:solidFill>
                  <a:schemeClr val="tx1"/>
                </a:solidFill>
              </a:rPr>
              <a:t> IV i.v.m. slikproblemen en gedocumenteerde allergieën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36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Juul Aarts, ANIOS ziekenhuisfarmacie</a:t>
            </a:r>
          </a:p>
          <a:p>
            <a:r>
              <a:rPr lang="nl-NL" sz="1100" b="1" dirty="0" smtClean="0"/>
              <a:t>Amsterdam UMC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b="1" dirty="0">
                <a:latin typeface="+mj-lt"/>
              </a:rPr>
              <a:t>C</a:t>
            </a:r>
            <a:r>
              <a:rPr lang="nl-NL" b="1" dirty="0" smtClean="0">
                <a:latin typeface="+mj-lt"/>
              </a:rPr>
              <a:t>asus 71</a:t>
            </a:r>
          </a:p>
          <a:p>
            <a:pPr lvl="0">
              <a:defRPr/>
            </a:pPr>
            <a:r>
              <a:rPr lang="nl-NL" noProof="0" dirty="0" err="1" smtClean="0">
                <a:latin typeface="+mj-lt"/>
              </a:rPr>
              <a:t>Clozapine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Juul Aarts, ANIOS ziekenhuisfarmacie</a:t>
            </a:r>
          </a:p>
          <a:p>
            <a:r>
              <a:rPr lang="nl-NL" sz="1100" b="1" dirty="0"/>
              <a:t>Amsterdam UMC </a:t>
            </a:r>
            <a:endParaRPr lang="nl-NL" sz="1100" dirty="0"/>
          </a:p>
        </p:txBody>
      </p:sp>
      <p:sp>
        <p:nvSpPr>
          <p:cNvPr id="13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 txBox="1">
            <a:spLocks/>
          </p:cNvSpPr>
          <p:nvPr/>
        </p:nvSpPr>
        <p:spPr>
          <a:xfrm>
            <a:off x="317667" y="1523911"/>
            <a:ext cx="8675636" cy="5065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ts val="4200"/>
              </a:lnSpc>
              <a:spcBef>
                <a:spcPts val="750"/>
              </a:spcBef>
              <a:buFont typeface="Arial" panose="020B0604020202020204" pitchFamily="34" charset="0"/>
              <a:buNone/>
              <a:defRPr sz="4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400" b="1" dirty="0" smtClean="0">
                <a:solidFill>
                  <a:schemeClr val="tx1"/>
                </a:solidFill>
              </a:rPr>
              <a:t>Medicatiebewaking: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Voorstel behandeling: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dirty="0" smtClean="0">
                <a:solidFill>
                  <a:schemeClr val="tx1"/>
                </a:solidFill>
              </a:rPr>
              <a:t>Starten </a:t>
            </a:r>
            <a:r>
              <a:rPr lang="nl-NL" sz="1400" dirty="0" err="1" smtClean="0">
                <a:solidFill>
                  <a:schemeClr val="tx1"/>
                </a:solidFill>
              </a:rPr>
              <a:t>ciprofloxacine</a:t>
            </a:r>
            <a:r>
              <a:rPr lang="nl-NL" sz="1400" dirty="0">
                <a:solidFill>
                  <a:schemeClr val="tx1"/>
                </a:solidFill>
              </a:rPr>
              <a:t> </a:t>
            </a:r>
            <a:r>
              <a:rPr lang="nl-NL" sz="1400" dirty="0" smtClean="0">
                <a:solidFill>
                  <a:schemeClr val="tx1"/>
                </a:solidFill>
              </a:rPr>
              <a:t>en daarbij de dosering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verlagen </a:t>
            </a:r>
            <a:endParaRPr lang="nl-NL" sz="1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dirty="0" smtClean="0">
                <a:solidFill>
                  <a:schemeClr val="tx1"/>
                </a:solidFill>
              </a:rPr>
              <a:t>Starten </a:t>
            </a:r>
            <a:r>
              <a:rPr lang="nl-NL" sz="1400" dirty="0" err="1">
                <a:solidFill>
                  <a:schemeClr val="tx1"/>
                </a:solidFill>
              </a:rPr>
              <a:t>ciprofloxacine</a:t>
            </a:r>
            <a:r>
              <a:rPr lang="nl-NL" sz="1400" dirty="0" smtClean="0">
                <a:solidFill>
                  <a:schemeClr val="tx1"/>
                </a:solidFill>
              </a:rPr>
              <a:t>,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ongewijzigd continueren en varen </a:t>
            </a:r>
            <a:r>
              <a:rPr lang="nl-NL" sz="1400" dirty="0">
                <a:solidFill>
                  <a:schemeClr val="tx1"/>
                </a:solidFill>
              </a:rPr>
              <a:t>op </a:t>
            </a:r>
            <a:r>
              <a:rPr lang="nl-NL" sz="1400" dirty="0" smtClean="0">
                <a:solidFill>
                  <a:schemeClr val="tx1"/>
                </a:solidFill>
              </a:rPr>
              <a:t>de kliniek van de patiënt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dirty="0" smtClean="0">
                <a:solidFill>
                  <a:schemeClr val="tx1"/>
                </a:solidFill>
              </a:rPr>
              <a:t>Starten </a:t>
            </a:r>
            <a:r>
              <a:rPr lang="nl-NL" sz="1400" dirty="0" err="1" smtClean="0">
                <a:solidFill>
                  <a:schemeClr val="tx1"/>
                </a:solidFill>
              </a:rPr>
              <a:t>ciprofloxacine</a:t>
            </a:r>
            <a:r>
              <a:rPr lang="nl-NL" sz="1400" dirty="0">
                <a:solidFill>
                  <a:schemeClr val="tx1"/>
                </a:solidFill>
              </a:rPr>
              <a:t>,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ongewijzigd continueren en bepalen </a:t>
            </a:r>
            <a:r>
              <a:rPr lang="nl-NL" sz="1400" dirty="0" err="1" smtClean="0">
                <a:solidFill>
                  <a:schemeClr val="tx1"/>
                </a:solidFill>
              </a:rPr>
              <a:t>clozapinespiegel</a:t>
            </a:r>
            <a:r>
              <a:rPr lang="nl-NL" sz="14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dirty="0" smtClean="0">
                <a:solidFill>
                  <a:schemeClr val="tx1"/>
                </a:solidFill>
              </a:rPr>
              <a:t>Zoeken naar een alternatief </a:t>
            </a:r>
            <a:r>
              <a:rPr lang="nl-NL" sz="1400" dirty="0">
                <a:solidFill>
                  <a:schemeClr val="tx1"/>
                </a:solidFill>
              </a:rPr>
              <a:t>antibioticum </a:t>
            </a:r>
            <a:r>
              <a:rPr lang="nl-NL" sz="1400" dirty="0" smtClean="0">
                <a:solidFill>
                  <a:schemeClr val="tx1"/>
                </a:solidFill>
              </a:rPr>
              <a:t>en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ongewijzigd continueren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dirty="0" smtClean="0">
                <a:solidFill>
                  <a:schemeClr val="tx1"/>
                </a:solidFill>
              </a:rPr>
              <a:t>Zoeken naar een alternatief antibioticum en ook de dosering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verlagen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dirty="0" smtClean="0">
                <a:solidFill>
                  <a:schemeClr val="tx1"/>
                </a:solidFill>
              </a:rPr>
              <a:t>Zoeken naar </a:t>
            </a:r>
            <a:r>
              <a:rPr lang="nl-NL" sz="1400" dirty="0">
                <a:solidFill>
                  <a:schemeClr val="tx1"/>
                </a:solidFill>
              </a:rPr>
              <a:t>een alternatief </a:t>
            </a:r>
            <a:r>
              <a:rPr lang="nl-NL" sz="1400" dirty="0" smtClean="0">
                <a:solidFill>
                  <a:schemeClr val="tx1"/>
                </a:solidFill>
              </a:rPr>
              <a:t>antipsychoticum</a:t>
            </a: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/>
            </a:r>
            <a:br>
              <a:rPr lang="nl-NL" sz="1400" dirty="0" smtClean="0">
                <a:solidFill>
                  <a:schemeClr val="tx1"/>
                </a:solidFill>
              </a:rPr>
            </a:br>
            <a:endParaRPr lang="nl-NL" sz="1400" dirty="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00" dirty="0" smtClean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36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6"/>
          <a:srcRect l="1453" t="7823" r="1811" b="74143"/>
          <a:stretch/>
        </p:blipFill>
        <p:spPr>
          <a:xfrm>
            <a:off x="217843" y="2114933"/>
            <a:ext cx="8485974" cy="99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7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b="1" dirty="0" smtClean="0">
                <a:latin typeface="+mj-lt"/>
              </a:rPr>
              <a:t>Uitwerking casus 71</a:t>
            </a:r>
          </a:p>
          <a:p>
            <a:pPr lvl="0">
              <a:defRPr/>
            </a:pPr>
            <a:r>
              <a:rPr lang="nl-NL" noProof="0" dirty="0" err="1" smtClean="0">
                <a:latin typeface="+mj-lt"/>
              </a:rPr>
              <a:t>Clozapine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Juul Aarts, ANIOS ziekenhuisfarmacie</a:t>
            </a:r>
          </a:p>
          <a:p>
            <a:r>
              <a:rPr lang="nl-NL" sz="1100" b="1" dirty="0"/>
              <a:t>Amsterdam UMC </a:t>
            </a:r>
            <a:endParaRPr lang="nl-NL" sz="1100" dirty="0"/>
          </a:p>
        </p:txBody>
      </p:sp>
      <p:sp>
        <p:nvSpPr>
          <p:cNvPr id="13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 txBox="1">
            <a:spLocks/>
          </p:cNvSpPr>
          <p:nvPr/>
        </p:nvSpPr>
        <p:spPr>
          <a:xfrm>
            <a:off x="317667" y="1523911"/>
            <a:ext cx="8675636" cy="5065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ts val="4200"/>
              </a:lnSpc>
              <a:spcBef>
                <a:spcPts val="750"/>
              </a:spcBef>
              <a:buFont typeface="Arial" panose="020B0604020202020204" pitchFamily="34" charset="0"/>
              <a:buNone/>
              <a:defRPr sz="4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400" b="1" dirty="0" smtClean="0">
                <a:solidFill>
                  <a:schemeClr val="tx1"/>
                </a:solidFill>
              </a:rPr>
              <a:t>Medicatiebewaking: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Voorstel behandeling: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dirty="0" smtClean="0">
                <a:solidFill>
                  <a:schemeClr val="tx1"/>
                </a:solidFill>
              </a:rPr>
              <a:t>Starten </a:t>
            </a:r>
            <a:r>
              <a:rPr lang="nl-NL" sz="1400" b="1" dirty="0" err="1" smtClean="0">
                <a:solidFill>
                  <a:schemeClr val="tx1"/>
                </a:solidFill>
              </a:rPr>
              <a:t>ciprofloxacine</a:t>
            </a:r>
            <a:r>
              <a:rPr lang="nl-NL" sz="1400" dirty="0">
                <a:solidFill>
                  <a:schemeClr val="tx1"/>
                </a:solidFill>
              </a:rPr>
              <a:t> </a:t>
            </a:r>
            <a:r>
              <a:rPr lang="nl-NL" sz="1400" dirty="0" smtClean="0">
                <a:solidFill>
                  <a:schemeClr val="tx1"/>
                </a:solidFill>
              </a:rPr>
              <a:t>en daarbij de dosering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verlagen </a:t>
            </a:r>
            <a:endParaRPr lang="nl-NL" sz="1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dirty="0" smtClean="0">
                <a:solidFill>
                  <a:schemeClr val="tx1"/>
                </a:solidFill>
              </a:rPr>
              <a:t>Starten </a:t>
            </a:r>
            <a:r>
              <a:rPr lang="nl-NL" sz="1400" dirty="0" err="1">
                <a:solidFill>
                  <a:schemeClr val="tx1"/>
                </a:solidFill>
              </a:rPr>
              <a:t>ciprofloxacine</a:t>
            </a:r>
            <a:r>
              <a:rPr lang="nl-NL" sz="1400" dirty="0" smtClean="0">
                <a:solidFill>
                  <a:schemeClr val="tx1"/>
                </a:solidFill>
              </a:rPr>
              <a:t>,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ongewijzigd continueren en varen </a:t>
            </a:r>
            <a:r>
              <a:rPr lang="nl-NL" sz="1400" dirty="0">
                <a:solidFill>
                  <a:schemeClr val="tx1"/>
                </a:solidFill>
              </a:rPr>
              <a:t>op </a:t>
            </a:r>
            <a:r>
              <a:rPr lang="nl-NL" sz="1400" dirty="0" smtClean="0">
                <a:solidFill>
                  <a:schemeClr val="tx1"/>
                </a:solidFill>
              </a:rPr>
              <a:t>de kliniek van de patiënt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dirty="0" smtClean="0">
                <a:solidFill>
                  <a:schemeClr val="tx1"/>
                </a:solidFill>
              </a:rPr>
              <a:t>Starten </a:t>
            </a:r>
            <a:r>
              <a:rPr lang="nl-NL" sz="1400" dirty="0" err="1" smtClean="0">
                <a:solidFill>
                  <a:schemeClr val="tx1"/>
                </a:solidFill>
              </a:rPr>
              <a:t>ciprofloxacine</a:t>
            </a:r>
            <a:r>
              <a:rPr lang="nl-NL" sz="1400" dirty="0">
                <a:solidFill>
                  <a:schemeClr val="tx1"/>
                </a:solidFill>
              </a:rPr>
              <a:t>,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ongewijzigd continueren en </a:t>
            </a:r>
            <a:r>
              <a:rPr lang="nl-NL" sz="1400" b="1" dirty="0" smtClean="0">
                <a:solidFill>
                  <a:schemeClr val="tx1"/>
                </a:solidFill>
              </a:rPr>
              <a:t>bepalen </a:t>
            </a:r>
            <a:r>
              <a:rPr lang="nl-NL" sz="1400" b="1" dirty="0" err="1" smtClean="0">
                <a:solidFill>
                  <a:schemeClr val="tx1"/>
                </a:solidFill>
              </a:rPr>
              <a:t>clozapinespiegel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dirty="0" smtClean="0">
                <a:solidFill>
                  <a:schemeClr val="tx1"/>
                </a:solidFill>
              </a:rPr>
              <a:t>Zoeken naar een alternatief </a:t>
            </a:r>
            <a:r>
              <a:rPr lang="nl-NL" sz="1400" dirty="0">
                <a:solidFill>
                  <a:schemeClr val="tx1"/>
                </a:solidFill>
              </a:rPr>
              <a:t>antibioticum </a:t>
            </a:r>
            <a:r>
              <a:rPr lang="nl-NL" sz="1400" dirty="0" smtClean="0">
                <a:solidFill>
                  <a:schemeClr val="tx1"/>
                </a:solidFill>
              </a:rPr>
              <a:t>en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ongewijzigd continueren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b="1" dirty="0" smtClean="0">
                <a:solidFill>
                  <a:schemeClr val="accent6"/>
                </a:solidFill>
              </a:rPr>
              <a:t>Zoeken naar een alternatief antibioticum en ook de dosering </a:t>
            </a:r>
            <a:r>
              <a:rPr lang="nl-NL" sz="1400" b="1" dirty="0" err="1" smtClean="0">
                <a:solidFill>
                  <a:schemeClr val="accent6"/>
                </a:solidFill>
              </a:rPr>
              <a:t>clozapine</a:t>
            </a:r>
            <a:r>
              <a:rPr lang="nl-NL" sz="1400" b="1" dirty="0" smtClean="0">
                <a:solidFill>
                  <a:schemeClr val="accent6"/>
                </a:solidFill>
              </a:rPr>
              <a:t> verlagen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nl-NL" sz="1400" dirty="0" smtClean="0">
                <a:solidFill>
                  <a:schemeClr val="tx1"/>
                </a:solidFill>
              </a:rPr>
              <a:t>Zoeken naar </a:t>
            </a:r>
            <a:r>
              <a:rPr lang="nl-NL" sz="1400" dirty="0">
                <a:solidFill>
                  <a:schemeClr val="tx1"/>
                </a:solidFill>
              </a:rPr>
              <a:t>een alternatief </a:t>
            </a:r>
            <a:r>
              <a:rPr lang="nl-NL" sz="1400" dirty="0" smtClean="0">
                <a:solidFill>
                  <a:schemeClr val="tx1"/>
                </a:solidFill>
              </a:rPr>
              <a:t>antipsychoticum</a:t>
            </a: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/>
            </a:r>
            <a:br>
              <a:rPr lang="nl-NL" sz="1400" dirty="0" smtClean="0">
                <a:solidFill>
                  <a:schemeClr val="tx1"/>
                </a:solidFill>
              </a:rPr>
            </a:br>
            <a:endParaRPr lang="nl-NL" sz="1400" dirty="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00" dirty="0" smtClean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36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6"/>
          <a:srcRect l="1453" t="7823" r="1811" b="74143"/>
          <a:stretch/>
        </p:blipFill>
        <p:spPr>
          <a:xfrm>
            <a:off x="217843" y="2114933"/>
            <a:ext cx="8485974" cy="99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3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b="1" dirty="0" smtClean="0">
                <a:latin typeface="+mj-lt"/>
              </a:rPr>
              <a:t>Uitwerking casus 71</a:t>
            </a:r>
            <a:endParaRPr lang="nl-NL" b="1" dirty="0" smtClean="0">
              <a:solidFill>
                <a:schemeClr val="bg1"/>
              </a:solidFill>
              <a:latin typeface="+mj-lt"/>
            </a:endParaRPr>
          </a:p>
          <a:p>
            <a:pPr lvl="0">
              <a:defRPr/>
            </a:pPr>
            <a:r>
              <a:rPr lang="nl-NL" dirty="0" err="1" smtClean="0">
                <a:latin typeface="+mj-lt"/>
              </a:rPr>
              <a:t>Clozapine</a:t>
            </a:r>
            <a:r>
              <a:rPr kumimoji="0" lang="nl-NL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aan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Juul Aarts, ANIOS ziekenhuisfarmacie</a:t>
            </a:r>
          </a:p>
          <a:p>
            <a:r>
              <a:rPr lang="nl-NL" sz="1100" b="1" dirty="0"/>
              <a:t>Amsterdam </a:t>
            </a:r>
            <a:r>
              <a:rPr lang="nl-NL" sz="1100" b="1" dirty="0" smtClean="0"/>
              <a:t>UMC</a:t>
            </a:r>
            <a:endParaRPr lang="nl-NL" sz="1100" dirty="0"/>
          </a:p>
        </p:txBody>
      </p:sp>
      <p:sp>
        <p:nvSpPr>
          <p:cNvPr id="13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888" y="1562179"/>
            <a:ext cx="8675636" cy="506551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/>
            </a:r>
            <a:br>
              <a:rPr lang="nl-NL" sz="1400" dirty="0" smtClean="0">
                <a:solidFill>
                  <a:schemeClr val="tx1"/>
                </a:solidFill>
              </a:rPr>
            </a:br>
            <a:endParaRPr lang="nl-NL" sz="1400" dirty="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36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30110"/>
              </p:ext>
            </p:extLst>
          </p:nvPr>
        </p:nvGraphicFramePr>
        <p:xfrm>
          <a:off x="700078" y="1674137"/>
          <a:ext cx="6893547" cy="421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860">
                  <a:extLst>
                    <a:ext uri="{9D8B030D-6E8A-4147-A177-3AD203B41FA5}">
                      <a16:colId xmlns:a16="http://schemas.microsoft.com/office/drawing/2014/main" val="3486614329"/>
                    </a:ext>
                  </a:extLst>
                </a:gridCol>
                <a:gridCol w="342809">
                  <a:extLst>
                    <a:ext uri="{9D8B030D-6E8A-4147-A177-3AD203B41FA5}">
                      <a16:colId xmlns:a16="http://schemas.microsoft.com/office/drawing/2014/main" val="3179393112"/>
                    </a:ext>
                  </a:extLst>
                </a:gridCol>
                <a:gridCol w="4867878">
                  <a:extLst>
                    <a:ext uri="{9D8B030D-6E8A-4147-A177-3AD203B41FA5}">
                      <a16:colId xmlns:a16="http://schemas.microsoft.com/office/drawing/2014/main" val="3533844409"/>
                    </a:ext>
                  </a:extLst>
                </a:gridCol>
              </a:tblGrid>
              <a:tr h="142031">
                <a:tc gridSpan="3">
                  <a:txBody>
                    <a:bodyPr/>
                    <a:lstStyle/>
                    <a:p>
                      <a:r>
                        <a:rPr lang="nl-NL" dirty="0" smtClean="0"/>
                        <a:t>ACHTERGRONDINFORMATIE</a:t>
                      </a:r>
                      <a:r>
                        <a:rPr lang="nl-NL" baseline="0" dirty="0" smtClean="0"/>
                        <a:t> CLOZAPINE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231922"/>
                  </a:ext>
                </a:extLst>
              </a:tr>
              <a:tr h="246563">
                <a:tc>
                  <a:txBody>
                    <a:bodyPr/>
                    <a:lstStyle/>
                    <a:p>
                      <a:r>
                        <a:rPr lang="nl-NL" b="1" dirty="0" smtClean="0"/>
                        <a:t>Geneesmiddel</a:t>
                      </a:r>
                      <a:endParaRPr lang="nl-NL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baseline="0" dirty="0" smtClean="0"/>
                        <a:t>Atypisch antipsychoticum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16099"/>
                  </a:ext>
                </a:extLst>
              </a:tr>
              <a:tr h="246563">
                <a:tc>
                  <a:txBody>
                    <a:bodyPr/>
                    <a:lstStyle/>
                    <a:p>
                      <a:r>
                        <a:rPr lang="nl-NL" b="1" dirty="0" smtClean="0"/>
                        <a:t>Receptor-bindingsprofiel</a:t>
                      </a:r>
                      <a:endParaRPr lang="nl-NL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baseline="0" dirty="0" smtClean="0"/>
                        <a:t>Hoge affiniteit voor H1, alfa-1, M1; lage affiniteit voor D2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256299"/>
                  </a:ext>
                </a:extLst>
              </a:tr>
              <a:tr h="246563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Indicatie/dosering</a:t>
                      </a:r>
                      <a:endParaRPr lang="nl-NL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Therapieresistente</a:t>
                      </a:r>
                      <a:r>
                        <a:rPr lang="nl-NL" baseline="0" dirty="0" smtClean="0"/>
                        <a:t> schizofrenie: 200 - 450 mg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aseline="0" dirty="0" smtClean="0"/>
                        <a:t>Psychiatrische problematiek bij Parkinson: 25 - 100 mg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70786"/>
                  </a:ext>
                </a:extLst>
              </a:tr>
              <a:tr h="246563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Bijwerkingen</a:t>
                      </a:r>
                      <a:endParaRPr lang="nl-NL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smtClean="0"/>
                        <a:t>Sedatie</a:t>
                      </a:r>
                      <a:r>
                        <a:rPr lang="nl-NL" baseline="0" dirty="0" smtClean="0"/>
                        <a:t> (30-40%), obstipatie (14-25%), agranulocytose (0,7%)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254392"/>
                  </a:ext>
                </a:extLst>
              </a:tr>
              <a:tr h="246563">
                <a:tc>
                  <a:txBody>
                    <a:bodyPr/>
                    <a:lstStyle/>
                    <a:p>
                      <a:r>
                        <a:rPr lang="nl-NL" b="1" dirty="0" smtClean="0"/>
                        <a:t>Kinetiek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i="1" dirty="0" smtClean="0"/>
                        <a:t>A</a:t>
                      </a:r>
                      <a:endParaRPr lang="nl-N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baseline="0" dirty="0" smtClean="0"/>
                        <a:t>90 – 95% (F: 55 – 60% na first-pass effect)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762111"/>
                  </a:ext>
                </a:extLst>
              </a:tr>
              <a:tr h="246563"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dirty="0" smtClean="0"/>
                        <a:t>D</a:t>
                      </a:r>
                      <a:endParaRPr lang="nl-N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dirty="0" smtClean="0"/>
                        <a:t>95% eiwitbinding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85032"/>
                  </a:ext>
                </a:extLst>
              </a:tr>
              <a:tr h="246563">
                <a:tc>
                  <a:txBody>
                    <a:bodyPr/>
                    <a:lstStyle/>
                    <a:p>
                      <a:endParaRPr lang="nl-N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dirty="0" smtClean="0"/>
                        <a:t>M</a:t>
                      </a:r>
                      <a:endParaRPr lang="nl-N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baseline="0" dirty="0" smtClean="0"/>
                        <a:t>Bijna volledig, voornamelijk door CYP1A2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410260"/>
                  </a:ext>
                </a:extLst>
              </a:tr>
              <a:tr h="246563">
                <a:tc>
                  <a:txBody>
                    <a:bodyPr/>
                    <a:lstStyle/>
                    <a:p>
                      <a:endParaRPr lang="nl-N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u="none" dirty="0" smtClean="0"/>
                        <a:t>E</a:t>
                      </a:r>
                      <a:endParaRPr lang="nl-NL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50% via urine als metaboliet, 30% via </a:t>
                      </a:r>
                      <a:r>
                        <a:rPr lang="nl-NL" baseline="0" dirty="0" err="1" smtClean="0"/>
                        <a:t>fece</a:t>
                      </a:r>
                      <a:endParaRPr lang="nl-NL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199004"/>
                  </a:ext>
                </a:extLst>
              </a:tr>
              <a:tr h="246563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Interacties (o.b.v.</a:t>
                      </a:r>
                      <a:r>
                        <a:rPr lang="nl-NL" b="1" baseline="0" dirty="0" smtClean="0"/>
                        <a:t> CYP1A2)</a:t>
                      </a:r>
                      <a:endParaRPr lang="nl-NL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aseline="0" dirty="0" smtClean="0"/>
                        <a:t>Roken (</a:t>
                      </a:r>
                      <a:r>
                        <a:rPr lang="nl-N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↓ spiegel)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3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CYP1A2 </a:t>
                      </a:r>
                      <a:r>
                        <a:rPr lang="nl-NL" sz="13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inducers</a:t>
                      </a:r>
                      <a:r>
                        <a:rPr lang="nl-NL" sz="13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o.a. carbamazepine, rifampicine </a:t>
                      </a:r>
                      <a:r>
                        <a:rPr lang="nl-NL" sz="1350" baseline="0" dirty="0" smtClean="0"/>
                        <a:t>(</a:t>
                      </a:r>
                      <a:r>
                        <a:rPr lang="nl-NL" sz="13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↓ spiegel)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CYP1A2 remmers, bijv. </a:t>
                      </a:r>
                      <a:r>
                        <a:rPr lang="nl-NL" baseline="0" dirty="0" err="1" smtClean="0">
                          <a:solidFill>
                            <a:schemeClr val="tx1"/>
                          </a:solidFill>
                        </a:rPr>
                        <a:t>ciprofloxacine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nl-NL" baseline="0" dirty="0" err="1" smtClean="0">
                          <a:solidFill>
                            <a:schemeClr val="tx1"/>
                          </a:solidFill>
                        </a:rPr>
                        <a:t>fluvoxamine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nl-NL" sz="13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 spiegel)</a:t>
                      </a:r>
                      <a:endParaRPr lang="nl-NL" sz="135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Infectie (</a:t>
                      </a:r>
                      <a:r>
                        <a:rPr lang="nl-NL" sz="13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 spiegel)</a:t>
                      </a:r>
                      <a:endParaRPr lang="nl-NL" sz="135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3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Cafeïne 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nl-NL" sz="13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 spiegel)</a:t>
                      </a:r>
                      <a:endParaRPr lang="nl-NL" sz="135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17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1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b="1" dirty="0">
                <a:latin typeface="+mj-lt"/>
              </a:rPr>
              <a:t>Uitwerking</a:t>
            </a:r>
            <a:r>
              <a:rPr lang="nl-NL" dirty="0" smtClean="0">
                <a:latin typeface="+mj-lt"/>
              </a:rPr>
              <a:t> </a:t>
            </a:r>
            <a:r>
              <a:rPr lang="nl-NL" b="1" dirty="0" smtClean="0">
                <a:latin typeface="+mj-lt"/>
              </a:rPr>
              <a:t>casus 71</a:t>
            </a:r>
          </a:p>
          <a:p>
            <a:pPr lvl="0">
              <a:defRPr/>
            </a:pPr>
            <a:r>
              <a:rPr lang="nl-NL" dirty="0" err="1">
                <a:latin typeface="+mj-lt"/>
              </a:rPr>
              <a:t>Clozapine</a:t>
            </a:r>
            <a:r>
              <a:rPr lang="nl-NL" dirty="0"/>
              <a:t> </a:t>
            </a:r>
            <a:r>
              <a:rPr lang="nl-NL" b="1" dirty="0" smtClean="0">
                <a:solidFill>
                  <a:schemeClr val="bg1"/>
                </a:solidFill>
                <a:latin typeface="+mj-lt"/>
              </a:rPr>
              <a:t>je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252051" y="715112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+mj-lt"/>
              </a:rPr>
              <a:t>Overwegingen</a:t>
            </a:r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Juul Aarts, ANIOS ziekenhuisfarmacie</a:t>
            </a:r>
          </a:p>
          <a:p>
            <a:r>
              <a:rPr lang="nl-NL" sz="1100" b="1" dirty="0"/>
              <a:t>Amsterdam </a:t>
            </a:r>
            <a:r>
              <a:rPr lang="nl-NL" sz="1100" b="1" dirty="0" smtClean="0"/>
              <a:t>UMC</a:t>
            </a:r>
            <a:endParaRPr lang="nl-NL" sz="1100" dirty="0"/>
          </a:p>
        </p:txBody>
      </p:sp>
      <p:sp>
        <p:nvSpPr>
          <p:cNvPr id="16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 txBox="1">
            <a:spLocks/>
          </p:cNvSpPr>
          <p:nvPr/>
        </p:nvSpPr>
        <p:spPr>
          <a:xfrm>
            <a:off x="468364" y="1540021"/>
            <a:ext cx="8675636" cy="4700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ts val="4200"/>
              </a:lnSpc>
              <a:spcBef>
                <a:spcPts val="750"/>
              </a:spcBef>
              <a:buFont typeface="Arial" panose="020B0604020202020204" pitchFamily="34" charset="0"/>
              <a:buNone/>
              <a:defRPr sz="4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800" b="1" dirty="0" smtClean="0">
                <a:solidFill>
                  <a:schemeClr val="tx1"/>
                </a:solidFill>
              </a:rPr>
              <a:t>1. Switch antibioticum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dirty="0" smtClean="0">
                <a:solidFill>
                  <a:schemeClr val="tx1"/>
                </a:solidFill>
              </a:rPr>
              <a:t>SWAB AMC – CYSTITIS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De patiënt kreeg haar overige medicatie per os en er was geen sprake van een gecompliceerde UWI. Een van bovenstaande antibiotica kon bij deze patiënt toegepast worden, om de interactie met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te ondervangen.</a:t>
            </a: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6"/>
          <a:srcRect l="2624" t="33641" r="27565" b="26880"/>
          <a:stretch/>
        </p:blipFill>
        <p:spPr>
          <a:xfrm>
            <a:off x="565016" y="2510371"/>
            <a:ext cx="6851737" cy="217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b="1" dirty="0" smtClean="0">
                <a:latin typeface="+mj-lt"/>
              </a:rPr>
              <a:t>Uitwerking casus 71</a:t>
            </a:r>
          </a:p>
          <a:p>
            <a:pPr lvl="0">
              <a:defRPr/>
            </a:pPr>
            <a:r>
              <a:rPr lang="nl-NL" noProof="0" dirty="0" err="1" smtClean="0">
                <a:latin typeface="+mj-lt"/>
              </a:rPr>
              <a:t>Clozapine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Juul Aarts, ANIOS ziekenhuisfarmacie</a:t>
            </a:r>
          </a:p>
          <a:p>
            <a:r>
              <a:rPr lang="nl-NL" sz="1100" b="1" dirty="0"/>
              <a:t>Amsterdam UMC </a:t>
            </a:r>
            <a:endParaRPr lang="nl-NL" sz="1100" dirty="0"/>
          </a:p>
        </p:txBody>
      </p:sp>
      <p:sp>
        <p:nvSpPr>
          <p:cNvPr id="13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 txBox="1">
            <a:spLocks/>
          </p:cNvSpPr>
          <p:nvPr/>
        </p:nvSpPr>
        <p:spPr>
          <a:xfrm>
            <a:off x="317667" y="1523911"/>
            <a:ext cx="8675636" cy="5130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ts val="4200"/>
              </a:lnSpc>
              <a:spcBef>
                <a:spcPts val="750"/>
              </a:spcBef>
              <a:buFont typeface="Arial" panose="020B0604020202020204" pitchFamily="34" charset="0"/>
              <a:buNone/>
              <a:defRPr sz="4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800" b="1" dirty="0" smtClean="0">
                <a:solidFill>
                  <a:schemeClr val="tx1"/>
                </a:solidFill>
              </a:rPr>
              <a:t>2. Spiegelbepaling </a:t>
            </a:r>
            <a:r>
              <a:rPr lang="nl-NL" altLang="en-US" sz="1800" b="1" dirty="0" err="1" smtClean="0">
                <a:solidFill>
                  <a:schemeClr val="tx1"/>
                </a:solidFill>
              </a:rPr>
              <a:t>clozapine</a:t>
            </a:r>
            <a:r>
              <a:rPr lang="nl-NL" altLang="en-US" sz="1800" b="1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u="sng" dirty="0" smtClean="0">
                <a:solidFill>
                  <a:schemeClr val="tx1"/>
                </a:solidFill>
              </a:rPr>
              <a:t>Waarom?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>
                <a:solidFill>
                  <a:schemeClr val="tx1"/>
                </a:solidFill>
              </a:rPr>
              <a:t>G</a:t>
            </a:r>
            <a:r>
              <a:rPr lang="nl-NL" sz="1400" dirty="0" smtClean="0">
                <a:solidFill>
                  <a:schemeClr val="tx1"/>
                </a:solidFill>
              </a:rPr>
              <a:t>rote </a:t>
            </a:r>
            <a:r>
              <a:rPr lang="nl-NL" sz="1400" dirty="0" err="1" smtClean="0">
                <a:solidFill>
                  <a:schemeClr val="tx1"/>
                </a:solidFill>
              </a:rPr>
              <a:t>inter</a:t>
            </a:r>
            <a:r>
              <a:rPr lang="nl-NL" sz="1400" dirty="0" smtClean="0">
                <a:solidFill>
                  <a:schemeClr val="tx1"/>
                </a:solidFill>
              </a:rPr>
              <a:t>- en </a:t>
            </a:r>
            <a:r>
              <a:rPr lang="nl-NL" sz="1400" dirty="0" err="1" smtClean="0">
                <a:solidFill>
                  <a:schemeClr val="tx1"/>
                </a:solidFill>
              </a:rPr>
              <a:t>intraindividuele</a:t>
            </a:r>
            <a:r>
              <a:rPr lang="nl-NL" sz="1400" dirty="0" smtClean="0">
                <a:solidFill>
                  <a:schemeClr val="tx1"/>
                </a:solidFill>
              </a:rPr>
              <a:t> variatie in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serumconcentratie.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u="sng" dirty="0" smtClean="0">
                <a:solidFill>
                  <a:schemeClr val="tx1"/>
                </a:solidFill>
              </a:rPr>
              <a:t>Wanneer?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</a:rPr>
              <a:t>Afhankelijk van indicatie: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nl-NL" sz="1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200" b="1" dirty="0" smtClean="0">
                <a:solidFill>
                  <a:schemeClr val="accent6"/>
                </a:solidFill>
              </a:rPr>
              <a:t>1. Therapieresistente schizofrenie </a:t>
            </a:r>
            <a:r>
              <a:rPr lang="nl-NL" sz="1200" dirty="0" smtClean="0">
                <a:solidFill>
                  <a:schemeClr val="tx1"/>
                </a:solidFill>
              </a:rPr>
              <a:t/>
            </a:r>
            <a:br>
              <a:rPr lang="nl-NL" sz="1200" dirty="0" smtClean="0">
                <a:solidFill>
                  <a:schemeClr val="tx1"/>
                </a:solidFill>
              </a:rPr>
            </a:br>
            <a:r>
              <a:rPr lang="nl-NL" sz="1200" dirty="0" smtClean="0">
                <a:solidFill>
                  <a:schemeClr val="accent6"/>
                </a:solidFill>
              </a:rPr>
              <a:t>Doorgaans 200 – 450 mg/dag.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schemeClr val="accent6"/>
                </a:solidFill>
              </a:rPr>
              <a:t>Correlatie tussen serumconcentratie en therapeutisch effect aangetoond in klinische studies; dosering is niet goed voorspellend voor de serumconcentratie </a:t>
            </a:r>
            <a:r>
              <a:rPr lang="nl-NL" sz="1200" dirty="0">
                <a:solidFill>
                  <a:schemeClr val="accent6"/>
                </a:solidFill>
              </a:rPr>
              <a:t>en </a:t>
            </a:r>
            <a:r>
              <a:rPr lang="nl-NL" sz="1200" dirty="0" smtClean="0">
                <a:solidFill>
                  <a:schemeClr val="accent6"/>
                </a:solidFill>
              </a:rPr>
              <a:t>het therapeutisch effect</a:t>
            </a:r>
            <a:r>
              <a:rPr lang="nl-NL" sz="1200" dirty="0">
                <a:solidFill>
                  <a:schemeClr val="accent6"/>
                </a:solidFill>
              </a:rPr>
              <a:t>. </a:t>
            </a:r>
            <a:r>
              <a:rPr lang="nl-NL" sz="1200" dirty="0" smtClean="0">
                <a:solidFill>
                  <a:schemeClr val="accent6"/>
                </a:solidFill>
              </a:rPr>
              <a:t/>
            </a:r>
            <a:br>
              <a:rPr lang="nl-NL" sz="1200" dirty="0" smtClean="0">
                <a:solidFill>
                  <a:schemeClr val="accent6"/>
                </a:solidFill>
              </a:rPr>
            </a:br>
            <a:r>
              <a:rPr lang="nl-NL" sz="1200" dirty="0" smtClean="0">
                <a:solidFill>
                  <a:schemeClr val="accent6"/>
                </a:solidFill>
              </a:rPr>
              <a:t>Referentiespiegel 400-700 </a:t>
            </a:r>
            <a:r>
              <a:rPr lang="nl-NL" sz="1200" dirty="0" err="1" smtClean="0">
                <a:solidFill>
                  <a:schemeClr val="accent6"/>
                </a:solidFill>
              </a:rPr>
              <a:t>mcg</a:t>
            </a:r>
            <a:r>
              <a:rPr lang="nl-NL" sz="1200" dirty="0" smtClean="0">
                <a:solidFill>
                  <a:schemeClr val="accent6"/>
                </a:solidFill>
              </a:rPr>
              <a:t>/L (effectiviteit/toxiciteitbalans).</a:t>
            </a:r>
            <a:r>
              <a:rPr lang="nl-NL" sz="1200" dirty="0">
                <a:solidFill>
                  <a:schemeClr val="accent6"/>
                </a:solidFill>
              </a:rPr>
              <a:t/>
            </a:r>
            <a:br>
              <a:rPr lang="nl-NL" sz="1200" dirty="0">
                <a:solidFill>
                  <a:schemeClr val="accent6"/>
                </a:solidFill>
              </a:rPr>
            </a:br>
            <a:r>
              <a:rPr lang="nl-NL" sz="1200" dirty="0" smtClean="0">
                <a:solidFill>
                  <a:schemeClr val="accent6"/>
                </a:solidFill>
              </a:rPr>
              <a:t>Spiegels worden bepaald tijdens instelfase, vermoeden van toxiciteit, bij interacterende factoren (roken, comedicatie, etc.).</a:t>
            </a:r>
            <a:endParaRPr lang="nl-NL" sz="1200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200" b="1" dirty="0" smtClean="0">
                <a:solidFill>
                  <a:srgbClr val="FF0000"/>
                </a:solidFill>
              </a:rPr>
              <a:t>2. Psychiatrische problematiek bij ziekte van Parkinson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srgbClr val="FF0000"/>
                </a:solidFill>
              </a:rPr>
              <a:t>Doorgaans 25 – 100 mg/dag.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srgbClr val="FF0000"/>
                </a:solidFill>
              </a:rPr>
              <a:t>Spiegel-effect relatie is niet aangetoond, er wordt gevaren op de kliniek van de patiënt.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200" u="sng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200" b="1" dirty="0" smtClean="0">
                <a:solidFill>
                  <a:schemeClr val="tx1"/>
                </a:solidFill>
              </a:rPr>
              <a:t>3. Spiegelbepaling bij infecties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schemeClr val="tx1"/>
                </a:solidFill>
              </a:rPr>
              <a:t>- De </a:t>
            </a:r>
            <a:r>
              <a:rPr lang="nl-NL" sz="1200" dirty="0" err="1" smtClean="0">
                <a:solidFill>
                  <a:schemeClr val="tx1"/>
                </a:solidFill>
              </a:rPr>
              <a:t>clozapinepluswerkgroep</a:t>
            </a:r>
            <a:r>
              <a:rPr lang="nl-NL" sz="1200" dirty="0" smtClean="0">
                <a:solidFill>
                  <a:schemeClr val="tx1"/>
                </a:solidFill>
              </a:rPr>
              <a:t> geeft aan om bij ontstekingsreacties de dosering </a:t>
            </a:r>
            <a:r>
              <a:rPr lang="nl-NL" sz="1200" dirty="0" err="1" smtClean="0">
                <a:solidFill>
                  <a:schemeClr val="tx1"/>
                </a:solidFill>
              </a:rPr>
              <a:t>clozapine</a:t>
            </a:r>
            <a:r>
              <a:rPr lang="nl-NL" sz="1200" dirty="0" smtClean="0">
                <a:solidFill>
                  <a:schemeClr val="tx1"/>
                </a:solidFill>
              </a:rPr>
              <a:t> tijdelijk te staken of te halveren, al dan niet op geleide van een </a:t>
            </a:r>
            <a:r>
              <a:rPr lang="nl-NL" sz="1200" dirty="0" err="1" smtClean="0">
                <a:solidFill>
                  <a:schemeClr val="tx1"/>
                </a:solidFill>
              </a:rPr>
              <a:t>clozapinespiegel</a:t>
            </a:r>
            <a:r>
              <a:rPr lang="nl-NL" sz="12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schemeClr val="tx1"/>
                </a:solidFill>
              </a:rPr>
              <a:t>- Mogelijk vertoont de patiënt geen tekenen van </a:t>
            </a:r>
            <a:r>
              <a:rPr lang="nl-NL" sz="1200" dirty="0" err="1" smtClean="0">
                <a:solidFill>
                  <a:schemeClr val="tx1"/>
                </a:solidFill>
              </a:rPr>
              <a:t>clozapinetoxiciteit</a:t>
            </a:r>
            <a:r>
              <a:rPr lang="nl-NL" sz="1200" dirty="0" smtClean="0">
                <a:solidFill>
                  <a:schemeClr val="tx1"/>
                </a:solidFill>
              </a:rPr>
              <a:t> bij een verhoogde totaalspiegel van </a:t>
            </a:r>
            <a:r>
              <a:rPr lang="nl-NL" sz="1200" dirty="0" err="1" smtClean="0">
                <a:solidFill>
                  <a:schemeClr val="tx1"/>
                </a:solidFill>
              </a:rPr>
              <a:t>clozapine</a:t>
            </a:r>
            <a:r>
              <a:rPr lang="nl-NL" sz="1200" dirty="0" smtClean="0">
                <a:solidFill>
                  <a:schemeClr val="tx1"/>
                </a:solidFill>
              </a:rPr>
              <a:t> door inflammatie. Door de binding van </a:t>
            </a:r>
            <a:r>
              <a:rPr lang="nl-NL" sz="1200" dirty="0" err="1" smtClean="0">
                <a:solidFill>
                  <a:schemeClr val="tx1"/>
                </a:solidFill>
              </a:rPr>
              <a:t>clozapine</a:t>
            </a:r>
            <a:r>
              <a:rPr lang="nl-NL" sz="1200" dirty="0" smtClean="0">
                <a:solidFill>
                  <a:schemeClr val="tx1"/>
                </a:solidFill>
              </a:rPr>
              <a:t> aan het acute fase eiwit alpha-1-zuurglycoproteïne, blijft de vrije concentratie mogelijk gelijk. Verlagen van de dosering zou bij deze hypothese </a:t>
            </a:r>
            <a:r>
              <a:rPr lang="nl-NL" sz="1200" dirty="0" err="1" smtClean="0">
                <a:solidFill>
                  <a:schemeClr val="tx1"/>
                </a:solidFill>
              </a:rPr>
              <a:t>onderbehandeling</a:t>
            </a:r>
            <a:r>
              <a:rPr lang="nl-NL" sz="1200" dirty="0" smtClean="0">
                <a:solidFill>
                  <a:schemeClr val="tx1"/>
                </a:solidFill>
              </a:rPr>
              <a:t> kunnen betekenen.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2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400" dirty="0" smtClean="0">
                <a:solidFill>
                  <a:schemeClr val="tx1"/>
                </a:solidFill>
              </a:rPr>
              <a:t/>
            </a:r>
            <a:br>
              <a:rPr lang="nl-NL" sz="1400" dirty="0" smtClean="0">
                <a:solidFill>
                  <a:schemeClr val="tx1"/>
                </a:solidFill>
              </a:rPr>
            </a:br>
            <a:endParaRPr lang="nl-NL" sz="1400" dirty="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00" dirty="0" smtClean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36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252051" y="715112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+mj-lt"/>
              </a:rPr>
              <a:t>Overwegingen</a:t>
            </a:r>
            <a:endParaRPr lang="nl-N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917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b="1" dirty="0">
                <a:latin typeface="+mj-lt"/>
              </a:rPr>
              <a:t>Uitwerking</a:t>
            </a:r>
            <a:r>
              <a:rPr lang="nl-NL" dirty="0" smtClean="0">
                <a:latin typeface="+mj-lt"/>
              </a:rPr>
              <a:t> casus  71</a:t>
            </a:r>
          </a:p>
          <a:p>
            <a:pPr lvl="0">
              <a:defRPr/>
            </a:pPr>
            <a:r>
              <a:rPr lang="nl-NL" dirty="0" err="1">
                <a:latin typeface="+mj-lt"/>
              </a:rPr>
              <a:t>Clozapine</a:t>
            </a:r>
            <a:r>
              <a:rPr lang="nl-NL" dirty="0"/>
              <a:t> 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je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52051" y="1244614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252051" y="692461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+mj-lt"/>
              </a:rPr>
              <a:t>Overwegingen</a:t>
            </a:r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Juul Aarts, ANIOS ziekenhuisfarmacie</a:t>
            </a:r>
          </a:p>
          <a:p>
            <a:r>
              <a:rPr lang="nl-NL" sz="1100" b="1" dirty="0"/>
              <a:t>Amsterdam </a:t>
            </a:r>
            <a:r>
              <a:rPr lang="nl-NL" sz="1100" b="1" dirty="0" smtClean="0"/>
              <a:t>UMC</a:t>
            </a:r>
            <a:endParaRPr lang="nl-NL" sz="1100" dirty="0"/>
          </a:p>
        </p:txBody>
      </p:sp>
      <p:sp>
        <p:nvSpPr>
          <p:cNvPr id="16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 txBox="1">
            <a:spLocks/>
          </p:cNvSpPr>
          <p:nvPr/>
        </p:nvSpPr>
        <p:spPr>
          <a:xfrm>
            <a:off x="468364" y="1447488"/>
            <a:ext cx="8675636" cy="4700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ts val="4200"/>
              </a:lnSpc>
              <a:spcBef>
                <a:spcPts val="750"/>
              </a:spcBef>
              <a:buFont typeface="Arial" panose="020B0604020202020204" pitchFamily="34" charset="0"/>
              <a:buNone/>
              <a:defRPr sz="4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800" b="1" dirty="0" smtClean="0">
                <a:solidFill>
                  <a:schemeClr val="tx1"/>
                </a:solidFill>
              </a:rPr>
              <a:t>3. Aandachtspunten voor in de praktijk (</a:t>
            </a:r>
            <a:r>
              <a:rPr lang="nl-NL" sz="1800" b="1" dirty="0" err="1" smtClean="0">
                <a:solidFill>
                  <a:schemeClr val="tx1"/>
                </a:solidFill>
              </a:rPr>
              <a:t>Clozapinepluswerkgroep</a:t>
            </a:r>
            <a:r>
              <a:rPr lang="nl-NL" sz="1800" b="1" dirty="0" smtClean="0">
                <a:solidFill>
                  <a:schemeClr val="tx1"/>
                </a:solidFill>
              </a:rPr>
              <a:t>)</a:t>
            </a: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944581444"/>
              </p:ext>
            </p:extLst>
          </p:nvPr>
        </p:nvGraphicFramePr>
        <p:xfrm>
          <a:off x="745090" y="1938905"/>
          <a:ext cx="6269759" cy="3707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90185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b="1" dirty="0">
                <a:latin typeface="+mj-lt"/>
              </a:rPr>
              <a:t>Uitwerking</a:t>
            </a:r>
            <a:r>
              <a:rPr lang="nl-NL" dirty="0" smtClean="0"/>
              <a:t> casus  71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83686" y="549109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+mj-lt"/>
              </a:rPr>
              <a:t>Leerpunten</a:t>
            </a:r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marL="171450" lvl="0" indent="-171450" algn="just" defTabSz="457200" eaLnBrk="0" fontAlgn="base" hangingPunct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</a:rPr>
              <a:t>Parkinson en delier </a:t>
            </a: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 medicamenteuze opties beperkt (</a:t>
            </a:r>
            <a:r>
              <a:rPr lang="nl-NL" sz="1400" dirty="0" err="1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quetiapine</a:t>
            </a: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, </a:t>
            </a:r>
            <a:r>
              <a:rPr lang="nl-NL" sz="1400" dirty="0" err="1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clozapine</a:t>
            </a: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).</a:t>
            </a:r>
          </a:p>
          <a:p>
            <a:pPr marL="171450" lvl="0" indent="-171450" algn="just" defTabSz="457200" eaLnBrk="0" fontAlgn="base" hangingPunct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Aandacht voor patiënten die ingesteld zijn op </a:t>
            </a:r>
            <a:r>
              <a:rPr lang="nl-NL" sz="1400" dirty="0" err="1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clozapine</a:t>
            </a: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 en opgenomen worden; risico op ontregeling therapie i.v.m. CYP1A2 metabolisme (roken, comedicatie).</a:t>
            </a:r>
          </a:p>
          <a:p>
            <a:pPr marL="171450" lvl="0" indent="-171450" algn="just" defTabSz="457200" eaLnBrk="0" fontAlgn="base" hangingPunct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err="1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Clozapinepluswerkgroep</a:t>
            </a: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 raadt aan om in de meeste gevallen preventief de dosis te halveren. </a:t>
            </a:r>
          </a:p>
          <a:p>
            <a:pPr marL="171450" lvl="0" indent="-171450" algn="just" defTabSz="457200" eaLnBrk="0" fontAlgn="base" hangingPunct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Sedatie is in de praktijk meestal eerste </a:t>
            </a: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teken </a:t>
            </a: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van </a:t>
            </a:r>
            <a:r>
              <a:rPr lang="nl-NL" sz="1400" dirty="0" err="1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clozapine</a:t>
            </a: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 toxiciteit  monitoren! Ook na dosisverlaging.</a:t>
            </a:r>
          </a:p>
          <a:p>
            <a:pPr marL="171450" lvl="0" indent="-171450" algn="just" defTabSz="457200" eaLnBrk="0" fontAlgn="base" hangingPunct="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Aandacht voor bijwerkingen van </a:t>
            </a:r>
            <a:r>
              <a:rPr lang="nl-NL" sz="1400" dirty="0" err="1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clozapine</a:t>
            </a:r>
            <a:r>
              <a:rPr lang="nl-NL" sz="14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 (obstipatie). 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  <a:sym typeface="Wingdings" panose="05000000000000000000" pitchFamily="2" charset="2"/>
            </a:endParaRP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Juul Aarts, ANIOS ziekenhuisfarmacie</a:t>
            </a:r>
          </a:p>
          <a:p>
            <a:r>
              <a:rPr lang="nl-NL" sz="1100" b="1" dirty="0"/>
              <a:t>Amsterdam </a:t>
            </a:r>
            <a:r>
              <a:rPr lang="nl-NL" sz="1100" b="1" dirty="0" smtClean="0"/>
              <a:t>UMC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29696500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3219</TotalTime>
  <Words>1239</Words>
  <Application>Microsoft Office PowerPoint</Application>
  <PresentationFormat>Diavoorstelling (4:3)</PresentationFormat>
  <Paragraphs>304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165</cp:revision>
  <dcterms:created xsi:type="dcterms:W3CDTF">2020-01-09T13:28:19Z</dcterms:created>
  <dcterms:modified xsi:type="dcterms:W3CDTF">2024-03-25T16:38:10Z</dcterms:modified>
</cp:coreProperties>
</file>