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"/>
  </p:notesMasterIdLst>
  <p:sldIdLst>
    <p:sldId id="292" r:id="rId2"/>
    <p:sldId id="291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98" autoAdjust="0"/>
  </p:normalViewPr>
  <p:slideViewPr>
    <p:cSldViewPr snapToGrid="0">
      <p:cViewPr varScale="1">
        <p:scale>
          <a:sx n="100" d="100"/>
          <a:sy n="100" d="100"/>
        </p:scale>
        <p:origin x="18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25-03-2024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750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39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17843" y="2422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+mj-lt"/>
              </a:rPr>
              <a:t>Casus 72 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>
                <a:hlinkClick r:id="rId5"/>
              </a:rPr>
              <a:t>bitterpillnvkfb@gmail.com</a:t>
            </a:r>
            <a:r>
              <a:rPr lang="nl-NL" dirty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b="1" dirty="0" err="1">
                <a:solidFill>
                  <a:schemeClr val="tx1"/>
                </a:solidFill>
              </a:rPr>
              <a:t>Voorgeschiedenis</a:t>
            </a:r>
            <a:r>
              <a:rPr lang="en-US" altLang="en-US" sz="1400" b="1" dirty="0">
                <a:solidFill>
                  <a:schemeClr val="tx1"/>
                </a:solidFill>
              </a:rPr>
              <a:t>: </a:t>
            </a:r>
            <a:r>
              <a:rPr lang="en-US" altLang="en-US" sz="1400" dirty="0">
                <a:solidFill>
                  <a:schemeClr val="tx1"/>
                </a:solidFill>
              </a:rPr>
              <a:t>43 </a:t>
            </a:r>
            <a:r>
              <a:rPr lang="en-US" altLang="en-US" sz="1400" dirty="0" err="1">
                <a:solidFill>
                  <a:schemeClr val="tx1"/>
                </a:solidFill>
              </a:rPr>
              <a:t>jarige</a:t>
            </a:r>
            <a:r>
              <a:rPr lang="en-US" altLang="en-US" sz="1400" dirty="0">
                <a:solidFill>
                  <a:schemeClr val="tx1"/>
                </a:solidFill>
              </a:rPr>
              <a:t> vrouw. </a:t>
            </a:r>
            <a:r>
              <a:rPr lang="en-US" altLang="en-US" sz="1400" dirty="0" err="1">
                <a:solidFill>
                  <a:schemeClr val="tx1"/>
                </a:solidFill>
              </a:rPr>
              <a:t>Bekend</a:t>
            </a:r>
            <a:r>
              <a:rPr lang="en-US" altLang="en-US" sz="1400" dirty="0">
                <a:solidFill>
                  <a:schemeClr val="tx1"/>
                </a:solidFill>
              </a:rPr>
              <a:t> met DM type 2 en nephrolithiasis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dirty="0" err="1">
                <a:solidFill>
                  <a:schemeClr val="tx1"/>
                </a:solidFill>
              </a:rPr>
              <a:t>Gebruikt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Metformine</a:t>
            </a:r>
            <a:r>
              <a:rPr lang="en-US" altLang="en-US" sz="1400" dirty="0">
                <a:solidFill>
                  <a:schemeClr val="tx1"/>
                </a:solidFill>
              </a:rPr>
              <a:t> 3 x 850 mg en Gliclazide 1 x 80 mg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b="1" dirty="0" err="1">
                <a:solidFill>
                  <a:schemeClr val="tx1"/>
                </a:solidFill>
              </a:rPr>
              <a:t>Reden</a:t>
            </a:r>
            <a:r>
              <a:rPr lang="en-US" altLang="en-US" sz="1400" b="1" dirty="0">
                <a:solidFill>
                  <a:schemeClr val="tx1"/>
                </a:solidFill>
              </a:rPr>
              <a:t> van </a:t>
            </a:r>
            <a:r>
              <a:rPr lang="en-US" altLang="en-US" sz="1400" b="1" dirty="0" err="1">
                <a:solidFill>
                  <a:schemeClr val="tx1"/>
                </a:solidFill>
              </a:rPr>
              <a:t>Opname</a:t>
            </a:r>
            <a:r>
              <a:rPr lang="en-US" altLang="en-US" sz="1400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dirty="0">
                <a:solidFill>
                  <a:schemeClr val="tx1"/>
                </a:solidFill>
              </a:rPr>
              <a:t>Om 15.00 </a:t>
            </a:r>
            <a:r>
              <a:rPr lang="en-US" altLang="en-US" sz="1400" dirty="0" err="1">
                <a:solidFill>
                  <a:schemeClr val="tx1"/>
                </a:solidFill>
              </a:rPr>
              <a:t>uur</a:t>
            </a:r>
            <a:r>
              <a:rPr lang="en-US" altLang="en-US" sz="1400" dirty="0">
                <a:solidFill>
                  <a:schemeClr val="tx1"/>
                </a:solidFill>
              </a:rPr>
              <a:t>: Auto-</a:t>
            </a:r>
            <a:r>
              <a:rPr lang="en-US" altLang="en-US" sz="1400" dirty="0" err="1">
                <a:solidFill>
                  <a:schemeClr val="tx1"/>
                </a:solidFill>
              </a:rPr>
              <a:t>intoxicatie</a:t>
            </a:r>
            <a:r>
              <a:rPr lang="en-US" altLang="en-US" sz="1400" dirty="0">
                <a:solidFill>
                  <a:schemeClr val="tx1"/>
                </a:solidFill>
              </a:rPr>
              <a:t> met 80 x </a:t>
            </a:r>
            <a:r>
              <a:rPr lang="en-US" altLang="en-US" sz="1400" dirty="0" err="1">
                <a:solidFill>
                  <a:schemeClr val="tx1"/>
                </a:solidFill>
              </a:rPr>
              <a:t>metformine</a:t>
            </a:r>
            <a:r>
              <a:rPr lang="en-US" altLang="en-US" sz="1400" dirty="0">
                <a:solidFill>
                  <a:schemeClr val="tx1"/>
                </a:solidFill>
              </a:rPr>
              <a:t> a 850 mg, 10 x gliclazide a 80 mg; 10 x ibuprofen a 400 mg, 2 x oxazepam a 10 mg.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dirty="0">
                <a:solidFill>
                  <a:schemeClr val="tx1"/>
                </a:solidFill>
              </a:rPr>
              <a:t>Om 19.00 </a:t>
            </a:r>
            <a:r>
              <a:rPr lang="en-US" altLang="en-US" sz="1400" dirty="0" err="1">
                <a:solidFill>
                  <a:schemeClr val="tx1"/>
                </a:solidFill>
              </a:rPr>
              <a:t>uur</a:t>
            </a:r>
            <a:r>
              <a:rPr lang="en-US" altLang="en-US" sz="1400" dirty="0">
                <a:solidFill>
                  <a:schemeClr val="tx1"/>
                </a:solidFill>
              </a:rPr>
              <a:t> op de </a:t>
            </a:r>
            <a:r>
              <a:rPr lang="en-US" altLang="en-US" sz="1400" dirty="0" smtClean="0">
                <a:solidFill>
                  <a:schemeClr val="tx1"/>
                </a:solidFill>
              </a:rPr>
              <a:t>SEH</a:t>
            </a: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dirty="0">
                <a:solidFill>
                  <a:schemeClr val="tx1"/>
                </a:solidFill>
              </a:rPr>
              <a:t>A </a:t>
            </a:r>
            <a:r>
              <a:rPr lang="en-US" altLang="en-US" sz="1400" dirty="0" err="1">
                <a:solidFill>
                  <a:schemeClr val="tx1"/>
                </a:solidFill>
              </a:rPr>
              <a:t>vrij</a:t>
            </a:r>
            <a:r>
              <a:rPr lang="en-US" altLang="en-US" sz="1400" dirty="0">
                <a:solidFill>
                  <a:schemeClr val="tx1"/>
                </a:solidFill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</a:rPr>
              <a:t>saturatie</a:t>
            </a:r>
            <a:r>
              <a:rPr lang="en-US" altLang="en-US" sz="1400" dirty="0">
                <a:solidFill>
                  <a:schemeClr val="tx1"/>
                </a:solidFill>
              </a:rPr>
              <a:t> 100%; B AF 21/min, VAG </a:t>
            </a:r>
            <a:r>
              <a:rPr lang="en-US" altLang="en-US" sz="1400" dirty="0" err="1">
                <a:solidFill>
                  <a:schemeClr val="tx1"/>
                </a:solidFill>
              </a:rPr>
              <a:t>bdz</a:t>
            </a:r>
            <a:r>
              <a:rPr lang="en-US" altLang="en-US" sz="1400" dirty="0">
                <a:solidFill>
                  <a:schemeClr val="tx1"/>
                </a:solidFill>
              </a:rPr>
              <a:t>, C RR 145/90, pols 94/min. ECG: 108/min, </a:t>
            </a:r>
            <a:r>
              <a:rPr lang="en-US" altLang="en-US" sz="1400" dirty="0" err="1">
                <a:solidFill>
                  <a:schemeClr val="tx1"/>
                </a:solidFill>
              </a:rPr>
              <a:t>geen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afwijkingen</a:t>
            </a:r>
            <a:r>
              <a:rPr lang="en-US" altLang="en-US" sz="1400" dirty="0">
                <a:solidFill>
                  <a:schemeClr val="tx1"/>
                </a:solidFill>
              </a:rPr>
              <a:t>, D E3M6V4, PEARL. E </a:t>
            </a:r>
            <a:r>
              <a:rPr lang="en-US" altLang="en-US" sz="1400" dirty="0" err="1">
                <a:solidFill>
                  <a:schemeClr val="tx1"/>
                </a:solidFill>
              </a:rPr>
              <a:t>bleke</a:t>
            </a:r>
            <a:r>
              <a:rPr lang="en-US" altLang="en-US" sz="1400" dirty="0">
                <a:solidFill>
                  <a:schemeClr val="tx1"/>
                </a:solidFill>
              </a:rPr>
              <a:t> vrouw, temp 37,2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b="1" dirty="0">
                <a:solidFill>
                  <a:schemeClr val="tx1"/>
                </a:solidFill>
              </a:rPr>
              <a:t>Lab</a:t>
            </a:r>
            <a:r>
              <a:rPr lang="en-US" altLang="en-US" sz="1400" dirty="0">
                <a:solidFill>
                  <a:schemeClr val="tx1"/>
                </a:solidFill>
              </a:rPr>
              <a:t>: </a:t>
            </a:r>
            <a:r>
              <a:rPr lang="en-US" altLang="en-US" sz="1400" dirty="0" err="1">
                <a:solidFill>
                  <a:schemeClr val="tx1"/>
                </a:solidFill>
              </a:rPr>
              <a:t>Creat</a:t>
            </a:r>
            <a:r>
              <a:rPr lang="en-US" altLang="en-US" sz="1400" dirty="0">
                <a:solidFill>
                  <a:schemeClr val="tx1"/>
                </a:solidFill>
              </a:rPr>
              <a:t> 70, eGFR &gt; 90 ml/min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400" b="1" dirty="0" err="1">
                <a:solidFill>
                  <a:schemeClr val="tx1"/>
                </a:solidFill>
              </a:rPr>
              <a:t>Vraag</a:t>
            </a:r>
            <a:r>
              <a:rPr lang="en-US" altLang="en-US" sz="1400" dirty="0">
                <a:solidFill>
                  <a:schemeClr val="tx1"/>
                </a:solidFill>
              </a:rPr>
              <a:t>: wat is nu het </a:t>
            </a:r>
            <a:r>
              <a:rPr lang="en-US" altLang="en-US" sz="1400" dirty="0" err="1">
                <a:solidFill>
                  <a:schemeClr val="tx1"/>
                </a:solidFill>
              </a:rPr>
              <a:t>beste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beleid</a:t>
            </a:r>
            <a:r>
              <a:rPr lang="en-US" altLang="en-US" sz="14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4886325" y="6417199"/>
            <a:ext cx="41069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door: </a:t>
            </a:r>
            <a:r>
              <a:rPr lang="nl-NL" sz="1100" dirty="0"/>
              <a:t>Kees Kramers, </a:t>
            </a:r>
            <a:r>
              <a:rPr lang="nl-NL" sz="1100" dirty="0" err="1"/>
              <a:t>Radboudumc</a:t>
            </a:r>
            <a:r>
              <a:rPr lang="nl-NL" sz="1100" dirty="0"/>
              <a:t> en CWZ</a:t>
            </a:r>
          </a:p>
        </p:txBody>
      </p:sp>
      <p:pic>
        <p:nvPicPr>
          <p:cNvPr id="2" name="Picture 39">
            <a:extLst>
              <a:ext uri="{FF2B5EF4-FFF2-40B4-BE49-F238E27FC236}">
                <a16:creationId xmlns:a16="http://schemas.microsoft.com/office/drawing/2014/main" id="{DCCDBE0A-91D7-5836-2232-105B5D349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t="24023"/>
          <a:stretch>
            <a:fillRect/>
          </a:stretch>
        </p:blipFill>
        <p:spPr bwMode="auto">
          <a:xfrm>
            <a:off x="697497" y="4168380"/>
            <a:ext cx="2178055" cy="121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2">
            <a:extLst>
              <a:ext uri="{FF2B5EF4-FFF2-40B4-BE49-F238E27FC236}">
                <a16:creationId xmlns:a16="http://schemas.microsoft.com/office/drawing/2014/main" id="{19E83D38-955C-0317-9951-2815DFF6F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2163" y="4124914"/>
            <a:ext cx="2269439" cy="1259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291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22312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dirty="0" smtClean="0"/>
              <a:t>Uitwerking casus 72 </a:t>
            </a:r>
            <a:r>
              <a:rPr lang="nl-NL" dirty="0">
                <a:solidFill>
                  <a:schemeClr val="bg1"/>
                </a:solidFill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233718" y="1434393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</a:t>
            </a: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800" dirty="0">
              <a:solidFill>
                <a:schemeClr val="tx1"/>
              </a:solidFill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800" dirty="0">
              <a:solidFill>
                <a:schemeClr val="tx1"/>
              </a:solidFill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800" dirty="0">
              <a:solidFill>
                <a:schemeClr val="tx1"/>
              </a:solidFill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800" dirty="0">
              <a:solidFill>
                <a:schemeClr val="tx1"/>
              </a:solidFill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800" dirty="0">
              <a:solidFill>
                <a:schemeClr val="tx1"/>
              </a:solidFill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800" dirty="0">
              <a:solidFill>
                <a:schemeClr val="tx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232785" y="1458855"/>
            <a:ext cx="857711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altLang="nl-NL" sz="1400" b="1" dirty="0"/>
              <a:t>Metformine: </a:t>
            </a:r>
            <a:r>
              <a:rPr lang="nl-NL" altLang="nl-NL" sz="1400" dirty="0"/>
              <a:t>Eiwitbinding verwaarloosbaar, </a:t>
            </a:r>
            <a:r>
              <a:rPr lang="nl-NL" altLang="nl-NL" sz="1400" dirty="0" err="1"/>
              <a:t>Vd</a:t>
            </a:r>
            <a:r>
              <a:rPr lang="nl-NL" altLang="nl-NL" sz="1400" dirty="0"/>
              <a:t> 63-276 liter</a:t>
            </a:r>
          </a:p>
          <a:p>
            <a:endParaRPr lang="nl-NL" altLang="nl-NL" sz="1400" b="1" dirty="0"/>
          </a:p>
          <a:p>
            <a:r>
              <a:rPr lang="nl-NL" altLang="nl-NL" sz="1400" dirty="0"/>
              <a:t>Omdat metformine geen eiwitbinding heeft en een beperkt verdelingsvolume, lijkt het een goede kandidaat voor hemodialyse. Echter, bij normale nierfunctie is de klaring rond de </a:t>
            </a:r>
            <a:r>
              <a:rPr lang="nl-NL" altLang="nl-NL" sz="1400" dirty="0" smtClean="0"/>
              <a:t>400-650 ml/min (bron: EXTRIP). </a:t>
            </a:r>
            <a:r>
              <a:rPr lang="nl-NL" altLang="nl-NL" sz="1400" dirty="0"/>
              <a:t>Dit is </a:t>
            </a:r>
            <a:r>
              <a:rPr lang="nl-NL" altLang="nl-NL" sz="1400" dirty="0" smtClean="0"/>
              <a:t>het gevolg </a:t>
            </a:r>
            <a:r>
              <a:rPr lang="nl-NL" altLang="nl-NL" sz="1400" dirty="0"/>
              <a:t>van zeer efficiënte tubulaire secretie van metformine. De extra klaring door intermitterende hemodialyse (rond de 150 ml/min) en CVVH (rond de 30 ml/min) heeft dus relatief een zeer beperkte bijdrage. </a:t>
            </a:r>
          </a:p>
          <a:p>
            <a:endParaRPr lang="nl-NL" altLang="nl-NL" sz="1400" dirty="0"/>
          </a:p>
          <a:p>
            <a:r>
              <a:rPr lang="nl-NL" altLang="nl-NL" sz="1400" dirty="0"/>
              <a:t>Bij de meeste patiënten met een metformine intoxicatie is er sprake van een chronische intoxicatie uitgelokt door nierfunctieverlies. Dan kan hemodialyse wel zinvol zijn.</a:t>
            </a:r>
          </a:p>
          <a:p>
            <a:endParaRPr lang="nl-NL" altLang="nl-NL" sz="1400" dirty="0"/>
          </a:p>
          <a:p>
            <a:r>
              <a:rPr lang="nl-NL" altLang="nl-NL" sz="1400" dirty="0"/>
              <a:t>Bij </a:t>
            </a:r>
            <a:r>
              <a:rPr lang="nl-NL" altLang="nl-NL" sz="1400"/>
              <a:t>deze </a:t>
            </a:r>
            <a:r>
              <a:rPr lang="nl-NL" altLang="nl-NL" sz="1400" smtClean="0"/>
              <a:t>patiënte </a:t>
            </a:r>
            <a:r>
              <a:rPr lang="nl-NL" altLang="nl-NL" sz="1400" dirty="0"/>
              <a:t>kan er een expectatief beleid gevoerd worden.</a:t>
            </a:r>
            <a:endParaRPr lang="nl-NL" altLang="nl-NL" sz="1200" dirty="0"/>
          </a:p>
          <a:p>
            <a:endParaRPr lang="nl-NL" altLang="nl-NL" dirty="0"/>
          </a:p>
        </p:txBody>
      </p:sp>
      <p:sp>
        <p:nvSpPr>
          <p:cNvPr id="15" name="Titel 2"/>
          <p:cNvSpPr txBox="1">
            <a:spLocks/>
          </p:cNvSpPr>
          <p:nvPr/>
        </p:nvSpPr>
        <p:spPr>
          <a:xfrm>
            <a:off x="396875" y="841972"/>
            <a:ext cx="7632700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l-NL" altLang="nl-NL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4886325" y="6417199"/>
            <a:ext cx="41069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door: </a:t>
            </a:r>
            <a:r>
              <a:rPr lang="nl-NL" sz="1100" dirty="0"/>
              <a:t>Kees Kramers, Radboudumc en CWZ</a:t>
            </a:r>
          </a:p>
        </p:txBody>
      </p:sp>
    </p:spTree>
    <p:extLst>
      <p:ext uri="{BB962C8B-B14F-4D97-AF65-F5344CB8AC3E}">
        <p14:creationId xmlns:p14="http://schemas.microsoft.com/office/powerpoint/2010/main" val="29176547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2515</TotalTime>
  <Words>306</Words>
  <Application>Microsoft Office PowerPoint</Application>
  <PresentationFormat>Diavoorstelling (4:3)</PresentationFormat>
  <Paragraphs>47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oortgiesenber</cp:lastModifiedBy>
  <cp:revision>129</cp:revision>
  <dcterms:created xsi:type="dcterms:W3CDTF">2020-01-09T13:28:19Z</dcterms:created>
  <dcterms:modified xsi:type="dcterms:W3CDTF">2024-03-25T16:30:57Z</dcterms:modified>
</cp:coreProperties>
</file>