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65" r:id="rId2"/>
    <p:sldId id="291"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3445" autoAdjust="0"/>
  </p:normalViewPr>
  <p:slideViewPr>
    <p:cSldViewPr snapToGrid="0">
      <p:cViewPr varScale="1">
        <p:scale>
          <a:sx n="73" d="100"/>
          <a:sy n="73" d="100"/>
        </p:scale>
        <p:origin x="171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29-04-2024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39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s://www.uptodate.com/contents/amiodarone-pulmonary-toxicity?search=amiodaron%20pulmonary" TargetMode="External"/><Relationship Id="rId3" Type="http://schemas.openxmlformats.org/officeDocument/2006/relationships/image" Target="../media/image4.png"/><Relationship Id="rId7" Type="http://schemas.openxmlformats.org/officeDocument/2006/relationships/hyperlink" Target="https://doi.org/10.1136%2Fbcr-2017-219373"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ge-bu.nl/artikel/longklachten-bij-gebruik-van-amiodaron" TargetMode="Externa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73 </a:t>
            </a:r>
            <a:r>
              <a:rPr lang="nl-NL" dirty="0">
                <a:latin typeface="+mj-lt"/>
              </a:rPr>
              <a:t>– </a:t>
            </a:r>
            <a:r>
              <a:rPr lang="nl-NL" dirty="0">
                <a:latin typeface="+mj-lt"/>
              </a:rPr>
              <a:t>mei 2024 </a:t>
            </a:r>
            <a:r>
              <a:rPr lang="nl-NL" dirty="0">
                <a:solidFill>
                  <a:schemeClr val="bg1"/>
                </a:solidFill>
                <a:latin typeface="+mj-lt"/>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a:lnSpc>
                <a:spcPct val="107000"/>
              </a:lnSpc>
              <a:spcAft>
                <a:spcPts val="800"/>
              </a:spcAft>
            </a:pP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Een 82-jarige man werd opgenomen op de IC i.v.m. respiratoire insufficiëntie. Dhr. is bekend o.a. ICD, LVEF 25%, CABG, perifeer vaatlijden, diabetes mellitus </a:t>
            </a:r>
            <a:r>
              <a:rPr lang="nl-NL" sz="125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type 2 en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sustained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ventrikeltachycardie. </a:t>
            </a:r>
            <a:endParaRPr lang="nl-NL" sz="12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Thuismedicatie: </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acenocoumarol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vs</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amiodaron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200 mg, metformine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500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pantoprazol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40  mg, furosemide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40 mg, nitroglycerine spray sublinguaal 0,4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zn</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simvastatine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gliclazide</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80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mga</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levothyroxine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50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ug</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bisoprolol 1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 mg.</a:t>
            </a:r>
            <a:endParaRPr lang="nl-NL" sz="12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Lab bij opname: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kreatinine</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194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ureum 10,3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mmol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Na 134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mmol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K 3,8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mmol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CRP 273. </a:t>
            </a: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Beloop: </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sinds 2 maanden progressief toenemende dyspneuklachten, hoesten met wit sputu</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m</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geen koorts gehad. Dhr. </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w</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 de laatste tijd continu aan het hoesten ook nachtelijk. Verder geen groene fluimen, geen pijn op de borst.</a:t>
            </a: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Diagnostiek: </a:t>
            </a:r>
            <a:r>
              <a:rPr lang="nl-NL" sz="125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ongembolie werd uitgesloten middels CT-a. Op de CT-a werden </a:t>
            </a:r>
            <a:b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matglas afwijkingen, verdikte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septaties</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met een asymmetrische verdeling met </a:t>
            </a:r>
            <a:b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betrokkenheid van de rechterlong en voor een </a:t>
            </a:r>
            <a:r>
              <a:rPr lang="nl-NL" sz="125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deel van de linkerlong gezien. </a:t>
            </a:r>
            <a:br>
              <a:rPr lang="nl-NL" sz="125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lang="nl-NL" sz="125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Het laterale deel is gespaard. D.m.v. een </a:t>
            </a:r>
            <a:r>
              <a:rPr lang="nl-NL" sz="1250" kern="0" dirty="0">
                <a:solidFill>
                  <a:schemeClr val="tx1"/>
                </a:solidFill>
                <a:latin typeface="Calibri" panose="020F0502020204030204" pitchFamily="34" charset="0"/>
                <a:ea typeface="Times New Roman" panose="02020603050405020304" pitchFamily="18" charset="0"/>
                <a:cs typeface="Calibri" panose="020F0502020204030204" pitchFamily="34" charset="0"/>
              </a:rPr>
              <a:t>kweek werd een pneumonie bevestigd</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maar dit was niet verklarend voor het complete beeld bij deze patiënt. </a:t>
            </a:r>
            <a:b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Auto-immuun diagnostiek was negatief. </a:t>
            </a:r>
            <a:endParaRPr lang="nl-NL" sz="125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 zou dit klinisch beeld kunnen veroorzaken?</a:t>
            </a:r>
          </a:p>
          <a:p>
            <a:pPr marL="285750" indent="-285750">
              <a:lnSpc>
                <a:spcPct val="107000"/>
              </a:lnSpc>
              <a:spcAft>
                <a:spcPts val="800"/>
              </a:spcAft>
              <a:buFont typeface="Arial" panose="020B0604020202020204" pitchFamily="34" charset="0"/>
              <a:buChar char="•"/>
            </a:pPr>
            <a:r>
              <a:rPr lang="nl-NL" sz="1250" b="1" kern="0" dirty="0">
                <a:solidFill>
                  <a:srgbClr val="000000"/>
                </a:solidFill>
                <a:latin typeface="Calibri" panose="020F0502020204030204" pitchFamily="34" charset="0"/>
                <a:ea typeface="Calibri" panose="020F0502020204030204" pitchFamily="34" charset="0"/>
                <a:cs typeface="Calibri" panose="020F0502020204030204" pitchFamily="34" charset="0"/>
              </a:rPr>
              <a:t>Wat is uw beleid?</a:t>
            </a:r>
            <a:endParaRPr lang="nl-NL" sz="12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en-US" altLang="en-US" sz="11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 </a:t>
            </a:r>
            <a:r>
              <a:rPr lang="nl-NL" sz="1100" b="1" dirty="0" err="1"/>
              <a:t>Zuyderland</a:t>
            </a:r>
            <a:r>
              <a:rPr lang="nl-NL" sz="1100" b="1" dirty="0"/>
              <a:t> Medisch Centrum</a:t>
            </a:r>
            <a:endParaRPr lang="nl-NL" sz="1100" dirty="0"/>
          </a:p>
        </p:txBody>
      </p:sp>
      <p:pic>
        <p:nvPicPr>
          <p:cNvPr id="11" name="Afbeelding 10" descr="Afbeelding met zwart-wit, cirkel&#10;&#10;Automatisch gegenereerde beschrijving">
            <a:extLst>
              <a:ext uri="{FF2B5EF4-FFF2-40B4-BE49-F238E27FC236}">
                <a16:creationId xmlns:a16="http://schemas.microsoft.com/office/drawing/2014/main" id="{FD282370-16EA-D8D3-68A5-E1756FB02A77}"/>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t="20069"/>
          <a:stretch/>
        </p:blipFill>
        <p:spPr>
          <a:xfrm>
            <a:off x="6195046" y="3948793"/>
            <a:ext cx="2783768" cy="2225103"/>
          </a:xfrm>
          <a:prstGeom prst="rect">
            <a:avLst/>
          </a:prstGeom>
        </p:spPr>
      </p:pic>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Een Ondoorzichtig Probleem</a:t>
            </a:r>
          </a:p>
        </p:txBody>
      </p:sp>
      <p:sp>
        <p:nvSpPr>
          <p:cNvPr id="10" name="Tekstvak 9">
            <a:extLst>
              <a:ext uri="{FF2B5EF4-FFF2-40B4-BE49-F238E27FC236}">
                <a16:creationId xmlns:a16="http://schemas.microsoft.com/office/drawing/2014/main" id="{5C23EF3E-E4C5-083D-9E77-E18E77174DAC}"/>
              </a:ext>
            </a:extLst>
          </p:cNvPr>
          <p:cNvSpPr txBox="1"/>
          <p:nvPr/>
        </p:nvSpPr>
        <p:spPr>
          <a:xfrm>
            <a:off x="6142390" y="6141883"/>
            <a:ext cx="2783767" cy="261610"/>
          </a:xfrm>
          <a:prstGeom prst="rect">
            <a:avLst/>
          </a:prstGeom>
          <a:noFill/>
        </p:spPr>
        <p:txBody>
          <a:bodyPr wrap="square" rtlCol="0">
            <a:spAutoFit/>
          </a:bodyPr>
          <a:lstStyle/>
          <a:p>
            <a:r>
              <a:rPr lang="nl-NL" sz="1100" i="1" dirty="0" err="1"/>
              <a:t>Voruganti</a:t>
            </a:r>
            <a:r>
              <a:rPr lang="nl-NL" sz="1100" i="1" dirty="0"/>
              <a:t> et al. BMJ Case Rep. Maart 2017</a:t>
            </a:r>
          </a:p>
        </p:txBody>
      </p:sp>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18780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89820ACF-BE84-42C8-AE89-FF5CE19D4F64}"/>
              </a:ext>
            </a:extLst>
          </p:cNvPr>
          <p:cNvSpPr txBox="1"/>
          <p:nvPr/>
        </p:nvSpPr>
        <p:spPr>
          <a:xfrm>
            <a:off x="352583" y="1957147"/>
            <a:ext cx="727660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 ontvangen?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524480"/>
            <a:ext cx="5900224" cy="523220"/>
          </a:xfrm>
          <a:prstGeom prst="rect">
            <a:avLst/>
          </a:prstGeom>
          <a:noFill/>
        </p:spPr>
        <p:txBody>
          <a:bodyPr wrap="square" rtlCol="0">
            <a:spAutoFit/>
          </a:bodyPr>
          <a:lstStyle/>
          <a:p>
            <a:endParaRPr lang="nl-NL" sz="2800" dirty="0">
              <a:latin typeface="+mj-lt"/>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24235"/>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hlinkClick r:id="rId5"/>
              </a:rPr>
              <a:t>bitterpillnvkfb@gmail.com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144976" y="1298479"/>
            <a:ext cx="8999023" cy="4991557"/>
          </a:xfrm>
        </p:spPr>
        <p:txBody>
          <a:bodyPr/>
          <a:lstStyle/>
          <a:p>
            <a:pPr>
              <a:lnSpc>
                <a:spcPct val="100000"/>
              </a:lnSpc>
              <a:spcBef>
                <a:spcPts val="0"/>
              </a:spcBef>
            </a:pPr>
            <a:r>
              <a:rPr lang="nl-NL" sz="1100" b="1" kern="0" dirty="0">
                <a:solidFill>
                  <a:srgbClr val="000000"/>
                </a:solidFill>
                <a:effectLst/>
                <a:ea typeface="Times New Roman" panose="02020603050405020304" pitchFamily="18" charset="0"/>
                <a:cs typeface="Calibri" panose="020F0502020204030204" pitchFamily="34" charset="0"/>
              </a:rPr>
              <a:t>Beschouwing </a:t>
            </a:r>
            <a:r>
              <a:rPr lang="nl-NL" sz="1100" kern="0" dirty="0">
                <a:solidFill>
                  <a:srgbClr val="000000"/>
                </a:solidFill>
                <a:effectLst/>
                <a:ea typeface="Times New Roman" panose="02020603050405020304" pitchFamily="18" charset="0"/>
                <a:cs typeface="Calibri" panose="020F0502020204030204" pitchFamily="34" charset="0"/>
              </a:rPr>
              <a:t>Respiratoire insufficiëntie werd geduid bij een mengbeeld van pneumonie bij multiresistente S. pneumoniae/E. coli </a:t>
            </a:r>
            <a:r>
              <a:rPr lang="nl-NL" sz="1100" kern="0" dirty="0">
                <a:solidFill>
                  <a:schemeClr val="tx1"/>
                </a:solidFill>
                <a:effectLst/>
                <a:ea typeface="Times New Roman" panose="02020603050405020304" pitchFamily="18" charset="0"/>
                <a:cs typeface="Calibri" panose="020F0502020204030204" pitchFamily="34" charset="0"/>
              </a:rPr>
              <a:t>en amiodaron-geïnduceerde </a:t>
            </a:r>
            <a:r>
              <a:rPr lang="nl-NL" sz="1100" kern="0" dirty="0" err="1">
                <a:solidFill>
                  <a:schemeClr val="tx1"/>
                </a:solidFill>
                <a:effectLst/>
                <a:ea typeface="Times New Roman" panose="02020603050405020304" pitchFamily="18" charset="0"/>
                <a:cs typeface="Calibri" panose="020F0502020204030204" pitchFamily="34" charset="0"/>
              </a:rPr>
              <a:t>pneumonitis</a:t>
            </a:r>
            <a:r>
              <a:rPr lang="nl-NL" sz="1100" kern="0" dirty="0">
                <a:solidFill>
                  <a:schemeClr val="tx1"/>
                </a:solidFill>
                <a:effectLst/>
                <a:ea typeface="Times New Roman" panose="02020603050405020304" pitchFamily="18" charset="0"/>
                <a:cs typeface="Calibri" panose="020F0502020204030204" pitchFamily="34" charset="0"/>
              </a:rPr>
              <a:t>. </a:t>
            </a:r>
            <a:r>
              <a:rPr lang="nl-NL" sz="1100" kern="100" dirty="0">
                <a:solidFill>
                  <a:schemeClr val="tx1"/>
                </a:solidFill>
                <a:effectLst/>
                <a:ea typeface="Times New Roman" panose="02020603050405020304" pitchFamily="18" charset="0"/>
                <a:cs typeface="Times New Roman" panose="02020603050405020304" pitchFamily="18" charset="0"/>
              </a:rPr>
              <a:t>B</a:t>
            </a:r>
            <a:r>
              <a:rPr lang="nl-NL" sz="1100" kern="0" dirty="0">
                <a:solidFill>
                  <a:schemeClr val="tx1"/>
                </a:solidFill>
                <a:effectLst/>
                <a:ea typeface="Times New Roman" panose="02020603050405020304" pitchFamily="18" charset="0"/>
                <a:cs typeface="Calibri" panose="020F0502020204030204" pitchFamily="34" charset="0"/>
              </a:rPr>
              <a:t>ij 1-10% van de patiënten die amiodaron gebruiken treedt pulmonale toxiciteit op. Deze bijwerking wordt ook wel amiodaron long genoemd en kan in verschillende vormen tot uiting komen, waaronder interstitiële </a:t>
            </a:r>
            <a:r>
              <a:rPr lang="nl-NL" sz="1100" kern="0" dirty="0" err="1">
                <a:solidFill>
                  <a:schemeClr val="tx1"/>
                </a:solidFill>
                <a:effectLst/>
                <a:ea typeface="Times New Roman" panose="02020603050405020304" pitchFamily="18" charset="0"/>
                <a:cs typeface="Calibri" panose="020F0502020204030204" pitchFamily="34" charset="0"/>
              </a:rPr>
              <a:t>pneumonitis</a:t>
            </a:r>
            <a:r>
              <a:rPr lang="nl-NL" sz="1100" kern="0" dirty="0">
                <a:solidFill>
                  <a:schemeClr val="tx1"/>
                </a:solidFill>
                <a:effectLst/>
                <a:ea typeface="Times New Roman" panose="02020603050405020304" pitchFamily="18" charset="0"/>
                <a:cs typeface="Calibri" panose="020F0502020204030204" pitchFamily="34" charset="0"/>
              </a:rPr>
              <a:t> (de meest voorkomende vorm</a:t>
            </a:r>
            <a:r>
              <a:rPr lang="nl-NL" sz="1100" kern="0" dirty="0">
                <a:solidFill>
                  <a:srgbClr val="000000"/>
                </a:solidFill>
                <a:effectLst/>
                <a:ea typeface="Times New Roman" panose="02020603050405020304" pitchFamily="18" charset="0"/>
                <a:cs typeface="Calibri" panose="020F0502020204030204" pitchFamily="34" charset="0"/>
              </a:rPr>
              <a:t>). </a:t>
            </a:r>
          </a:p>
          <a:p>
            <a:pPr>
              <a:lnSpc>
                <a:spcPct val="100000"/>
              </a:lnSpc>
              <a:spcBef>
                <a:spcPts val="0"/>
              </a:spcBef>
            </a:pPr>
            <a:endParaRPr lang="nl-NL" sz="900" kern="0" dirty="0">
              <a:solidFill>
                <a:srgbClr val="000000"/>
              </a:solidFill>
              <a:effectLst/>
              <a:ea typeface="Times New Roman" panose="02020603050405020304" pitchFamily="18" charset="0"/>
              <a:cs typeface="Calibri" panose="020F0502020204030204" pitchFamily="34" charset="0"/>
            </a:endParaRPr>
          </a:p>
          <a:p>
            <a:pPr>
              <a:lnSpc>
                <a:spcPct val="100000"/>
              </a:lnSpc>
              <a:spcBef>
                <a:spcPts val="0"/>
              </a:spcBef>
            </a:pPr>
            <a:r>
              <a:rPr lang="nl-NL" sz="1100" kern="0" dirty="0">
                <a:solidFill>
                  <a:srgbClr val="000000"/>
                </a:solidFill>
                <a:effectLst/>
                <a:ea typeface="Times New Roman" panose="02020603050405020304" pitchFamily="18" charset="0"/>
                <a:cs typeface="Calibri" panose="020F0502020204030204" pitchFamily="34" charset="0"/>
              </a:rPr>
              <a:t>De pathofysiologie van deze longbeelden is nog niet volledig opgehelder</a:t>
            </a:r>
            <a:r>
              <a:rPr lang="nl-NL" sz="1100" kern="0" dirty="0">
                <a:solidFill>
                  <a:schemeClr val="tx1"/>
                </a:solidFill>
                <a:effectLst/>
                <a:ea typeface="Times New Roman" panose="02020603050405020304" pitchFamily="18" charset="0"/>
                <a:cs typeface="Calibri" panose="020F0502020204030204" pitchFamily="34" charset="0"/>
              </a:rPr>
              <a:t>d en is gemedieerd door een combinatie van directe toxiciteit tegen specifieke longcellen, t</a:t>
            </a:r>
            <a:r>
              <a:rPr lang="nl-NL" sz="1100" kern="0" dirty="0">
                <a:solidFill>
                  <a:schemeClr val="tx1"/>
                </a:solidFill>
                <a:ea typeface="Times New Roman" panose="02020603050405020304" pitchFamily="18" charset="0"/>
                <a:cs typeface="Calibri" panose="020F0502020204030204" pitchFamily="34" charset="0"/>
              </a:rPr>
              <a:t>oename van</a:t>
            </a:r>
            <a:r>
              <a:rPr lang="nl-NL" sz="1100" kern="0" dirty="0">
                <a:solidFill>
                  <a:schemeClr val="tx1"/>
                </a:solidFill>
                <a:effectLst/>
                <a:ea typeface="Times New Roman" panose="02020603050405020304" pitchFamily="18" charset="0"/>
                <a:cs typeface="Calibri" panose="020F0502020204030204" pitchFamily="34" charset="0"/>
              </a:rPr>
              <a:t> de depositie van fosfolipiden in de longen, immunologische activatie en activatie van </a:t>
            </a:r>
            <a:r>
              <a:rPr lang="nl-NL" sz="1100" kern="0" dirty="0" err="1">
                <a:solidFill>
                  <a:schemeClr val="tx1"/>
                </a:solidFill>
                <a:effectLst/>
                <a:ea typeface="Times New Roman" panose="02020603050405020304" pitchFamily="18" charset="0"/>
                <a:cs typeface="Calibri" panose="020F0502020204030204" pitchFamily="34" charset="0"/>
              </a:rPr>
              <a:t>angiotensine</a:t>
            </a:r>
            <a:r>
              <a:rPr lang="nl-NL" sz="1100" kern="0" dirty="0">
                <a:solidFill>
                  <a:schemeClr val="tx1"/>
                </a:solidFill>
                <a:effectLst/>
                <a:ea typeface="Times New Roman" panose="02020603050405020304" pitchFamily="18" charset="0"/>
                <a:cs typeface="Calibri" panose="020F0502020204030204" pitchFamily="34" charset="0"/>
              </a:rPr>
              <a:t>. De </a:t>
            </a:r>
            <a:r>
              <a:rPr lang="nl-NL" sz="1100" kern="0" dirty="0">
                <a:solidFill>
                  <a:srgbClr val="000000"/>
                </a:solidFill>
                <a:effectLst/>
                <a:ea typeface="Times New Roman" panose="02020603050405020304" pitchFamily="18" charset="0"/>
                <a:cs typeface="Calibri" panose="020F0502020204030204" pitchFamily="34" charset="0"/>
              </a:rPr>
              <a:t>latentietijd van pulmonale toxiciteit bij amiodaron kan variëren van enkele dagen tot jaren. De pulmonale bijwerkingen zijn meestal reversibel indien amiodaron in een vroeg stadium wordt gestaakt: klinische symptomen verdwijnen meestal binnen 3-4 weken. Het herstel van de radiologische afwijkingen en/of longfunctieafwijkingen kan enkele maanden duren. </a:t>
            </a:r>
            <a:br>
              <a:rPr lang="nl-NL" sz="1100" kern="0" dirty="0">
                <a:solidFill>
                  <a:srgbClr val="000000"/>
                </a:solidFill>
                <a:effectLst/>
                <a:ea typeface="Times New Roman" panose="02020603050405020304" pitchFamily="18" charset="0"/>
                <a:cs typeface="Calibri" panose="020F0502020204030204" pitchFamily="34" charset="0"/>
              </a:rPr>
            </a:br>
            <a:r>
              <a:rPr lang="nl-NL" sz="1100" kern="0" dirty="0">
                <a:solidFill>
                  <a:srgbClr val="000000"/>
                </a:solidFill>
                <a:effectLst/>
                <a:ea typeface="Times New Roman" panose="02020603050405020304" pitchFamily="18" charset="0"/>
                <a:cs typeface="Calibri" panose="020F0502020204030204" pitchFamily="34" charset="0"/>
              </a:rPr>
              <a:t/>
            </a:r>
            <a:br>
              <a:rPr lang="nl-NL" sz="1100" kern="0" dirty="0">
                <a:solidFill>
                  <a:srgbClr val="000000"/>
                </a:solidFill>
                <a:effectLst/>
                <a:ea typeface="Times New Roman" panose="02020603050405020304" pitchFamily="18" charset="0"/>
                <a:cs typeface="Calibri" panose="020F0502020204030204" pitchFamily="34" charset="0"/>
              </a:rPr>
            </a:br>
            <a:r>
              <a:rPr lang="nl-NL" sz="1100" kern="0" dirty="0">
                <a:solidFill>
                  <a:srgbClr val="000000"/>
                </a:solidFill>
                <a:effectLst/>
                <a:ea typeface="Times New Roman" panose="02020603050405020304" pitchFamily="18" charset="0"/>
                <a:cs typeface="Calibri" panose="020F0502020204030204" pitchFamily="34" charset="0"/>
              </a:rPr>
              <a:t>Risicofactoren </a:t>
            </a:r>
            <a:r>
              <a:rPr lang="nl-NL" sz="1100" kern="0" dirty="0">
                <a:solidFill>
                  <a:schemeClr val="tx1"/>
                </a:solidFill>
                <a:effectLst/>
                <a:ea typeface="Times New Roman" panose="02020603050405020304" pitchFamily="18" charset="0"/>
                <a:cs typeface="Calibri" panose="020F0502020204030204" pitchFamily="34" charset="0"/>
              </a:rPr>
              <a:t>voor het optreden van deze bijwerking zijn de leeftijd van de patiënt (&gt;60 jaar), een hoge cumulatieve dosis amiodaron, dagelijkse dosis van ≥400 mg/dag, duur van de therapie &gt;2 maanden, </a:t>
            </a:r>
            <a:r>
              <a:rPr lang="nl-NL" sz="1100" kern="0" dirty="0" err="1">
                <a:solidFill>
                  <a:schemeClr val="tx1"/>
                </a:solidFill>
                <a:effectLst/>
                <a:ea typeface="Times New Roman" panose="02020603050405020304" pitchFamily="18" charset="0"/>
                <a:cs typeface="Calibri" panose="020F0502020204030204" pitchFamily="34" charset="0"/>
              </a:rPr>
              <a:t>preëxistente</a:t>
            </a:r>
            <a:r>
              <a:rPr lang="nl-NL" sz="1100" kern="0" dirty="0">
                <a:solidFill>
                  <a:schemeClr val="tx1"/>
                </a:solidFill>
                <a:effectLst/>
                <a:ea typeface="Times New Roman" panose="02020603050405020304" pitchFamily="18" charset="0"/>
                <a:cs typeface="Calibri" panose="020F0502020204030204" pitchFamily="34" charset="0"/>
              </a:rPr>
              <a:t> longziekte en pulmonale angiografie. Pulmonale toxiciteit kan ook voorkomen bij lagere doseringen amiodaron, en is dan ook onafhankelijk van de bloedspiegel. De patiënt </a:t>
            </a:r>
            <a:r>
              <a:rPr lang="nl-NL" sz="1100" kern="0" dirty="0">
                <a:solidFill>
                  <a:srgbClr val="000000"/>
                </a:solidFill>
                <a:effectLst/>
                <a:ea typeface="Times New Roman" panose="02020603050405020304" pitchFamily="18" charset="0"/>
                <a:cs typeface="Calibri" panose="020F0502020204030204" pitchFamily="34" charset="0"/>
              </a:rPr>
              <a:t>in deze casus gebruikte al ruim 3,5 jaar amiodaron 1 </a:t>
            </a:r>
            <a:r>
              <a:rPr lang="nl-NL" sz="1100" kern="0" dirty="0" err="1">
                <a:solidFill>
                  <a:srgbClr val="000000"/>
                </a:solidFill>
                <a:effectLst/>
                <a:ea typeface="Times New Roman" panose="02020603050405020304" pitchFamily="18" charset="0"/>
                <a:cs typeface="Calibri" panose="020F0502020204030204" pitchFamily="34" charset="0"/>
              </a:rPr>
              <a:t>dd</a:t>
            </a:r>
            <a:r>
              <a:rPr lang="nl-NL" sz="1100" kern="0" dirty="0">
                <a:solidFill>
                  <a:srgbClr val="000000"/>
                </a:solidFill>
                <a:effectLst/>
                <a:ea typeface="Times New Roman" panose="02020603050405020304" pitchFamily="18" charset="0"/>
                <a:cs typeface="Calibri" panose="020F0502020204030204" pitchFamily="34" charset="0"/>
              </a:rPr>
              <a:t> 200 mg. </a:t>
            </a:r>
            <a:br>
              <a:rPr lang="nl-NL" sz="1100" kern="0" dirty="0">
                <a:solidFill>
                  <a:srgbClr val="000000"/>
                </a:solidFill>
                <a:effectLst/>
                <a:ea typeface="Times New Roman" panose="02020603050405020304" pitchFamily="18" charset="0"/>
                <a:cs typeface="Calibri" panose="020F0502020204030204" pitchFamily="34" charset="0"/>
              </a:rPr>
            </a:br>
            <a:r>
              <a:rPr lang="nl-NL" sz="1100" kern="0" dirty="0">
                <a:solidFill>
                  <a:srgbClr val="000000"/>
                </a:solidFill>
                <a:effectLst/>
                <a:ea typeface="Times New Roman" panose="02020603050405020304" pitchFamily="18" charset="0"/>
                <a:cs typeface="Calibri" panose="020F0502020204030204" pitchFamily="34" charset="0"/>
              </a:rPr>
              <a:t/>
            </a:r>
            <a:br>
              <a:rPr lang="nl-NL" sz="1100" kern="0" dirty="0">
                <a:solidFill>
                  <a:srgbClr val="000000"/>
                </a:solidFill>
                <a:effectLst/>
                <a:ea typeface="Times New Roman" panose="02020603050405020304" pitchFamily="18" charset="0"/>
                <a:cs typeface="Calibri" panose="020F0502020204030204" pitchFamily="34" charset="0"/>
              </a:rPr>
            </a:br>
            <a:r>
              <a:rPr lang="nl-NL" sz="1100" b="1" kern="0" dirty="0">
                <a:solidFill>
                  <a:srgbClr val="000000"/>
                </a:solidFill>
                <a:effectLst/>
                <a:ea typeface="Times New Roman" panose="02020603050405020304" pitchFamily="18" charset="0"/>
                <a:cs typeface="Calibri" panose="020F0502020204030204" pitchFamily="34" charset="0"/>
              </a:rPr>
              <a:t>Behandeling:</a:t>
            </a:r>
            <a:r>
              <a:rPr lang="nl-NL" sz="1100" kern="0" dirty="0">
                <a:solidFill>
                  <a:srgbClr val="000000"/>
                </a:solidFill>
                <a:effectLst/>
                <a:ea typeface="Times New Roman" panose="02020603050405020304" pitchFamily="18" charset="0"/>
                <a:cs typeface="Calibri" panose="020F0502020204030204" pitchFamily="34" charset="0"/>
              </a:rPr>
              <a:t> </a:t>
            </a:r>
            <a:r>
              <a:rPr lang="nl-NL" sz="1100" kern="0" dirty="0">
                <a:solidFill>
                  <a:srgbClr val="000000"/>
                </a:solidFill>
                <a:ea typeface="Times New Roman" panose="02020603050405020304" pitchFamily="18" charset="0"/>
                <a:cs typeface="Calibri" panose="020F0502020204030204" pitchFamily="34" charset="0"/>
              </a:rPr>
              <a:t>amiodaron stoppen </a:t>
            </a:r>
            <a:r>
              <a:rPr lang="nl-NL" sz="1100" kern="0" dirty="0">
                <a:solidFill>
                  <a:srgbClr val="000000"/>
                </a:solidFill>
                <a:effectLst/>
                <a:ea typeface="Times New Roman" panose="02020603050405020304" pitchFamily="18" charset="0"/>
                <a:cs typeface="Calibri" panose="020F0502020204030204" pitchFamily="34" charset="0"/>
              </a:rPr>
              <a:t>en start systemische </a:t>
            </a:r>
            <a:r>
              <a:rPr lang="nl-NL" sz="1100" kern="0" dirty="0" err="1">
                <a:solidFill>
                  <a:schemeClr val="tx1"/>
                </a:solidFill>
                <a:effectLst/>
                <a:ea typeface="Times New Roman" panose="02020603050405020304" pitchFamily="18" charset="0"/>
                <a:cs typeface="Calibri" panose="020F0502020204030204" pitchFamily="34" charset="0"/>
              </a:rPr>
              <a:t>glucocorticosteroïden</a:t>
            </a:r>
            <a:r>
              <a:rPr lang="nl-NL" sz="1100" kern="0" dirty="0">
                <a:solidFill>
                  <a:schemeClr val="tx1"/>
                </a:solidFill>
                <a:effectLst/>
                <a:ea typeface="Times New Roman" panose="02020603050405020304" pitchFamily="18" charset="0"/>
                <a:cs typeface="Calibri" panose="020F0502020204030204" pitchFamily="34" charset="0"/>
              </a:rPr>
              <a:t> bij patiënten met ernstige symptomen (</a:t>
            </a:r>
            <a:r>
              <a:rPr lang="nl-NL" sz="1100" kern="0" dirty="0">
                <a:solidFill>
                  <a:schemeClr val="tx1"/>
                </a:solidFill>
                <a:ea typeface="Times New Roman" panose="02020603050405020304" pitchFamily="18" charset="0"/>
                <a:cs typeface="Calibri" panose="020F0502020204030204" pitchFamily="34" charset="0"/>
              </a:rPr>
              <a:t>bijv.</a:t>
            </a:r>
            <a:r>
              <a:rPr lang="nl-NL" sz="1100" kern="0" dirty="0">
                <a:solidFill>
                  <a:schemeClr val="tx1"/>
                </a:solidFill>
                <a:effectLst/>
                <a:ea typeface="Times New Roman" panose="02020603050405020304" pitchFamily="18" charset="0"/>
                <a:cs typeface="Calibri" panose="020F0502020204030204" pitchFamily="34" charset="0"/>
              </a:rPr>
              <a:t> prednison 40-60mg/dag). Bij milde symptomen (kortademigheid bij lichte tot matige inspanning) en normale oxygenatie kan gemonitord </a:t>
            </a:r>
            <a:r>
              <a:rPr lang="nl-NL" sz="1100" kern="0" dirty="0">
                <a:solidFill>
                  <a:srgbClr val="000000"/>
                </a:solidFill>
                <a:effectLst/>
                <a:ea typeface="Times New Roman" panose="02020603050405020304" pitchFamily="18" charset="0"/>
                <a:cs typeface="Calibri" panose="020F0502020204030204" pitchFamily="34" charset="0"/>
              </a:rPr>
              <a:t>worden zonder start van corticosteroïden. </a:t>
            </a:r>
            <a:endParaRPr lang="nl-NL" sz="1100" kern="0" dirty="0">
              <a:solidFill>
                <a:srgbClr val="FF0000"/>
              </a:solidFill>
              <a:effectLst/>
              <a:ea typeface="Times New Roman" panose="02020603050405020304" pitchFamily="18" charset="0"/>
              <a:cs typeface="Calibri" panose="020F0502020204030204" pitchFamily="34" charset="0"/>
            </a:endParaRPr>
          </a:p>
          <a:p>
            <a:pPr>
              <a:lnSpc>
                <a:spcPct val="100000"/>
              </a:lnSpc>
              <a:spcBef>
                <a:spcPts val="0"/>
              </a:spcBef>
            </a:pPr>
            <a:r>
              <a:rPr lang="nl-NL" sz="1100" kern="0" dirty="0">
                <a:solidFill>
                  <a:srgbClr val="000000"/>
                </a:solidFill>
                <a:effectLst/>
                <a:ea typeface="Times New Roman" panose="02020603050405020304" pitchFamily="18" charset="0"/>
                <a:cs typeface="Calibri" panose="020F0502020204030204" pitchFamily="34" charset="0"/>
              </a:rPr>
              <a:t>Gezien de accumulatie van amiodaron in vetweefsel en de lange halfwaardetijd (ca. 45 dagen) kan de </a:t>
            </a:r>
            <a:r>
              <a:rPr lang="nl-NL" sz="1100" kern="0" dirty="0">
                <a:solidFill>
                  <a:schemeClr val="tx1"/>
                </a:solidFill>
                <a:effectLst/>
                <a:ea typeface="Times New Roman" panose="02020603050405020304" pitchFamily="18" charset="0"/>
                <a:cs typeface="Calibri" panose="020F0502020204030204" pitchFamily="34" charset="0"/>
              </a:rPr>
              <a:t>pulmonaire toxiciteit initieel toenemen ondanks stoppen van amiodaron. Herstart van amiodaron wordt afgeraden gezien het risico op recidief pulmonale toxiciteit </a:t>
            </a:r>
            <a:r>
              <a:rPr lang="nl-NL" sz="1100" dirty="0">
                <a:solidFill>
                  <a:schemeClr val="tx1"/>
                </a:solidFill>
                <a:ea typeface="ＭＳ Ｐゴシック" charset="-128"/>
              </a:rPr>
              <a:t>en progressieve pulmonaire fibrose</a:t>
            </a:r>
            <a:r>
              <a:rPr lang="nl-NL" sz="1100" kern="0" dirty="0">
                <a:solidFill>
                  <a:schemeClr val="tx1"/>
                </a:solidFill>
                <a:effectLst/>
                <a:ea typeface="Times New Roman" panose="02020603050405020304" pitchFamily="18" charset="0"/>
                <a:cs typeface="Calibri" panose="020F0502020204030204" pitchFamily="34" charset="0"/>
              </a:rPr>
              <a:t>. </a:t>
            </a:r>
            <a:r>
              <a:rPr lang="nl-NL" sz="1100" kern="0" dirty="0">
                <a:solidFill>
                  <a:schemeClr val="tx1"/>
                </a:solidFill>
                <a:ea typeface="Times New Roman" panose="02020603050405020304" pitchFamily="18" charset="0"/>
                <a:cs typeface="Calibri" panose="020F0502020204030204" pitchFamily="34" charset="0"/>
              </a:rPr>
              <a:t>Tot 75% van de patiënten stabiliseert of verbetert na staken van de behandeling al dan niet met corticosteroïd behandeling.</a:t>
            </a:r>
            <a:endParaRPr lang="nl-NL" sz="1100" kern="0" dirty="0">
              <a:solidFill>
                <a:schemeClr val="tx1"/>
              </a:solidFill>
              <a:effectLst/>
              <a:ea typeface="Times New Roman" panose="02020603050405020304" pitchFamily="18" charset="0"/>
              <a:cs typeface="Calibri" panose="020F0502020204030204" pitchFamily="34" charset="0"/>
            </a:endParaRPr>
          </a:p>
          <a:p>
            <a:pPr>
              <a:lnSpc>
                <a:spcPct val="107000"/>
              </a:lnSpc>
              <a:spcAft>
                <a:spcPts val="800"/>
              </a:spcAft>
            </a:pPr>
            <a:r>
              <a:rPr lang="nl-NL" sz="1100" b="1" kern="0" dirty="0">
                <a:solidFill>
                  <a:srgbClr val="000000"/>
                </a:solidFill>
                <a:ea typeface="ＭＳ Ｐゴシック" charset="-128"/>
                <a:cs typeface="Calibri" panose="020F0502020204030204" pitchFamily="34" charset="0"/>
              </a:rPr>
              <a:t>Beloop: </a:t>
            </a:r>
            <a:r>
              <a:rPr lang="nl-NL" sz="1100" kern="0" dirty="0">
                <a:solidFill>
                  <a:srgbClr val="000000"/>
                </a:solidFill>
                <a:ea typeface="ＭＳ Ｐゴシック" charset="-128"/>
                <a:cs typeface="Calibri" panose="020F0502020204030204" pitchFamily="34" charset="0"/>
              </a:rPr>
              <a:t>amiodaron werd gestopt en in plaats daarvan werd bisoprolol 1 </a:t>
            </a:r>
            <a:r>
              <a:rPr lang="nl-NL" sz="1100" kern="0" dirty="0" err="1">
                <a:solidFill>
                  <a:srgbClr val="000000"/>
                </a:solidFill>
                <a:ea typeface="ＭＳ Ｐゴシック" charset="-128"/>
                <a:cs typeface="Calibri" panose="020F0502020204030204" pitchFamily="34" charset="0"/>
              </a:rPr>
              <a:t>dd</a:t>
            </a:r>
            <a:r>
              <a:rPr lang="nl-NL" sz="1100" kern="0" dirty="0">
                <a:solidFill>
                  <a:srgbClr val="000000"/>
                </a:solidFill>
                <a:ea typeface="ＭＳ Ｐゴシック" charset="-128"/>
                <a:cs typeface="Calibri" panose="020F0502020204030204" pitchFamily="34" charset="0"/>
              </a:rPr>
              <a:t> 2,5 mg gestart. Initieel werd gestart met </a:t>
            </a:r>
            <a:r>
              <a:rPr lang="nl-NL" sz="1100" kern="0" dirty="0" err="1">
                <a:solidFill>
                  <a:srgbClr val="000000"/>
                </a:solidFill>
                <a:ea typeface="ＭＳ Ｐゴシック" charset="-128"/>
                <a:cs typeface="Calibri" panose="020F0502020204030204" pitchFamily="34" charset="0"/>
              </a:rPr>
              <a:t>prednisolon</a:t>
            </a:r>
            <a:r>
              <a:rPr lang="nl-NL" sz="1100" kern="0" dirty="0">
                <a:solidFill>
                  <a:srgbClr val="000000"/>
                </a:solidFill>
                <a:ea typeface="ＭＳ Ｐゴシック" charset="-128"/>
                <a:cs typeface="Calibri" panose="020F0502020204030204" pitchFamily="34" charset="0"/>
              </a:rPr>
              <a:t> 1 </a:t>
            </a:r>
            <a:r>
              <a:rPr lang="nl-NL" sz="1100" kern="0" dirty="0" err="1">
                <a:solidFill>
                  <a:srgbClr val="000000"/>
                </a:solidFill>
                <a:ea typeface="ＭＳ Ｐゴシック" charset="-128"/>
                <a:cs typeface="Calibri" panose="020F0502020204030204" pitchFamily="34" charset="0"/>
              </a:rPr>
              <a:t>dd</a:t>
            </a:r>
            <a:r>
              <a:rPr lang="nl-NL" sz="1100" kern="0" dirty="0">
                <a:solidFill>
                  <a:srgbClr val="000000"/>
                </a:solidFill>
                <a:ea typeface="ＭＳ Ｐゴシック" charset="-128"/>
                <a:cs typeface="Calibri" panose="020F0502020204030204" pitchFamily="34" charset="0"/>
              </a:rPr>
              <a:t> 40 mg en na bereiken van een stabiele respiratoire situatie werd deze dosering afgebouwd tot 1 </a:t>
            </a:r>
            <a:r>
              <a:rPr lang="nl-NL" sz="1100" kern="0" dirty="0" err="1">
                <a:solidFill>
                  <a:srgbClr val="000000"/>
                </a:solidFill>
                <a:ea typeface="ＭＳ Ｐゴシック" charset="-128"/>
                <a:cs typeface="Calibri" panose="020F0502020204030204" pitchFamily="34" charset="0"/>
              </a:rPr>
              <a:t>dd</a:t>
            </a:r>
            <a:r>
              <a:rPr lang="nl-NL" sz="1100" kern="0" dirty="0">
                <a:solidFill>
                  <a:srgbClr val="000000"/>
                </a:solidFill>
                <a:ea typeface="ＭＳ Ｐゴシック" charset="-128"/>
                <a:cs typeface="Calibri" panose="020F0502020204030204" pitchFamily="34" charset="0"/>
              </a:rPr>
              <a:t> 10 mg.</a:t>
            </a:r>
            <a:r>
              <a:rPr lang="nl-NL" sz="1100" kern="0" dirty="0">
                <a:solidFill>
                  <a:schemeClr val="tx1"/>
                </a:solidFill>
                <a:ea typeface="ＭＳ Ｐゴシック" charset="-128"/>
                <a:cs typeface="Calibri" panose="020F0502020204030204" pitchFamily="34" charset="0"/>
              </a:rPr>
              <a:t> Er wordt getracht </a:t>
            </a:r>
            <a:r>
              <a:rPr lang="nl-NL" sz="1100" kern="0" dirty="0" err="1">
                <a:solidFill>
                  <a:schemeClr val="tx1"/>
                </a:solidFill>
                <a:ea typeface="ＭＳ Ｐゴシック" charset="-128"/>
                <a:cs typeface="Calibri" panose="020F0502020204030204" pitchFamily="34" charset="0"/>
              </a:rPr>
              <a:t>prednisolon</a:t>
            </a:r>
            <a:r>
              <a:rPr lang="nl-NL" sz="1100" kern="0" dirty="0">
                <a:solidFill>
                  <a:schemeClr val="tx1"/>
                </a:solidFill>
                <a:ea typeface="ＭＳ Ｐゴシック" charset="-128"/>
                <a:cs typeface="Calibri" panose="020F0502020204030204" pitchFamily="34" charset="0"/>
              </a:rPr>
              <a:t> helemaal te stoppen indien de situatie stabiel blijft. </a:t>
            </a:r>
            <a:endParaRPr lang="nl-NL" sz="1100" kern="0" dirty="0">
              <a:solidFill>
                <a:srgbClr val="FF0000"/>
              </a:solidFill>
              <a:ea typeface="ＭＳ Ｐゴシック" charset="-128"/>
              <a:cs typeface="Calibri" panose="020F0502020204030204" pitchFamily="34" charset="0"/>
            </a:endParaRPr>
          </a:p>
          <a:p>
            <a:pPr>
              <a:lnSpc>
                <a:spcPct val="100000"/>
              </a:lnSpc>
              <a:spcBef>
                <a:spcPts val="0"/>
              </a:spcBef>
              <a:spcAft>
                <a:spcPts val="800"/>
              </a:spcAft>
            </a:pPr>
            <a:r>
              <a:rPr lang="nl-NL" sz="1100" b="1" dirty="0">
                <a:solidFill>
                  <a:schemeClr val="tx1"/>
                </a:solidFill>
                <a:ea typeface="ＭＳ Ｐゴシック" charset="-128"/>
              </a:rPr>
              <a:t>Conclusie</a:t>
            </a:r>
            <a:r>
              <a:rPr lang="nl-NL" sz="1100" dirty="0">
                <a:solidFill>
                  <a:schemeClr val="tx1"/>
                </a:solidFill>
                <a:ea typeface="ＭＳ Ｐゴシック" charset="-128"/>
              </a:rPr>
              <a:t>: Pulmonale toxiciteit is een bekende bijwerking van amiodaron, die niet altijd (tijdig) wordt herkend vanwege de vaak aspecifieke klachten en variabele latentietijd. Bij vroegtijdig staken van amiodaron is de toxiciteit meestal reversibel; een alternatieve behandeling wordt aanbevolen.</a:t>
            </a:r>
            <a:endParaRPr lang="nl-NL" sz="1100" u="sng" dirty="0">
              <a:solidFill>
                <a:schemeClr val="tx1"/>
              </a:solidFill>
              <a:ea typeface="ＭＳ Ｐゴシック" charset="-128"/>
            </a:endParaRPr>
          </a:p>
          <a:p>
            <a:pPr>
              <a:lnSpc>
                <a:spcPct val="100000"/>
              </a:lnSpc>
              <a:spcBef>
                <a:spcPts val="0"/>
              </a:spcBef>
              <a:spcAft>
                <a:spcPts val="800"/>
              </a:spcAft>
            </a:pPr>
            <a:r>
              <a:rPr lang="nl-NL" sz="1100" u="sng" dirty="0">
                <a:solidFill>
                  <a:prstClr val="black"/>
                </a:solidFill>
                <a:ea typeface="ＭＳ Ｐゴシック" charset="-128"/>
              </a:rPr>
              <a:t>Bronnen o.a.:</a:t>
            </a:r>
            <a:br>
              <a:rPr lang="nl-NL" sz="1100" u="sng" dirty="0">
                <a:solidFill>
                  <a:prstClr val="black"/>
                </a:solidFill>
                <a:ea typeface="ＭＳ Ｐゴシック" charset="-128"/>
              </a:rPr>
            </a:br>
            <a:r>
              <a:rPr lang="nl-NL" sz="1100" i="1" dirty="0">
                <a:solidFill>
                  <a:prstClr val="black"/>
                </a:solidFill>
                <a:ea typeface="ＭＳ Ｐゴシック" charset="-128"/>
              </a:rPr>
              <a:t>[A] Longklachten bij gebruik van amiodaron. </a:t>
            </a:r>
            <a:r>
              <a:rPr lang="nl-NL" sz="1100" i="1" dirty="0" err="1">
                <a:solidFill>
                  <a:prstClr val="black"/>
                </a:solidFill>
                <a:ea typeface="ＭＳ Ｐゴシック" charset="-128"/>
              </a:rPr>
              <a:t>Gebu</a:t>
            </a:r>
            <a:r>
              <a:rPr lang="nl-NL" sz="1100" i="1" dirty="0">
                <a:solidFill>
                  <a:prstClr val="black"/>
                </a:solidFill>
                <a:ea typeface="ＭＳ Ｐゴシック" charset="-128"/>
              </a:rPr>
              <a:t> 2009; 43: 51-52. </a:t>
            </a:r>
            <a:r>
              <a:rPr lang="nl-NL" sz="1100" i="1" dirty="0">
                <a:solidFill>
                  <a:prstClr val="black"/>
                </a:solidFill>
                <a:ea typeface="ＭＳ Ｐゴシック" charset="-128"/>
                <a:hlinkClick r:id="rId6"/>
              </a:rPr>
              <a:t>https://www.ge-bu.nl/artikel/longklachten-bij-gebruik-van-amiodaron</a:t>
            </a:r>
            <a:r>
              <a:rPr lang="nl-NL" sz="1100" i="1" dirty="0">
                <a:solidFill>
                  <a:prstClr val="black"/>
                </a:solidFill>
                <a:ea typeface="ＭＳ Ｐゴシック" charset="-128"/>
              </a:rPr>
              <a:t> </a:t>
            </a:r>
            <a:br>
              <a:rPr lang="nl-NL" sz="1100" i="1" dirty="0">
                <a:solidFill>
                  <a:prstClr val="black"/>
                </a:solidFill>
                <a:ea typeface="ＭＳ Ｐゴシック" charset="-128"/>
              </a:rPr>
            </a:br>
            <a:r>
              <a:rPr lang="nl-NL" sz="1100" i="1" dirty="0">
                <a:solidFill>
                  <a:prstClr val="black"/>
                </a:solidFill>
                <a:ea typeface="ＭＳ Ｐゴシック" charset="-128"/>
              </a:rPr>
              <a:t>[B] </a:t>
            </a:r>
            <a:r>
              <a:rPr lang="nl-NL" sz="1100" i="1" dirty="0" err="1">
                <a:solidFill>
                  <a:prstClr val="black"/>
                </a:solidFill>
                <a:ea typeface="ＭＳ Ｐゴシック" charset="-128"/>
              </a:rPr>
              <a:t>Voruganti</a:t>
            </a:r>
            <a:r>
              <a:rPr lang="nl-NL" sz="1100" i="1" dirty="0">
                <a:solidFill>
                  <a:prstClr val="black"/>
                </a:solidFill>
                <a:ea typeface="ＭＳ Ｐゴシック" charset="-128"/>
              </a:rPr>
              <a:t> et al. </a:t>
            </a:r>
            <a:r>
              <a:rPr lang="nl-NL" sz="1100" i="1" dirty="0" err="1">
                <a:solidFill>
                  <a:prstClr val="black"/>
                </a:solidFill>
                <a:ea typeface="ＭＳ Ｐゴシック" charset="-128"/>
              </a:rPr>
              <a:t>Amiodarone-induced</a:t>
            </a:r>
            <a:r>
              <a:rPr lang="nl-NL" sz="1100" i="1" dirty="0">
                <a:solidFill>
                  <a:prstClr val="black"/>
                </a:solidFill>
                <a:ea typeface="ＭＳ Ｐゴシック" charset="-128"/>
              </a:rPr>
              <a:t> </a:t>
            </a:r>
            <a:r>
              <a:rPr lang="nl-NL" sz="1100" i="1" dirty="0" err="1">
                <a:solidFill>
                  <a:prstClr val="black"/>
                </a:solidFill>
                <a:ea typeface="ＭＳ Ｐゴシック" charset="-128"/>
              </a:rPr>
              <a:t>interstitial</a:t>
            </a:r>
            <a:r>
              <a:rPr lang="nl-NL" sz="1100" i="1" dirty="0">
                <a:solidFill>
                  <a:prstClr val="black"/>
                </a:solidFill>
                <a:ea typeface="ＭＳ Ｐゴシック" charset="-128"/>
              </a:rPr>
              <a:t> </a:t>
            </a:r>
            <a:r>
              <a:rPr lang="nl-NL" sz="1100" i="1" dirty="0" err="1">
                <a:solidFill>
                  <a:prstClr val="black"/>
                </a:solidFill>
                <a:ea typeface="ＭＳ Ｐゴシック" charset="-128"/>
              </a:rPr>
              <a:t>pneumonitis</a:t>
            </a:r>
            <a:r>
              <a:rPr lang="nl-NL" sz="1100" i="1" dirty="0">
                <a:solidFill>
                  <a:prstClr val="black"/>
                </a:solidFill>
                <a:ea typeface="ＭＳ Ｐゴシック" charset="-128"/>
              </a:rPr>
              <a:t>. BMJ Case Rep. 2017 </a:t>
            </a:r>
            <a:r>
              <a:rPr lang="nl-NL" sz="1050" b="0" i="0" dirty="0" err="1">
                <a:solidFill>
                  <a:srgbClr val="212121"/>
                </a:solidFill>
                <a:effectLst/>
              </a:rPr>
              <a:t>doi</a:t>
            </a:r>
            <a:r>
              <a:rPr lang="nl-NL" sz="1050" b="0" i="0" dirty="0">
                <a:solidFill>
                  <a:srgbClr val="212121"/>
                </a:solidFill>
                <a:effectLst/>
              </a:rPr>
              <a:t>: </a:t>
            </a:r>
            <a:r>
              <a:rPr lang="nl-NL" sz="1050" b="0" i="0" u="sng" dirty="0">
                <a:solidFill>
                  <a:srgbClr val="376FAA"/>
                </a:solidFill>
                <a:effectLst/>
                <a:hlinkClick r:id="rId7"/>
              </a:rPr>
              <a:t>10.1136/bcr-2017-219373</a:t>
            </a:r>
            <a:r>
              <a:rPr lang="nl-NL" sz="1050" b="0" i="0" u="sng" dirty="0">
                <a:solidFill>
                  <a:srgbClr val="376FAA"/>
                </a:solidFill>
                <a:effectLst/>
              </a:rPr>
              <a:t/>
            </a:r>
            <a:br>
              <a:rPr lang="nl-NL" sz="1050" b="0" i="0" u="sng" dirty="0">
                <a:solidFill>
                  <a:srgbClr val="376FAA"/>
                </a:solidFill>
                <a:effectLst/>
              </a:rPr>
            </a:br>
            <a:r>
              <a:rPr lang="nl-NL" sz="1100" i="1" dirty="0">
                <a:solidFill>
                  <a:prstClr val="black"/>
                </a:solidFill>
                <a:ea typeface="ＭＳ Ｐゴシック" charset="-128"/>
              </a:rPr>
              <a:t>[C] </a:t>
            </a:r>
            <a:r>
              <a:rPr lang="nl-NL" sz="1100" i="1" dirty="0" err="1">
                <a:solidFill>
                  <a:prstClr val="black"/>
                </a:solidFill>
                <a:ea typeface="ＭＳ Ｐゴシック" charset="-128"/>
              </a:rPr>
              <a:t>Amiodarone</a:t>
            </a:r>
            <a:r>
              <a:rPr lang="nl-NL" sz="1100" i="1" dirty="0">
                <a:solidFill>
                  <a:prstClr val="black"/>
                </a:solidFill>
                <a:ea typeface="ＭＳ Ｐゴシック" charset="-128"/>
              </a:rPr>
              <a:t> </a:t>
            </a:r>
            <a:r>
              <a:rPr lang="nl-NL" sz="1100" i="1" dirty="0" err="1">
                <a:solidFill>
                  <a:prstClr val="black"/>
                </a:solidFill>
                <a:ea typeface="ＭＳ Ｐゴシック" charset="-128"/>
              </a:rPr>
              <a:t>Pulmonary</a:t>
            </a:r>
            <a:r>
              <a:rPr lang="nl-NL" sz="1100" i="1" dirty="0">
                <a:solidFill>
                  <a:prstClr val="black"/>
                </a:solidFill>
                <a:ea typeface="ＭＳ Ｐゴシック" charset="-128"/>
              </a:rPr>
              <a:t> </a:t>
            </a:r>
            <a:r>
              <a:rPr lang="nl-NL" sz="1100" i="1" dirty="0" err="1">
                <a:solidFill>
                  <a:prstClr val="black"/>
                </a:solidFill>
                <a:ea typeface="ＭＳ Ｐゴシック" charset="-128"/>
              </a:rPr>
              <a:t>Toxicity</a:t>
            </a:r>
            <a:r>
              <a:rPr lang="nl-NL" sz="1100" i="1" dirty="0">
                <a:solidFill>
                  <a:prstClr val="black"/>
                </a:solidFill>
                <a:ea typeface="ＭＳ Ｐゴシック" charset="-128"/>
              </a:rPr>
              <a:t>. </a:t>
            </a:r>
            <a:r>
              <a:rPr lang="nl-NL" sz="1100" i="1" dirty="0">
                <a:solidFill>
                  <a:prstClr val="black"/>
                </a:solidFill>
                <a:ea typeface="ＭＳ Ｐゴシック" charset="-128"/>
                <a:hlinkClick r:id="rId8"/>
              </a:rPr>
              <a:t>https://www.uptodate.com/contents/amiodarone-pulmonary-toxicity?search=amiodaron%20pulmonary</a:t>
            </a:r>
            <a:r>
              <a:rPr lang="nl-NL" sz="1100" i="1" dirty="0">
                <a:solidFill>
                  <a:prstClr val="black"/>
                </a:solidFill>
                <a:ea typeface="ＭＳ Ｐゴシック" charset="-128"/>
              </a:rPr>
              <a:t>. </a:t>
            </a:r>
            <a:r>
              <a:rPr lang="nl-NL" sz="1100" i="1" dirty="0">
                <a:solidFill>
                  <a:schemeClr val="tx1"/>
                </a:solidFill>
                <a:ea typeface="ＭＳ Ｐゴシック" charset="-128"/>
              </a:rPr>
              <a:t>Maart 2024</a:t>
            </a:r>
          </a:p>
          <a:p>
            <a:pPr lvl="0" algn="just" defTabSz="457200" eaLnBrk="0" fontAlgn="base" hangingPunct="0">
              <a:lnSpc>
                <a:spcPct val="150000"/>
              </a:lnSpc>
              <a:spcBef>
                <a:spcPts val="0"/>
              </a:spcBef>
            </a:pPr>
            <a:endParaRPr lang="nl-NL" sz="1100" dirty="0">
              <a:solidFill>
                <a:prstClr val="black"/>
              </a:solidFill>
              <a:ea typeface="ＭＳ Ｐゴシック" charset="-128"/>
            </a:endParaRPr>
          </a:p>
          <a:p>
            <a:pPr lvl="0" algn="just" defTabSz="457200" eaLnBrk="0" fontAlgn="base" hangingPunct="0">
              <a:lnSpc>
                <a:spcPct val="150000"/>
              </a:lnSpc>
              <a:spcBef>
                <a:spcPts val="0"/>
              </a:spcBef>
            </a:pPr>
            <a:endParaRPr lang="nl-NL" sz="1100" dirty="0">
              <a:solidFill>
                <a:prstClr val="black"/>
              </a:solidFill>
              <a:ea typeface="ＭＳ Ｐゴシック" charset="-128"/>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430887"/>
          </a:xfrm>
          <a:prstGeom prst="rect">
            <a:avLst/>
          </a:prstGeom>
          <a:noFill/>
        </p:spPr>
        <p:txBody>
          <a:bodyPr wrap="square" rtlCol="0">
            <a:spAutoFit/>
          </a:bodyPr>
          <a:lstStyle/>
          <a:p>
            <a:pPr>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t>
            </a:r>
            <a:r>
              <a:rPr lang="nl-NL" sz="1100" b="1" dirty="0" err="1">
                <a:solidFill>
                  <a:prstClr val="black"/>
                </a:solidFill>
                <a:latin typeface="Calibri" panose="020F0502020204030204"/>
              </a:rPr>
              <a:t>Zuyderland</a:t>
            </a:r>
            <a:r>
              <a:rPr lang="nl-NL" sz="1100" b="1" dirty="0">
                <a:solidFill>
                  <a:prstClr val="black"/>
                </a:solidFill>
                <a:latin typeface="Calibri" panose="020F0502020204030204"/>
              </a:rPr>
              <a:t> Medisch Centrum</a:t>
            </a:r>
            <a:endParaRPr lang="nl-NL"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9E1AB64E-7B66-8FE1-EE52-4761D23F6AAD}"/>
              </a:ext>
            </a:extLst>
          </p:cNvPr>
          <p:cNvSpPr txBox="1"/>
          <p:nvPr/>
        </p:nvSpPr>
        <p:spPr>
          <a:xfrm>
            <a:off x="262552" y="542036"/>
            <a:ext cx="5136204" cy="461665"/>
          </a:xfrm>
          <a:prstGeom prst="rect">
            <a:avLst/>
          </a:prstGeom>
          <a:noFill/>
        </p:spPr>
        <p:txBody>
          <a:bodyPr wrap="square" rtlCol="0">
            <a:spAutoFit/>
          </a:bodyPr>
          <a:lstStyle/>
          <a:p>
            <a:r>
              <a:rPr lang="nl-NL" sz="2400" b="1" dirty="0"/>
              <a:t>Een Ondoorzichtig Probleem</a:t>
            </a:r>
          </a:p>
        </p:txBody>
      </p:sp>
      <p:sp>
        <p:nvSpPr>
          <p:cNvPr id="14" name="Tekstvak 13">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73 </a:t>
            </a:r>
            <a:r>
              <a:rPr lang="nl-NL" dirty="0">
                <a:latin typeface="+mj-lt"/>
              </a:rPr>
              <a:t>– </a:t>
            </a:r>
            <a:r>
              <a:rPr lang="nl-NL" dirty="0">
                <a:latin typeface="+mj-lt"/>
              </a:rPr>
              <a:t>mei 2024 </a:t>
            </a:r>
            <a:r>
              <a:rPr lang="nl-NL" dirty="0">
                <a:solidFill>
                  <a:schemeClr val="bg1"/>
                </a:solidFill>
                <a:latin typeface="+mj-lt"/>
              </a:rPr>
              <a:t>via </a:t>
            </a:r>
          </a:p>
        </p:txBody>
      </p:sp>
    </p:spTree>
    <p:extLst>
      <p:ext uri="{BB962C8B-B14F-4D97-AF65-F5344CB8AC3E}">
        <p14:creationId xmlns:p14="http://schemas.microsoft.com/office/powerpoint/2010/main" val="291765471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2763</TotalTime>
  <Words>830</Words>
  <Application>Microsoft Office PowerPoint</Application>
  <PresentationFormat>Diavoorstelling (4:3)</PresentationFormat>
  <Paragraphs>36</Paragraphs>
  <Slides>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vt:i4>
      </vt:variant>
    </vt:vector>
  </HeadingPairs>
  <TitlesOfParts>
    <vt:vector size="8" baseType="lpstr">
      <vt:lpstr>ＭＳ Ｐゴシック</vt:lpstr>
      <vt:lpstr>Arial</vt:lpstr>
      <vt:lpstr>Calibri</vt:lpstr>
      <vt:lpstr>Calibri Light</vt:lpstr>
      <vt:lpstr>Times New Roman</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oortgiesenber</cp:lastModifiedBy>
  <cp:revision>139</cp:revision>
  <dcterms:created xsi:type="dcterms:W3CDTF">2020-01-09T13:28:19Z</dcterms:created>
  <dcterms:modified xsi:type="dcterms:W3CDTF">2024-04-29T17:44:13Z</dcterms:modified>
</cp:coreProperties>
</file>