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65" r:id="rId2"/>
    <p:sldId id="29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3445" autoAdjust="0"/>
  </p:normalViewPr>
  <p:slideViewPr>
    <p:cSldViewPr snapToGrid="0">
      <p:cViewPr varScale="1">
        <p:scale>
          <a:sx n="97" d="100"/>
          <a:sy n="97" d="100"/>
        </p:scale>
        <p:origin x="19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14-05-2024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2</a:t>
            </a:fld>
            <a:endParaRPr lang="nl-NL"/>
          </a:p>
        </p:txBody>
      </p:sp>
    </p:spTree>
    <p:extLst>
      <p:ext uri="{BB962C8B-B14F-4D97-AF65-F5344CB8AC3E}">
        <p14:creationId xmlns:p14="http://schemas.microsoft.com/office/powerpoint/2010/main" val="3943130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bitterpillnvkfb@gmail.com"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www.farmacotherapeutischkompas.nl/farmacologie/zwangerschap-lactatie" TargetMode="External"/><Relationship Id="rId5" Type="http://schemas.openxmlformats.org/officeDocument/2006/relationships/hyperlink" Target="mailto:bitterpillnvkfb@gmail.com"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7" name="Afbeelding 16">
            <a:extLst>
              <a:ext uri="{FF2B5EF4-FFF2-40B4-BE49-F238E27FC236}">
                <a16:creationId xmlns:a16="http://schemas.microsoft.com/office/drawing/2014/main" id="{353BA241-719C-C6EE-2561-33E80F407C9E}"/>
              </a:ext>
            </a:extLst>
          </p:cNvPr>
          <p:cNvPicPr>
            <a:picLocks noChangeAspect="1"/>
          </p:cNvPicPr>
          <p:nvPr/>
        </p:nvPicPr>
        <p:blipFill>
          <a:blip r:embed="rId3"/>
          <a:stretch>
            <a:fillRect/>
          </a:stretch>
        </p:blipFill>
        <p:spPr>
          <a:xfrm>
            <a:off x="3359428" y="3361580"/>
            <a:ext cx="5686425" cy="3009900"/>
          </a:xfrm>
          <a:prstGeom prst="rect">
            <a:avLst/>
          </a:prstGeom>
        </p:spPr>
      </p:pic>
      <p:sp>
        <p:nvSpPr>
          <p:cNvPr id="5" name="Tekstvak 4">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74 – mei 2024 </a:t>
            </a:r>
            <a:r>
              <a:rPr lang="nl-NL" dirty="0">
                <a:solidFill>
                  <a:schemeClr val="bg1"/>
                </a:solidFill>
                <a:latin typeface="+mj-lt"/>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4"/>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5"/>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6"/>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nSpc>
                <a:spcPct val="107000"/>
              </a:lnSpc>
              <a:spcAft>
                <a:spcPts val="800"/>
              </a:spcAft>
            </a:pPr>
            <a:r>
              <a:rPr lang="nl-NL" sz="1250" dirty="0">
                <a:solidFill>
                  <a:srgbClr val="000000"/>
                </a:solidFill>
                <a:effectLst/>
                <a:ea typeface="Calibri" panose="020F0502020204030204" pitchFamily="34" charset="0"/>
                <a:cs typeface="Courier New" panose="02070309020205020404" pitchFamily="49" charset="0"/>
              </a:rPr>
              <a:t>Een 29-jarige vrouw, bekend met cryptogene focale epilepsie en 13 weken zwanger, werd op de SEH gezien na het doormaken van 2 tonisch-clonische insulten. Patiënte was 5 jaar aanvalsvrij en gebruikt </a:t>
            </a:r>
            <a:r>
              <a:rPr lang="nl-NL" sz="1250" dirty="0" err="1">
                <a:solidFill>
                  <a:srgbClr val="000000"/>
                </a:solidFill>
                <a:effectLst/>
                <a:ea typeface="Calibri" panose="020F0502020204030204" pitchFamily="34" charset="0"/>
                <a:cs typeface="Courier New" panose="02070309020205020404" pitchFamily="49" charset="0"/>
              </a:rPr>
              <a:t>lamotrigine</a:t>
            </a:r>
            <a:r>
              <a:rPr lang="nl-NL" sz="1250" dirty="0">
                <a:solidFill>
                  <a:srgbClr val="000000"/>
                </a:solidFill>
                <a:effectLst/>
                <a:ea typeface="Calibri" panose="020F0502020204030204" pitchFamily="34" charset="0"/>
                <a:cs typeface="Courier New" panose="02070309020205020404" pitchFamily="49" charset="0"/>
              </a:rPr>
              <a:t> 2dd 250mg. Geen verklarende afwijkingen in lab. Geen anamnestisch uitlokkende factoren voor insulten. Bij </a:t>
            </a:r>
            <a:r>
              <a:rPr lang="nl-NL" sz="1250" dirty="0">
                <a:solidFill>
                  <a:srgbClr val="000000"/>
                </a:solidFill>
                <a:ea typeface="Calibri" panose="020F0502020204030204" pitchFamily="34" charset="0"/>
                <a:cs typeface="Courier New" panose="02070309020205020404" pitchFamily="49" charset="0"/>
              </a:rPr>
              <a:t>n</a:t>
            </a:r>
            <a:r>
              <a:rPr lang="nl-NL" sz="1250" dirty="0">
                <a:solidFill>
                  <a:srgbClr val="000000"/>
                </a:solidFill>
                <a:effectLst/>
                <a:ea typeface="Calibri" panose="020F0502020204030204" pitchFamily="34" charset="0"/>
                <a:cs typeface="Courier New" panose="02070309020205020404" pitchFamily="49" charset="0"/>
              </a:rPr>
              <a:t>eurologisch onderzoek EMV 3-6-3, geen duidelijke lateralisatie.</a:t>
            </a:r>
            <a:endParaRPr lang="nl-NL" sz="1250" kern="100" dirty="0">
              <a:effectLst/>
              <a:ea typeface="Calibri" panose="020F0502020204030204" pitchFamily="34" charset="0"/>
              <a:cs typeface="Times New Roman" panose="02020603050405020304" pitchFamily="18" charset="0"/>
            </a:endParaRP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Thuismedicatie: </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acetylsalicylzuur 1dd 80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lamotrigine</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2dd 250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clobazam</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1dd 10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midazolam</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neusspray 10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zn</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levothyroxine 1dd 50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mcg</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pantoprazol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1dd 40 mg, metoclopramide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zn</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foliumzuur 1dd 0,5 mg</a:t>
            </a: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sumatriptan</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50 mg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zn</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salbutamol aerosol,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colecalciferol</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5600 IE/</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wk</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cyanocobalamine</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1dd 1000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mcg</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nl-NL" sz="12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Lab bij opname: </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glucose 4,8,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eGFR</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&gt;90, CRP 2,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Hb</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6,8. </a:t>
            </a: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Diagnostiek: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lamotrigines</a:t>
            </a:r>
            <a:r>
              <a:rPr lang="nl-NL" sz="1250" kern="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piegel</a:t>
            </a: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werd bepaald:</a:t>
            </a:r>
          </a:p>
          <a:p>
            <a:pPr>
              <a:lnSpc>
                <a:spcPct val="107000"/>
              </a:lnSpc>
              <a:spcAft>
                <a:spcPts val="800"/>
              </a:spcAft>
            </a:pP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nl-NL" sz="1250" kern="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lamotrigine</a:t>
            </a: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 4,2 mg/l  (ref 2,5-15 mg/l)</a:t>
            </a:r>
            <a:endParaRPr lang="nl-NL" sz="125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nl-NL" sz="1250" b="1" kern="0" dirty="0">
              <a:solidFill>
                <a:srgbClr val="000000"/>
              </a:solidFill>
              <a:highlight>
                <a:srgbClr val="FFFF00"/>
              </a:highlight>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endParaRPr lang="nl-NL" sz="1250" b="1" kern="0"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endPar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Hoe verklaart u de daling van de </a:t>
            </a:r>
            <a:r>
              <a:rPr lang="nl-NL" sz="1250" b="1"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lamotriginespiegel</a:t>
            </a: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a:lnSpc>
                <a:spcPct val="107000"/>
              </a:lnSpc>
              <a:spcAft>
                <a:spcPts val="800"/>
              </a:spcAft>
            </a:pPr>
            <a:r>
              <a:rPr lang="nl-NL" sz="1250" b="1" kern="0" dirty="0">
                <a:solidFill>
                  <a:srgbClr val="000000"/>
                </a:solidFill>
                <a:latin typeface="Calibri" panose="020F0502020204030204" pitchFamily="34" charset="0"/>
                <a:ea typeface="Calibri" panose="020F0502020204030204" pitchFamily="34" charset="0"/>
                <a:cs typeface="Calibri" panose="020F0502020204030204" pitchFamily="34" charset="0"/>
              </a:rPr>
              <a:t>Wat is uw beleid?</a:t>
            </a:r>
            <a:endParaRPr lang="en-US" altLang="en-US" sz="11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261610"/>
          </a:xfrm>
          <a:prstGeom prst="rect">
            <a:avLst/>
          </a:prstGeom>
          <a:noFill/>
        </p:spPr>
        <p:txBody>
          <a:bodyPr wrap="square" rtlCol="0">
            <a:spAutoFit/>
          </a:bodyPr>
          <a:lstStyle/>
          <a:p>
            <a:pPr algn="r"/>
            <a:r>
              <a:rPr lang="nl-NL" sz="1100" b="1" dirty="0"/>
              <a:t>Aangeleverd door: Mark Reinders, Zuyderland MC</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err="1"/>
              <a:t>Lamotrigine</a:t>
            </a:r>
            <a:r>
              <a:rPr lang="nl-NL" sz="2400" b="1" dirty="0"/>
              <a:t> dip</a:t>
            </a:r>
          </a:p>
        </p:txBody>
      </p:sp>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Uitwerking casus 74 – mei 2024 </a:t>
            </a:r>
            <a:r>
              <a:rPr lang="nl-NL" dirty="0">
                <a:solidFill>
                  <a:schemeClr val="bg1"/>
                </a:solidFill>
                <a:latin typeface="+mj-lt"/>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a:lnSpc>
                <a:spcPct val="107000"/>
              </a:lnSpc>
              <a:spcAft>
                <a:spcPts val="800"/>
              </a:spcAft>
            </a:pPr>
            <a:endParaRPr lang="nl-NL"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en-US" altLang="en-US" sz="1100" dirty="0">
              <a:solidFill>
                <a:schemeClr val="tx1"/>
              </a:solidFill>
            </a:endParaRPr>
          </a:p>
          <a:p>
            <a:pPr>
              <a:lnSpc>
                <a:spcPct val="100000"/>
              </a:lnSpc>
              <a:spcBef>
                <a:spcPts val="0"/>
              </a:spcBef>
            </a:pPr>
            <a:endParaRPr lang="en-US" altLang="en-US" sz="11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261610"/>
          </a:xfrm>
          <a:prstGeom prst="rect">
            <a:avLst/>
          </a:prstGeom>
          <a:noFill/>
        </p:spPr>
        <p:txBody>
          <a:bodyPr wrap="square" rtlCol="0">
            <a:spAutoFit/>
          </a:bodyPr>
          <a:lstStyle/>
          <a:p>
            <a:pPr algn="r"/>
            <a:r>
              <a:rPr lang="nl-NL" sz="1100" b="1" dirty="0"/>
              <a:t>Aangeleverd door: Mark Reinders, Zuyderland MC</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err="1"/>
              <a:t>Lamotrigine</a:t>
            </a:r>
            <a:r>
              <a:rPr lang="nl-NL" sz="2400" b="1" dirty="0"/>
              <a:t> dip</a:t>
            </a:r>
          </a:p>
        </p:txBody>
      </p:sp>
      <p:sp>
        <p:nvSpPr>
          <p:cNvPr id="10" name="Ondertitel 14">
            <a:extLst>
              <a:ext uri="{FF2B5EF4-FFF2-40B4-BE49-F238E27FC236}">
                <a16:creationId xmlns:a16="http://schemas.microsoft.com/office/drawing/2014/main" id="{3CF85373-0B9C-2983-21E6-F6D9BC69696E}"/>
              </a:ext>
            </a:extLst>
          </p:cNvPr>
          <p:cNvSpPr txBox="1">
            <a:spLocks/>
          </p:cNvSpPr>
          <p:nvPr/>
        </p:nvSpPr>
        <p:spPr>
          <a:xfrm>
            <a:off x="370243" y="1571030"/>
            <a:ext cx="8623060" cy="4666898"/>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algn="just">
              <a:lnSpc>
                <a:spcPct val="100000"/>
              </a:lnSpc>
              <a:spcBef>
                <a:spcPts val="0"/>
              </a:spcBef>
            </a:pPr>
            <a:r>
              <a:rPr lang="nl-NL" sz="1250" dirty="0" err="1">
                <a:solidFill>
                  <a:srgbClr val="000000"/>
                </a:solidFill>
                <a:ea typeface="Calibri" panose="020F0502020204030204" pitchFamily="34" charset="0"/>
                <a:cs typeface="Courier New" panose="02070309020205020404" pitchFamily="49" charset="0"/>
              </a:rPr>
              <a:t>Lamotrigine</a:t>
            </a:r>
            <a:r>
              <a:rPr lang="nl-NL" sz="1250" dirty="0">
                <a:solidFill>
                  <a:srgbClr val="000000"/>
                </a:solidFill>
                <a:ea typeface="Calibri" panose="020F0502020204030204" pitchFamily="34" charset="0"/>
                <a:cs typeface="Courier New" panose="02070309020205020404" pitchFamily="49" charset="0"/>
              </a:rPr>
              <a:t> wordt </a:t>
            </a:r>
            <a:r>
              <a:rPr lang="nl-NL" sz="1250" b="0" i="0" dirty="0">
                <a:solidFill>
                  <a:srgbClr val="202A38"/>
                </a:solidFill>
                <a:effectLst/>
              </a:rPr>
              <a:t>door </a:t>
            </a:r>
            <a:r>
              <a:rPr lang="nl-NL" sz="1250" b="0" i="0" dirty="0" err="1">
                <a:solidFill>
                  <a:srgbClr val="202A38"/>
                </a:solidFill>
                <a:effectLst/>
              </a:rPr>
              <a:t>glucuronyltransferases</a:t>
            </a:r>
            <a:r>
              <a:rPr lang="nl-NL" sz="1250" b="0" i="0" dirty="0">
                <a:solidFill>
                  <a:srgbClr val="202A38"/>
                </a:solidFill>
                <a:effectLst/>
              </a:rPr>
              <a:t> (UGT1A4, UGT2B7) omgezet in inactieve glucuronidemetabolieten.</a:t>
            </a:r>
          </a:p>
          <a:p>
            <a:pPr algn="just">
              <a:lnSpc>
                <a:spcPct val="100000"/>
              </a:lnSpc>
              <a:spcBef>
                <a:spcPts val="800"/>
              </a:spcBef>
            </a:pPr>
            <a:r>
              <a:rPr lang="nl-NL" sz="1250" b="0" i="0" dirty="0">
                <a:solidFill>
                  <a:srgbClr val="000000"/>
                </a:solidFill>
                <a:effectLst/>
              </a:rPr>
              <a:t>Bekend is dat de activiteit van UGT1A4 tijdens de eerste twee trimesters van de zwangerschap stijgt met ca. 200% en tijdens het 3</a:t>
            </a:r>
            <a:r>
              <a:rPr lang="nl-NL" sz="1250" b="0" i="0" baseline="30000" dirty="0">
                <a:solidFill>
                  <a:srgbClr val="000000"/>
                </a:solidFill>
                <a:effectLst/>
              </a:rPr>
              <a:t>e</a:t>
            </a:r>
            <a:r>
              <a:rPr lang="nl-NL" sz="1250" b="0" i="0" dirty="0">
                <a:solidFill>
                  <a:srgbClr val="000000"/>
                </a:solidFill>
                <a:effectLst/>
              </a:rPr>
              <a:t> trimester met 300%; hierdoor vermindert de werking van </a:t>
            </a:r>
            <a:r>
              <a:rPr lang="nl-NL" sz="1250" b="0" i="0" dirty="0" err="1">
                <a:solidFill>
                  <a:srgbClr val="000000"/>
                </a:solidFill>
                <a:effectLst/>
              </a:rPr>
              <a:t>lamotrigine</a:t>
            </a:r>
            <a:r>
              <a:rPr lang="nl-NL" sz="1250" b="0" i="0" dirty="0">
                <a:solidFill>
                  <a:srgbClr val="000000"/>
                </a:solidFill>
                <a:effectLst/>
              </a:rPr>
              <a:t> met verhoogde kans op convulsies.</a:t>
            </a:r>
          </a:p>
          <a:p>
            <a:pPr algn="just">
              <a:lnSpc>
                <a:spcPct val="100000"/>
              </a:lnSpc>
              <a:spcBef>
                <a:spcPts val="0"/>
              </a:spcBef>
            </a:pPr>
            <a:r>
              <a:rPr lang="nl-NL" sz="1250" kern="100" dirty="0">
                <a:solidFill>
                  <a:srgbClr val="000000"/>
                </a:solidFill>
                <a:ea typeface="Calibri" panose="020F0502020204030204" pitchFamily="34" charset="0"/>
                <a:cs typeface="Times New Roman" panose="02020603050405020304" pitchFamily="18" charset="0"/>
              </a:rPr>
              <a:t>Daarnaast kan de </a:t>
            </a:r>
            <a:r>
              <a:rPr lang="nl-NL" sz="1250" kern="100" dirty="0" err="1">
                <a:solidFill>
                  <a:srgbClr val="000000"/>
                </a:solidFill>
                <a:ea typeface="Calibri" panose="020F0502020204030204" pitchFamily="34" charset="0"/>
                <a:cs typeface="Times New Roman" panose="02020603050405020304" pitchFamily="18" charset="0"/>
              </a:rPr>
              <a:t>lamotriginespiegel</a:t>
            </a:r>
            <a:r>
              <a:rPr lang="nl-NL" sz="1250" kern="100" dirty="0">
                <a:solidFill>
                  <a:srgbClr val="000000"/>
                </a:solidFill>
                <a:ea typeface="Calibri" panose="020F0502020204030204" pitchFamily="34" charset="0"/>
                <a:cs typeface="Times New Roman" panose="02020603050405020304" pitchFamily="18" charset="0"/>
              </a:rPr>
              <a:t> verder dalen door veranderingen in het verdelingsvolume tijdens de zwangerschap: </a:t>
            </a:r>
            <a:r>
              <a:rPr lang="nl-NL" sz="1250" b="0" i="0" dirty="0">
                <a:solidFill>
                  <a:srgbClr val="000000"/>
                </a:solidFill>
                <a:effectLst/>
              </a:rPr>
              <a:t>het </a:t>
            </a:r>
            <a:r>
              <a:rPr lang="nl-NL" sz="1250" b="0" i="1" dirty="0">
                <a:solidFill>
                  <a:srgbClr val="000000"/>
                </a:solidFill>
                <a:effectLst/>
              </a:rPr>
              <a:t>verdelingsvolume</a:t>
            </a:r>
            <a:r>
              <a:rPr lang="nl-NL" sz="1250" b="0" i="0" dirty="0">
                <a:solidFill>
                  <a:srgbClr val="000000"/>
                </a:solidFill>
                <a:effectLst/>
              </a:rPr>
              <a:t> neemt geleidelijk toe: het plasmavolume tot ca. 42%, het totale lichaamswater tot ca. 21% en het extracellulaire volume eveneens tot ca. 21%.  Hierdoor neemt het verdelingsvolume van hydrofiele geneesmiddelen toe met als gevolg een daling van de plasmaconcentratie van deze geneesmiddelen. Wees daarom alert bij hydrofiele geneesmiddelen met een smalle therapeutische breedte (</a:t>
            </a:r>
            <a:r>
              <a:rPr lang="nl-NL" sz="1250" b="0" i="1" dirty="0">
                <a:solidFill>
                  <a:srgbClr val="000000"/>
                </a:solidFill>
                <a:effectLst/>
                <a:hlinkClick r:id="rId6"/>
              </a:rPr>
              <a:t>https://www.farmacotherapeutischkompas.nl/farmacologie/zwangerschap-lactatie</a:t>
            </a:r>
            <a:r>
              <a:rPr lang="nl-NL" sz="1250" b="0" i="0" dirty="0">
                <a:solidFill>
                  <a:srgbClr val="000000"/>
                </a:solidFill>
                <a:effectLst/>
              </a:rPr>
              <a:t>).</a:t>
            </a:r>
          </a:p>
          <a:p>
            <a:pPr algn="just">
              <a:lnSpc>
                <a:spcPct val="100000"/>
              </a:lnSpc>
              <a:spcBef>
                <a:spcPts val="800"/>
              </a:spcBef>
            </a:pPr>
            <a:r>
              <a:rPr lang="nl-NL" sz="1250" b="0" i="0" dirty="0">
                <a:solidFill>
                  <a:srgbClr val="000000"/>
                </a:solidFill>
                <a:effectLst/>
              </a:rPr>
              <a:t>Verhoging van de dosis en/of doseerfrequentie is dikwijls nodig. Na de bevalling zal de dosis dan weer moeten worden afgebouwd tot onderhoudsdosis. </a:t>
            </a:r>
          </a:p>
          <a:p>
            <a:pPr algn="just">
              <a:lnSpc>
                <a:spcPct val="100000"/>
              </a:lnSpc>
              <a:spcBef>
                <a:spcPts val="800"/>
              </a:spcBef>
            </a:pPr>
            <a:r>
              <a:rPr lang="nl-NL" sz="1250" b="1" dirty="0">
                <a:solidFill>
                  <a:srgbClr val="000000"/>
                </a:solidFill>
              </a:rPr>
              <a:t>Vervolgbeleid</a:t>
            </a:r>
          </a:p>
          <a:p>
            <a:pPr algn="just">
              <a:lnSpc>
                <a:spcPct val="100000"/>
              </a:lnSpc>
              <a:spcBef>
                <a:spcPts val="0"/>
              </a:spcBef>
            </a:pPr>
            <a:r>
              <a:rPr lang="nl-NL" sz="1250" dirty="0">
                <a:solidFill>
                  <a:srgbClr val="000000"/>
                </a:solidFill>
              </a:rPr>
              <a:t>Bij deze patiënte zijn de </a:t>
            </a:r>
            <a:r>
              <a:rPr lang="nl-NL" sz="1250" dirty="0" err="1">
                <a:solidFill>
                  <a:srgbClr val="000000"/>
                </a:solidFill>
              </a:rPr>
              <a:t>lamotrigine</a:t>
            </a:r>
            <a:r>
              <a:rPr lang="nl-NL" sz="1250" dirty="0">
                <a:solidFill>
                  <a:srgbClr val="000000"/>
                </a:solidFill>
              </a:rPr>
              <a:t> spiegels tijdens en na de zwangerschap per 1-2 weken bepaald. De dosering werd eerst geleidelijk opgehoogd naar max. 1600 mg in 4 doses (streefwaarde ca. 8-12 mg/l) op AD 20+5, waarna weer werd verlaagd tot 1200 mg/dag tot aan de (spoed)sectio (AD 28+5). </a:t>
            </a:r>
          </a:p>
          <a:p>
            <a:pPr algn="just">
              <a:lnSpc>
                <a:spcPct val="100000"/>
              </a:lnSpc>
              <a:spcBef>
                <a:spcPts val="0"/>
              </a:spcBef>
            </a:pPr>
            <a:r>
              <a:rPr lang="nl-NL" sz="1250" dirty="0">
                <a:solidFill>
                  <a:srgbClr val="000000"/>
                </a:solidFill>
              </a:rPr>
              <a:t>Daarna werd de dosering over een periode van 8 weken afgebouwd tot de oorspronkelijke onderhoudsdosis (2dd 250 mg).</a:t>
            </a:r>
            <a:endParaRPr lang="nl-NL" sz="1250" dirty="0">
              <a:solidFill>
                <a:schemeClr val="tx1"/>
              </a:solidFill>
            </a:endParaRPr>
          </a:p>
          <a:p>
            <a:pPr algn="just">
              <a:lnSpc>
                <a:spcPct val="100000"/>
              </a:lnSpc>
              <a:spcBef>
                <a:spcPts val="800"/>
              </a:spcBef>
            </a:pPr>
            <a:r>
              <a:rPr lang="nl-NL" sz="1250" b="1" dirty="0">
                <a:solidFill>
                  <a:schemeClr val="tx1"/>
                </a:solidFill>
              </a:rPr>
              <a:t>Conclusie</a:t>
            </a:r>
            <a:endParaRPr lang="nl-NL" sz="1250" dirty="0">
              <a:solidFill>
                <a:schemeClr val="tx1"/>
              </a:solidFill>
            </a:endParaRPr>
          </a:p>
          <a:p>
            <a:pPr algn="just">
              <a:lnSpc>
                <a:spcPct val="100000"/>
              </a:lnSpc>
              <a:spcBef>
                <a:spcPts val="0"/>
              </a:spcBef>
            </a:pPr>
            <a:r>
              <a:rPr lang="nl-NL" sz="1250" dirty="0" err="1">
                <a:solidFill>
                  <a:schemeClr val="tx1"/>
                </a:solidFill>
              </a:rPr>
              <a:t>Lamotrigine</a:t>
            </a:r>
            <a:r>
              <a:rPr lang="nl-NL" sz="1250" dirty="0">
                <a:solidFill>
                  <a:schemeClr val="tx1"/>
                </a:solidFill>
              </a:rPr>
              <a:t> kan worden toegepast tijdens de zwangerschap; wees bedacht op een verlaagde plasmaspiegel als gevolg van enzyminductie en een veranderend verdelingsvolume. Er wordt dan ook aanbevolen om de plasmaspiegel voor, tijdens en na de zwangerschap te vervolgen en zo nodig de dosering (en doseerfrequentie) aan te passen.</a:t>
            </a:r>
            <a:endParaRPr lang="nl-NL" sz="1250" i="1" dirty="0">
              <a:solidFill>
                <a:schemeClr val="tx1"/>
              </a:solidFill>
            </a:endParaRPr>
          </a:p>
          <a:p>
            <a:pPr algn="l">
              <a:lnSpc>
                <a:spcPct val="100000"/>
              </a:lnSpc>
              <a:spcBef>
                <a:spcPts val="800"/>
              </a:spcBef>
            </a:pPr>
            <a:r>
              <a:rPr lang="nl-NL" sz="1000" b="1" dirty="0">
                <a:solidFill>
                  <a:srgbClr val="000000"/>
                </a:solidFill>
              </a:rPr>
              <a:t>Referenties</a:t>
            </a:r>
            <a:endParaRPr lang="nl-NL" sz="1000" b="1" dirty="0">
              <a:solidFill>
                <a:schemeClr val="tx1"/>
              </a:solidFill>
              <a:effectLst/>
            </a:endParaRPr>
          </a:p>
          <a:p>
            <a:pPr algn="l">
              <a:lnSpc>
                <a:spcPct val="100000"/>
              </a:lnSpc>
              <a:spcBef>
                <a:spcPts val="0"/>
              </a:spcBef>
            </a:pPr>
            <a:r>
              <a:rPr lang="nl-NL" sz="1000" i="1" dirty="0">
                <a:solidFill>
                  <a:schemeClr val="tx1"/>
                </a:solidFill>
              </a:rPr>
              <a:t>- </a:t>
            </a:r>
            <a:r>
              <a:rPr lang="nl-NL" sz="1000" b="0" i="1" dirty="0" err="1">
                <a:solidFill>
                  <a:srgbClr val="212121"/>
                </a:solidFill>
                <a:effectLst/>
              </a:rPr>
              <a:t>Tran</a:t>
            </a:r>
            <a:r>
              <a:rPr lang="nl-NL" sz="1000" b="0" i="1" dirty="0">
                <a:solidFill>
                  <a:srgbClr val="212121"/>
                </a:solidFill>
                <a:effectLst/>
              </a:rPr>
              <a:t> TA, </a:t>
            </a:r>
            <a:r>
              <a:rPr lang="nl-NL" sz="1000" b="0" i="1" dirty="0" err="1">
                <a:solidFill>
                  <a:srgbClr val="212121"/>
                </a:solidFill>
                <a:effectLst/>
              </a:rPr>
              <a:t>Leppik</a:t>
            </a:r>
            <a:r>
              <a:rPr lang="nl-NL" sz="1000" b="0" i="1" dirty="0">
                <a:solidFill>
                  <a:srgbClr val="212121"/>
                </a:solidFill>
                <a:effectLst/>
              </a:rPr>
              <a:t> IE, </a:t>
            </a:r>
            <a:r>
              <a:rPr lang="nl-NL" sz="1000" b="0" i="1" dirty="0" err="1">
                <a:solidFill>
                  <a:srgbClr val="212121"/>
                </a:solidFill>
                <a:effectLst/>
              </a:rPr>
              <a:t>Blesi</a:t>
            </a:r>
            <a:r>
              <a:rPr lang="nl-NL" sz="1000" b="0" i="1" dirty="0">
                <a:solidFill>
                  <a:srgbClr val="212121"/>
                </a:solidFill>
                <a:effectLst/>
              </a:rPr>
              <a:t> K, </a:t>
            </a:r>
            <a:r>
              <a:rPr lang="nl-NL" sz="1000" b="0" i="1" dirty="0" err="1">
                <a:solidFill>
                  <a:srgbClr val="212121"/>
                </a:solidFill>
                <a:effectLst/>
              </a:rPr>
              <a:t>Sathanandan</a:t>
            </a:r>
            <a:r>
              <a:rPr lang="nl-NL" sz="1000" b="0" i="1" dirty="0">
                <a:solidFill>
                  <a:srgbClr val="212121"/>
                </a:solidFill>
                <a:effectLst/>
              </a:rPr>
              <a:t> ST, </a:t>
            </a:r>
            <a:r>
              <a:rPr lang="nl-NL" sz="1000" b="0" i="1" dirty="0" err="1">
                <a:solidFill>
                  <a:srgbClr val="212121"/>
                </a:solidFill>
                <a:effectLst/>
              </a:rPr>
              <a:t>Remmel</a:t>
            </a:r>
            <a:r>
              <a:rPr lang="nl-NL" sz="1000" b="0" i="1" dirty="0">
                <a:solidFill>
                  <a:srgbClr val="212121"/>
                </a:solidFill>
                <a:effectLst/>
              </a:rPr>
              <a:t> R. </a:t>
            </a:r>
            <a:r>
              <a:rPr lang="nl-NL" sz="1000" b="0" i="1" dirty="0" err="1">
                <a:solidFill>
                  <a:srgbClr val="212121"/>
                </a:solidFill>
                <a:effectLst/>
              </a:rPr>
              <a:t>Lamotrigine</a:t>
            </a:r>
            <a:r>
              <a:rPr lang="nl-NL" sz="1000" b="0" i="1" dirty="0">
                <a:solidFill>
                  <a:srgbClr val="212121"/>
                </a:solidFill>
                <a:effectLst/>
              </a:rPr>
              <a:t> clearance </a:t>
            </a:r>
            <a:r>
              <a:rPr lang="nl-NL" sz="1000" b="0" i="1" dirty="0" err="1">
                <a:solidFill>
                  <a:srgbClr val="212121"/>
                </a:solidFill>
                <a:effectLst/>
              </a:rPr>
              <a:t>during</a:t>
            </a:r>
            <a:r>
              <a:rPr lang="nl-NL" sz="1000" b="0" i="1" dirty="0">
                <a:solidFill>
                  <a:srgbClr val="212121"/>
                </a:solidFill>
                <a:effectLst/>
              </a:rPr>
              <a:t> </a:t>
            </a:r>
            <a:r>
              <a:rPr lang="nl-NL" sz="1000" b="0" i="1" dirty="0" err="1">
                <a:solidFill>
                  <a:srgbClr val="212121"/>
                </a:solidFill>
                <a:effectLst/>
              </a:rPr>
              <a:t>pregnancy</a:t>
            </a:r>
            <a:r>
              <a:rPr lang="nl-NL" sz="1000" b="0" i="1" dirty="0">
                <a:solidFill>
                  <a:srgbClr val="212121"/>
                </a:solidFill>
                <a:effectLst/>
              </a:rPr>
              <a:t>. </a:t>
            </a:r>
            <a:r>
              <a:rPr lang="nl-NL" sz="1000" b="0" i="1" dirty="0" err="1">
                <a:solidFill>
                  <a:srgbClr val="212121"/>
                </a:solidFill>
                <a:effectLst/>
              </a:rPr>
              <a:t>Neurology</a:t>
            </a:r>
            <a:r>
              <a:rPr lang="nl-NL" sz="1000" b="0" i="1" dirty="0">
                <a:solidFill>
                  <a:srgbClr val="212121"/>
                </a:solidFill>
                <a:effectLst/>
              </a:rPr>
              <a:t> 2002;59:251-5.</a:t>
            </a:r>
          </a:p>
          <a:p>
            <a:pPr marL="84138" indent="-84138" algn="l">
              <a:lnSpc>
                <a:spcPct val="100000"/>
              </a:lnSpc>
              <a:spcBef>
                <a:spcPts val="0"/>
              </a:spcBef>
            </a:pPr>
            <a:r>
              <a:rPr lang="nl-NL" sz="1000" i="1" dirty="0">
                <a:solidFill>
                  <a:schemeClr val="tx1"/>
                </a:solidFill>
              </a:rPr>
              <a:t>- </a:t>
            </a:r>
            <a:r>
              <a:rPr lang="nl-NL" sz="1000" i="1" dirty="0" err="1">
                <a:solidFill>
                  <a:schemeClr val="tx1"/>
                </a:solidFill>
              </a:rPr>
              <a:t>O</a:t>
            </a:r>
            <a:r>
              <a:rPr lang="nl-NL" sz="1000" b="0" i="1" dirty="0" err="1">
                <a:solidFill>
                  <a:schemeClr val="tx1"/>
                </a:solidFill>
                <a:effectLst/>
              </a:rPr>
              <a:t>hman</a:t>
            </a:r>
            <a:r>
              <a:rPr lang="nl-NL" sz="1000" b="0" i="1" dirty="0">
                <a:solidFill>
                  <a:schemeClr val="tx1"/>
                </a:solidFill>
                <a:effectLst/>
              </a:rPr>
              <a:t> </a:t>
            </a:r>
            <a:r>
              <a:rPr lang="nl-NL" sz="1000" i="1" dirty="0">
                <a:solidFill>
                  <a:schemeClr val="tx1"/>
                </a:solidFill>
                <a:effectLst/>
              </a:rPr>
              <a:t>et al. </a:t>
            </a:r>
            <a:r>
              <a:rPr lang="nl-NL" sz="1000" i="1" u="none" strike="noStrike" baseline="0" dirty="0">
                <a:solidFill>
                  <a:schemeClr val="tx1"/>
                </a:solidFill>
              </a:rPr>
              <a:t>Plasma </a:t>
            </a:r>
            <a:r>
              <a:rPr lang="nl-NL" sz="1000" i="1" u="none" strike="noStrike" baseline="0" dirty="0" err="1">
                <a:solidFill>
                  <a:schemeClr val="tx1"/>
                </a:solidFill>
              </a:rPr>
              <a:t>concentrations</a:t>
            </a:r>
            <a:r>
              <a:rPr lang="nl-NL" sz="1000" i="1" u="none" strike="noStrike" baseline="0" dirty="0">
                <a:solidFill>
                  <a:schemeClr val="tx1"/>
                </a:solidFill>
              </a:rPr>
              <a:t> of </a:t>
            </a:r>
            <a:r>
              <a:rPr lang="nl-NL" sz="1000" i="1" u="none" strike="noStrike" baseline="0" dirty="0" err="1">
                <a:solidFill>
                  <a:schemeClr val="tx1"/>
                </a:solidFill>
              </a:rPr>
              <a:t>lamotrigine</a:t>
            </a:r>
            <a:r>
              <a:rPr lang="nl-NL" sz="1000" i="1" u="none" strike="noStrike" baseline="0" dirty="0">
                <a:solidFill>
                  <a:schemeClr val="tx1"/>
                </a:solidFill>
              </a:rPr>
              <a:t> </a:t>
            </a:r>
            <a:r>
              <a:rPr lang="en-US" sz="1000" i="1" u="none" strike="noStrike" baseline="0" dirty="0">
                <a:solidFill>
                  <a:schemeClr val="tx1"/>
                </a:solidFill>
              </a:rPr>
              <a:t>and its 2-N-glucuronide metabolite during pregnancy </a:t>
            </a:r>
            <a:r>
              <a:rPr lang="nl-NL" sz="1000" i="1" u="none" strike="noStrike" baseline="0" dirty="0">
                <a:solidFill>
                  <a:schemeClr val="tx1"/>
                </a:solidFill>
              </a:rPr>
              <a:t>in </a:t>
            </a:r>
            <a:r>
              <a:rPr lang="nl-NL" sz="1000" i="1" u="none" strike="noStrike" baseline="0" dirty="0" err="1">
                <a:solidFill>
                  <a:schemeClr val="tx1"/>
                </a:solidFill>
              </a:rPr>
              <a:t>women</a:t>
            </a:r>
            <a:r>
              <a:rPr lang="nl-NL" sz="1000" i="1" u="none" strike="noStrike" baseline="0" dirty="0">
                <a:solidFill>
                  <a:schemeClr val="tx1"/>
                </a:solidFill>
              </a:rPr>
              <a:t> </a:t>
            </a:r>
            <a:r>
              <a:rPr lang="nl-NL" sz="1000" i="1" u="none" strike="noStrike" baseline="0" dirty="0" err="1">
                <a:solidFill>
                  <a:schemeClr val="tx1"/>
                </a:solidFill>
              </a:rPr>
              <a:t>with</a:t>
            </a:r>
            <a:r>
              <a:rPr lang="nl-NL" sz="1000" i="1" u="none" strike="noStrike" baseline="0" dirty="0">
                <a:solidFill>
                  <a:schemeClr val="tx1"/>
                </a:solidFill>
              </a:rPr>
              <a:t> </a:t>
            </a:r>
            <a:r>
              <a:rPr lang="nl-NL" sz="1000" i="1" u="none" strike="noStrike" baseline="0" dirty="0" err="1">
                <a:solidFill>
                  <a:schemeClr val="tx1"/>
                </a:solidFill>
              </a:rPr>
              <a:t>epilepsy</a:t>
            </a:r>
            <a:r>
              <a:rPr lang="nl-NL" sz="1000" i="1" u="none" strike="noStrike" baseline="0" dirty="0">
                <a:solidFill>
                  <a:schemeClr val="tx1"/>
                </a:solidFill>
              </a:rPr>
              <a:t>.</a:t>
            </a:r>
            <a:r>
              <a:rPr lang="nl-NL" sz="1000" i="1" dirty="0">
                <a:solidFill>
                  <a:schemeClr val="tx1"/>
                </a:solidFill>
                <a:effectLst/>
              </a:rPr>
              <a:t> </a:t>
            </a:r>
            <a:r>
              <a:rPr lang="nl-NL" sz="1000" i="1" u="none" strike="noStrike" baseline="0" dirty="0" err="1">
                <a:solidFill>
                  <a:schemeClr val="tx1"/>
                </a:solidFill>
              </a:rPr>
              <a:t>Epilepsia</a:t>
            </a:r>
            <a:r>
              <a:rPr lang="nl-NL" sz="1000" i="1" u="none" strike="noStrike" baseline="0" dirty="0">
                <a:solidFill>
                  <a:schemeClr val="tx1"/>
                </a:solidFill>
              </a:rPr>
              <a:t> 49:1075-80;2008.</a:t>
            </a:r>
            <a:endParaRPr lang="nl-NL" sz="1000" i="1" dirty="0">
              <a:solidFill>
                <a:schemeClr val="tx1"/>
              </a:solidFill>
              <a:effectLst/>
            </a:endParaRPr>
          </a:p>
        </p:txBody>
      </p:sp>
    </p:spTree>
    <p:extLst>
      <p:ext uri="{BB962C8B-B14F-4D97-AF65-F5344CB8AC3E}">
        <p14:creationId xmlns:p14="http://schemas.microsoft.com/office/powerpoint/2010/main" val="96358760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2932</TotalTime>
  <Words>578</Words>
  <Application>Microsoft Office PowerPoint</Application>
  <PresentationFormat>Diavoorstelling (4:3)</PresentationFormat>
  <Paragraphs>41</Paragraphs>
  <Slides>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vt:i4>
      </vt:variant>
    </vt:vector>
  </HeadingPairs>
  <TitlesOfParts>
    <vt:vector size="8" baseType="lpstr">
      <vt:lpstr>Arial</vt:lpstr>
      <vt:lpstr>Calibri</vt:lpstr>
      <vt:lpstr>Calibri Light</vt:lpstr>
      <vt:lpstr>Courier New</vt:lpstr>
      <vt:lpstr>Times New Roman</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oortgiesenber</cp:lastModifiedBy>
  <cp:revision>167</cp:revision>
  <dcterms:created xsi:type="dcterms:W3CDTF">2020-01-09T13:28:19Z</dcterms:created>
  <dcterms:modified xsi:type="dcterms:W3CDTF">2024-05-14T15:14:52Z</dcterms:modified>
</cp:coreProperties>
</file>