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3" r:id="rId2"/>
    <p:sldId id="291" r:id="rId3"/>
    <p:sldId id="295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5EC"/>
    <a:srgbClr val="E8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6098" autoAdjust="0"/>
  </p:normalViewPr>
  <p:slideViewPr>
    <p:cSldViewPr snapToGrid="0">
      <p:cViewPr varScale="1">
        <p:scale>
          <a:sx n="94" d="100"/>
          <a:sy n="94" d="100"/>
        </p:scale>
        <p:origin x="127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berts, Angelique" userId="d2580125-0f2a-4221-887e-75e43cd919c6" providerId="ADAL" clId="{5CE08281-1DE6-4674-98AB-7377D46A566C}"/>
    <pc:docChg chg="modSld">
      <pc:chgData name="Egberts, Angelique" userId="d2580125-0f2a-4221-887e-75e43cd919c6" providerId="ADAL" clId="{5CE08281-1DE6-4674-98AB-7377D46A566C}" dt="2024-07-01T09:11:52.858" v="14" actId="113"/>
      <pc:docMkLst>
        <pc:docMk/>
      </pc:docMkLst>
      <pc:sldChg chg="modSp mod">
        <pc:chgData name="Egberts, Angelique" userId="d2580125-0f2a-4221-887e-75e43cd919c6" providerId="ADAL" clId="{5CE08281-1DE6-4674-98AB-7377D46A566C}" dt="2024-07-01T09:11:18.090" v="7" actId="20577"/>
        <pc:sldMkLst>
          <pc:docMk/>
          <pc:sldMk cId="2917654712" sldId="291"/>
        </pc:sldMkLst>
        <pc:spChg chg="mod">
          <ac:chgData name="Egberts, Angelique" userId="d2580125-0f2a-4221-887e-75e43cd919c6" providerId="ADAL" clId="{5CE08281-1DE6-4674-98AB-7377D46A566C}" dt="2024-07-01T09:11:18.090" v="7" actId="20577"/>
          <ac:spMkLst>
            <pc:docMk/>
            <pc:sldMk cId="2917654712" sldId="291"/>
            <ac:spMk id="5" creationId="{EC03C444-1D34-4452-8565-3FEF2A0C230E}"/>
          </ac:spMkLst>
        </pc:spChg>
      </pc:sldChg>
      <pc:sldChg chg="modSp mod">
        <pc:chgData name="Egberts, Angelique" userId="d2580125-0f2a-4221-887e-75e43cd919c6" providerId="ADAL" clId="{5CE08281-1DE6-4674-98AB-7377D46A566C}" dt="2024-07-01T09:11:52.858" v="14" actId="113"/>
        <pc:sldMkLst>
          <pc:docMk/>
          <pc:sldMk cId="3607024230" sldId="293"/>
        </pc:sldMkLst>
        <pc:spChg chg="mod">
          <ac:chgData name="Egberts, Angelique" userId="d2580125-0f2a-4221-887e-75e43cd919c6" providerId="ADAL" clId="{5CE08281-1DE6-4674-98AB-7377D46A566C}" dt="2024-07-01T09:11:52.858" v="14" actId="113"/>
          <ac:spMkLst>
            <pc:docMk/>
            <pc:sldMk cId="3607024230" sldId="293"/>
            <ac:spMk id="5" creationId="{683AD63B-4609-B7DF-A032-67B723794C0D}"/>
          </ac:spMkLst>
        </pc:spChg>
      </pc:sldChg>
      <pc:sldChg chg="modSp mod">
        <pc:chgData name="Egberts, Angelique" userId="d2580125-0f2a-4221-887e-75e43cd919c6" providerId="ADAL" clId="{5CE08281-1DE6-4674-98AB-7377D46A566C}" dt="2024-07-01T09:11:21.949" v="11" actId="20577"/>
        <pc:sldMkLst>
          <pc:docMk/>
          <pc:sldMk cId="1973951253" sldId="295"/>
        </pc:sldMkLst>
        <pc:spChg chg="mod">
          <ac:chgData name="Egberts, Angelique" userId="d2580125-0f2a-4221-887e-75e43cd919c6" providerId="ADAL" clId="{5CE08281-1DE6-4674-98AB-7377D46A566C}" dt="2024-07-01T09:11:21.949" v="11" actId="20577"/>
          <ac:spMkLst>
            <pc:docMk/>
            <pc:sldMk cId="1973951253" sldId="295"/>
            <ac:spMk id="5" creationId="{B22904ED-8A55-0691-2039-085F2127BA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08-07-2024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39FC04-1802-C1CF-95A0-9FC6CCC0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4155BA3-CD2E-0D24-650A-5CB3B6914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AA24CCEA-FD7C-E758-FE82-993D3C0240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D1A9B6-6ADD-7E28-6AAB-C4EC7A9F7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57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25E8D-FDB7-5495-210B-FA8128884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3ECC0BC3-629A-5EC3-5281-093D297C15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22B6AB6E-3D0B-B76A-31F9-7BC1AC279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C706099-7B3A-1226-5DCD-C0C02083F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34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AEEE9A-D79F-FB16-5F0C-DD7615DAA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683AD63B-4609-B7DF-A032-67B723794C0D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Casus  76</a:t>
            </a:r>
            <a:r>
              <a:rPr lang="nl-NL" dirty="0">
                <a:solidFill>
                  <a:schemeClr val="bg1"/>
                </a:solidFill>
              </a:rPr>
              <a:t>aan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5C8B7D2-1B32-43FA-4E75-85975E22F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29FA27DC-9E99-64BE-070A-F1934AA3480E}"/>
              </a:ext>
            </a:extLst>
          </p:cNvPr>
          <p:cNvSpPr txBox="1"/>
          <p:nvPr/>
        </p:nvSpPr>
        <p:spPr>
          <a:xfrm>
            <a:off x="3840411" y="39228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3B408A3-8B6F-09B7-F0C9-C473889E361D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D685808-B5F1-18C4-10C2-C9EA7E2C44B3}"/>
              </a:ext>
            </a:extLst>
          </p:cNvPr>
          <p:cNvSpPr txBox="1"/>
          <p:nvPr/>
        </p:nvSpPr>
        <p:spPr>
          <a:xfrm>
            <a:off x="217843" y="1500120"/>
            <a:ext cx="4889178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00" b="1" u="sng" dirty="0"/>
              <a:t>Casus:</a:t>
            </a:r>
          </a:p>
          <a:p>
            <a:r>
              <a:rPr lang="nl-NL" sz="1200" dirty="0"/>
              <a:t>Man, 74 jaar, presenteert zich op 29-11-’23 met algehele malaise.</a:t>
            </a:r>
          </a:p>
          <a:p>
            <a:r>
              <a:rPr lang="nl-NL" sz="1200" dirty="0"/>
              <a:t> </a:t>
            </a:r>
          </a:p>
          <a:p>
            <a:r>
              <a:rPr lang="nl-NL" sz="1200" dirty="0"/>
              <a:t>Voorgeschiedenis:</a:t>
            </a:r>
          </a:p>
          <a:p>
            <a:r>
              <a:rPr lang="nl-NL" sz="1200" dirty="0"/>
              <a:t>- Essentiële tremor, maagklachten</a:t>
            </a:r>
          </a:p>
          <a:p>
            <a:r>
              <a:rPr lang="nl-NL" sz="1200" dirty="0"/>
              <a:t>- 2020: </a:t>
            </a:r>
            <a:r>
              <a:rPr lang="nl-NL" sz="1200" dirty="0" err="1"/>
              <a:t>Ossaal</a:t>
            </a:r>
            <a:r>
              <a:rPr lang="nl-NL" sz="1200" dirty="0"/>
              <a:t> en </a:t>
            </a:r>
            <a:r>
              <a:rPr lang="nl-NL" sz="1200" dirty="0" err="1"/>
              <a:t>lymfogeen</a:t>
            </a:r>
            <a:r>
              <a:rPr lang="nl-NL" sz="1200" dirty="0"/>
              <a:t> gemetastaseerd prostaatkanker waarvoor start </a:t>
            </a:r>
            <a:r>
              <a:rPr lang="nl-NL" sz="1200" dirty="0" err="1"/>
              <a:t>Degarelix</a:t>
            </a:r>
            <a:r>
              <a:rPr lang="nl-NL" sz="1200" dirty="0"/>
              <a:t>, </a:t>
            </a:r>
            <a:r>
              <a:rPr lang="nl-NL" sz="1200" dirty="0" err="1"/>
              <a:t>abirateron</a:t>
            </a:r>
            <a:r>
              <a:rPr lang="nl-NL" sz="1200" dirty="0"/>
              <a:t> en </a:t>
            </a:r>
            <a:r>
              <a:rPr lang="nl-NL" sz="1200" dirty="0" err="1"/>
              <a:t>prednisolon</a:t>
            </a:r>
            <a:endParaRPr lang="nl-NL" sz="1200" dirty="0"/>
          </a:p>
          <a:p>
            <a:r>
              <a:rPr lang="nl-NL" sz="1200" dirty="0"/>
              <a:t>- April 2023: </a:t>
            </a:r>
            <a:r>
              <a:rPr lang="nl-NL" sz="1200" dirty="0" err="1"/>
              <a:t>Degarelix</a:t>
            </a:r>
            <a:r>
              <a:rPr lang="nl-NL" sz="1200" dirty="0"/>
              <a:t> vervangen door </a:t>
            </a:r>
            <a:r>
              <a:rPr lang="nl-NL" sz="1200" dirty="0" err="1"/>
              <a:t>Zoladex</a:t>
            </a:r>
            <a:endParaRPr lang="nl-NL" sz="1200" dirty="0"/>
          </a:p>
          <a:p>
            <a:endParaRPr lang="nl-NL" sz="1200" dirty="0"/>
          </a:p>
          <a:p>
            <a:r>
              <a:rPr lang="nl-NL" sz="1200" dirty="0"/>
              <a:t>Lab: 29-11-’23: kalium </a:t>
            </a:r>
            <a:r>
              <a:rPr lang="nl-NL" sz="1200" b="1" dirty="0">
                <a:solidFill>
                  <a:srgbClr val="FF0000"/>
                </a:solidFill>
              </a:rPr>
              <a:t>2,0 </a:t>
            </a:r>
            <a:r>
              <a:rPr lang="nl-NL" sz="1200" b="1" dirty="0" err="1">
                <a:solidFill>
                  <a:srgbClr val="FF0000"/>
                </a:solidFill>
              </a:rPr>
              <a:t>mmol</a:t>
            </a:r>
            <a:r>
              <a:rPr lang="nl-NL" sz="1200" b="1" dirty="0">
                <a:solidFill>
                  <a:srgbClr val="FF0000"/>
                </a:solidFill>
              </a:rPr>
              <a:t>/L </a:t>
            </a:r>
            <a:r>
              <a:rPr lang="nl-NL" sz="1200" dirty="0"/>
              <a:t>(hiervoor altijd binnen de ref-waarden)</a:t>
            </a:r>
          </a:p>
          <a:p>
            <a:r>
              <a:rPr lang="nl-NL" sz="1200" dirty="0"/>
              <a:t>Geen diarree, geen dropgebruik, geen medicatie gewijzigd in november.</a:t>
            </a:r>
          </a:p>
          <a:p>
            <a:r>
              <a:rPr lang="nl-NL" sz="1200" dirty="0"/>
              <a:t>Start </a:t>
            </a:r>
            <a:r>
              <a:rPr lang="nl-NL" sz="1200" dirty="0" err="1"/>
              <a:t>KCl</a:t>
            </a:r>
            <a:r>
              <a:rPr lang="nl-NL" sz="1200" dirty="0"/>
              <a:t> drank 3dd40mmol tot aan normalisatie K</a:t>
            </a:r>
            <a:r>
              <a:rPr lang="nl-NL" sz="1200" baseline="30000" dirty="0"/>
              <a:t>+</a:t>
            </a:r>
            <a:r>
              <a:rPr lang="nl-NL" sz="1200" dirty="0"/>
              <a:t>-spiegel.</a:t>
            </a:r>
          </a:p>
          <a:p>
            <a:endParaRPr lang="nl-NL" sz="1200" dirty="0"/>
          </a:p>
          <a:p>
            <a:r>
              <a:rPr lang="nl-NL" sz="1200" dirty="0"/>
              <a:t>11-01-’24: kalium </a:t>
            </a:r>
            <a:r>
              <a:rPr lang="nl-NL" sz="1200" b="1" dirty="0">
                <a:solidFill>
                  <a:srgbClr val="FF0000"/>
                </a:solidFill>
              </a:rPr>
              <a:t>2,0 </a:t>
            </a:r>
            <a:r>
              <a:rPr lang="nl-NL" sz="1200" b="1" dirty="0" err="1">
                <a:solidFill>
                  <a:srgbClr val="FF0000"/>
                </a:solidFill>
              </a:rPr>
              <a:t>mmol</a:t>
            </a:r>
            <a:r>
              <a:rPr lang="nl-NL" sz="1200" b="1" dirty="0">
                <a:solidFill>
                  <a:srgbClr val="FF0000"/>
                </a:solidFill>
              </a:rPr>
              <a:t>/L. </a:t>
            </a:r>
            <a:r>
              <a:rPr lang="nl-NL" sz="1200" dirty="0" err="1"/>
              <a:t>Hypokaliëmie</a:t>
            </a:r>
            <a:r>
              <a:rPr lang="nl-NL" sz="1200" dirty="0"/>
              <a:t> ten gevolge van </a:t>
            </a:r>
            <a:r>
              <a:rPr lang="nl-NL" sz="1200" dirty="0" err="1"/>
              <a:t>hypomagnesiëmie</a:t>
            </a:r>
            <a:r>
              <a:rPr lang="nl-NL" sz="1200" dirty="0"/>
              <a:t> werd uitgesloten (Mg</a:t>
            </a:r>
            <a:r>
              <a:rPr lang="nl-NL" sz="1200" baseline="30000" dirty="0"/>
              <a:t>2+ </a:t>
            </a:r>
            <a:r>
              <a:rPr lang="nl-NL" sz="1200" dirty="0"/>
              <a:t>0,86 </a:t>
            </a:r>
            <a:r>
              <a:rPr lang="nl-NL" sz="1200" dirty="0" err="1"/>
              <a:t>mmol</a:t>
            </a:r>
            <a:r>
              <a:rPr lang="nl-NL" sz="1200" dirty="0"/>
              <a:t>/L).</a:t>
            </a:r>
          </a:p>
          <a:p>
            <a:endParaRPr lang="nl-NL" sz="1200" dirty="0"/>
          </a:p>
          <a:p>
            <a:r>
              <a:rPr lang="nl-NL" sz="1200" dirty="0"/>
              <a:t>RR 29-11-’23: 179/98. Op 24 en 26 nov. was deze 188/102 en 188/104. </a:t>
            </a:r>
          </a:p>
          <a:p>
            <a:r>
              <a:rPr lang="nl-NL" sz="1200" dirty="0"/>
              <a:t>Eerdere metingen tussen augustus – oktober waren normaal.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6061DDD-EBD3-BE37-238F-8E4895C5A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00E5DC5-DF3A-F872-8109-B9123400A24F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066AEF08-6EC8-A601-C719-487A36930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4841" y="1499627"/>
            <a:ext cx="3808462" cy="480867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u="sng" dirty="0" err="1">
                <a:solidFill>
                  <a:schemeClr val="tx1"/>
                </a:solidFill>
              </a:rPr>
              <a:t>Medicatielijst</a:t>
            </a:r>
            <a:r>
              <a:rPr lang="en-US" altLang="en-US" sz="1400" b="1" u="sng" dirty="0">
                <a:solidFill>
                  <a:schemeClr val="tx1"/>
                </a:solidFill>
              </a:rPr>
              <a:t> </a:t>
            </a:r>
            <a:r>
              <a:rPr lang="en-US" altLang="en-US" sz="1400" b="1" u="sng" dirty="0" err="1">
                <a:solidFill>
                  <a:schemeClr val="tx1"/>
                </a:solidFill>
              </a:rPr>
              <a:t>bij</a:t>
            </a:r>
            <a:r>
              <a:rPr lang="en-US" altLang="en-US" sz="1400" b="1" u="sng" dirty="0">
                <a:solidFill>
                  <a:schemeClr val="tx1"/>
                </a:solidFill>
              </a:rPr>
              <a:t> </a:t>
            </a:r>
            <a:r>
              <a:rPr lang="en-US" altLang="en-US" sz="1400" b="1" u="sng" dirty="0" err="1">
                <a:solidFill>
                  <a:schemeClr val="tx1"/>
                </a:solidFill>
              </a:rPr>
              <a:t>presentatie</a:t>
            </a:r>
            <a:r>
              <a:rPr lang="en-US" altLang="en-US" sz="1400" b="1" u="sng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7CE493E-B80C-69D5-1A73-4D65CAC482B7}"/>
              </a:ext>
            </a:extLst>
          </p:cNvPr>
          <p:cNvSpPr txBox="1"/>
          <p:nvPr/>
        </p:nvSpPr>
        <p:spPr>
          <a:xfrm>
            <a:off x="5262664" y="6417199"/>
            <a:ext cx="37306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Angelique Egberts, apotheker Franciscus Gasthuis &amp; Vlietland; klinisch farmacoloog i.o. LUMC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54A52DA-DE95-B206-BB27-A88E4095F2EB}"/>
              </a:ext>
            </a:extLst>
          </p:cNvPr>
          <p:cNvSpPr txBox="1"/>
          <p:nvPr/>
        </p:nvSpPr>
        <p:spPr>
          <a:xfrm>
            <a:off x="262552" y="650124"/>
            <a:ext cx="6653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Ernstige </a:t>
            </a:r>
            <a:r>
              <a:rPr lang="nl-NL" sz="3200" dirty="0" err="1"/>
              <a:t>hypokaliëmie</a:t>
            </a:r>
            <a:r>
              <a:rPr lang="nl-NL" sz="3200" dirty="0"/>
              <a:t> door medicatie?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9332F8FF-C739-5140-6B8C-3D3F60CDD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763261"/>
              </p:ext>
            </p:extLst>
          </p:nvPr>
        </p:nvGraphicFramePr>
        <p:xfrm>
          <a:off x="5184842" y="1786107"/>
          <a:ext cx="3808461" cy="4406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3898">
                  <a:extLst>
                    <a:ext uri="{9D8B030D-6E8A-4147-A177-3AD203B41FA5}">
                      <a16:colId xmlns:a16="http://schemas.microsoft.com/office/drawing/2014/main" val="3812318744"/>
                    </a:ext>
                  </a:extLst>
                </a:gridCol>
                <a:gridCol w="1804563">
                  <a:extLst>
                    <a:ext uri="{9D8B030D-6E8A-4147-A177-3AD203B41FA5}">
                      <a16:colId xmlns:a16="http://schemas.microsoft.com/office/drawing/2014/main" val="893116325"/>
                    </a:ext>
                  </a:extLst>
                </a:gridCol>
              </a:tblGrid>
              <a:tr h="27466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Abirateron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1dd1000mg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182635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Algeldraat/</a:t>
                      </a:r>
                      <a:r>
                        <a:rPr lang="nl-NL" sz="1200" dirty="0" err="1"/>
                        <a:t>MgOH</a:t>
                      </a:r>
                      <a:r>
                        <a:rPr lang="nl-NL" sz="1200" dirty="0"/>
                        <a:t> </a:t>
                      </a:r>
                      <a:r>
                        <a:rPr lang="nl-NL" sz="1200" dirty="0" err="1"/>
                        <a:t>susp</a:t>
                      </a:r>
                      <a:r>
                        <a:rPr lang="nl-NL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3dd10ml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66471"/>
                  </a:ext>
                </a:extLst>
              </a:tr>
              <a:tr h="28831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Artelac</a:t>
                      </a:r>
                      <a:r>
                        <a:rPr lang="nl-NL" sz="1200" dirty="0"/>
                        <a:t> oogdruppels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3dd1dr. beide 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05919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Calciumcarb</a:t>
                      </a:r>
                      <a:r>
                        <a:rPr lang="nl-NL" sz="1200" dirty="0"/>
                        <a:t>/</a:t>
                      </a:r>
                      <a:r>
                        <a:rPr lang="nl-NL" sz="1200" dirty="0" err="1"/>
                        <a:t>colecalciferol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1dd 500mg/800IE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4360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Enalapril </a:t>
                      </a:r>
                      <a:r>
                        <a:rPr lang="nl-NL" sz="1200" dirty="0">
                          <a:solidFill>
                            <a:srgbClr val="FF0000"/>
                          </a:solidFill>
                        </a:rPr>
                        <a:t>start 29-11-’23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1dd5mg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37163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Foliumzuur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1dd0,5mg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130938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Gosereline (</a:t>
                      </a:r>
                      <a:r>
                        <a:rPr lang="nl-NL" sz="1200" dirty="0" err="1"/>
                        <a:t>Zoladex</a:t>
                      </a:r>
                      <a:r>
                        <a:rPr lang="nl-NL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1x/3mnd 3,6mg </a:t>
                      </a:r>
                      <a:r>
                        <a:rPr lang="nl-NL" sz="1200" dirty="0" err="1"/>
                        <a:t>sc.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853803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Macrogol</a:t>
                      </a:r>
                      <a:r>
                        <a:rPr lang="nl-NL" sz="1200" dirty="0"/>
                        <a:t>/zouten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3dd1zakje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010854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Natriumfosfatenklysma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/>
                        <a:t>zn</a:t>
                      </a:r>
                      <a:r>
                        <a:rPr lang="nl-NL" sz="1200" dirty="0"/>
                        <a:t> 1 stuk bij 3dg geen </a:t>
                      </a:r>
                      <a:r>
                        <a:rPr lang="nl-NL" sz="1200" dirty="0" err="1"/>
                        <a:t>def</a:t>
                      </a:r>
                      <a:r>
                        <a:rPr lang="nl-N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374367"/>
                  </a:ext>
                </a:extLst>
              </a:tr>
              <a:tr h="45473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Natriumlaurylsulf</a:t>
                      </a:r>
                      <a:r>
                        <a:rPr lang="nl-NL" sz="1200" dirty="0"/>
                        <a:t>/sorbitol klysma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/>
                        <a:t>zn</a:t>
                      </a:r>
                      <a:r>
                        <a:rPr lang="nl-NL" sz="1200" dirty="0"/>
                        <a:t> 1 stuk bij 2dg geen </a:t>
                      </a:r>
                      <a:r>
                        <a:rPr lang="nl-NL" sz="1200" dirty="0" err="1"/>
                        <a:t>def</a:t>
                      </a:r>
                      <a:r>
                        <a:rPr lang="nl-NL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314923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Oxycodon</a:t>
                      </a:r>
                      <a:r>
                        <a:rPr lang="nl-NL" sz="1200" dirty="0"/>
                        <a:t> MGA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2dd5mg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011627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Pantoprazol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1dd40mg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238640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Paracetamol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3dd1g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34296"/>
                  </a:ext>
                </a:extLst>
              </a:tr>
              <a:tr h="2728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 err="1"/>
                        <a:t>Pregabaline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1dd75mg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986860"/>
                  </a:ext>
                </a:extLst>
              </a:tr>
              <a:tr h="36883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/>
                        <a:t>Propranolol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2dd10mg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719801"/>
                  </a:ext>
                </a:extLst>
              </a:tr>
            </a:tbl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9EADEEA4-1EA6-3B04-903F-723426F1A791}"/>
              </a:ext>
            </a:extLst>
          </p:cNvPr>
          <p:cNvSpPr txBox="1"/>
          <p:nvPr/>
        </p:nvSpPr>
        <p:spPr>
          <a:xfrm>
            <a:off x="217843" y="5654720"/>
            <a:ext cx="488917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00" b="1" u="sng" dirty="0"/>
              <a:t>Vragen:</a:t>
            </a:r>
          </a:p>
          <a:p>
            <a:r>
              <a:rPr lang="nl-NL" sz="1200" dirty="0"/>
              <a:t>Welke medicamenteuze oorzaak ligt ten </a:t>
            </a:r>
            <a:r>
              <a:rPr lang="nl-NL" sz="1200"/>
              <a:t>grondslag aan de </a:t>
            </a:r>
            <a:r>
              <a:rPr lang="nl-NL" sz="1200" dirty="0"/>
              <a:t>ernstige </a:t>
            </a:r>
            <a:r>
              <a:rPr lang="nl-NL" sz="1200" dirty="0" err="1"/>
              <a:t>hypokaliëmie</a:t>
            </a:r>
            <a:r>
              <a:rPr lang="nl-NL" sz="1200" dirty="0"/>
              <a:t> en hoe kun je dit behandelen?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184A341A-F215-E7A3-D5DA-1B01D7A8BDA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785"/>
          <a:stretch/>
        </p:blipFill>
        <p:spPr>
          <a:xfrm>
            <a:off x="217843" y="4971455"/>
            <a:ext cx="4889178" cy="60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2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76</a:t>
            </a:r>
            <a:r>
              <a:rPr lang="nl-NL" dirty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252" y="32325"/>
            <a:ext cx="708051" cy="595771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844193" y="56191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747011"/>
            <a:ext cx="8775460" cy="140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293656"/>
            <a:ext cx="8791194" cy="45719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98852" y="6397743"/>
            <a:ext cx="3594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lang="nl-NL" sz="1100" dirty="0"/>
              <a:t>Angelique Egberts, apotheker Franciscus Gasthuis &amp; Vlietland; klinisch farmacoloog i.o. LUMC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E579837-3D24-8AE5-5525-AA96EE768F5E}"/>
              </a:ext>
            </a:extLst>
          </p:cNvPr>
          <p:cNvSpPr txBox="1"/>
          <p:nvPr/>
        </p:nvSpPr>
        <p:spPr>
          <a:xfrm>
            <a:off x="209976" y="1021448"/>
            <a:ext cx="8775460" cy="18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50" dirty="0" err="1"/>
              <a:t>Abirateron</a:t>
            </a:r>
            <a:r>
              <a:rPr lang="nl-NL" sz="1250" dirty="0"/>
              <a:t>: zeer vaak (&gt;10%) </a:t>
            </a:r>
            <a:r>
              <a:rPr lang="nl-NL" sz="1250" dirty="0" err="1"/>
              <a:t>hypokaliëmie</a:t>
            </a:r>
            <a:endParaRPr lang="nl-NL" sz="1250" dirty="0"/>
          </a:p>
          <a:p>
            <a:endParaRPr lang="nl-NL" sz="1250" dirty="0"/>
          </a:p>
          <a:p>
            <a:r>
              <a:rPr lang="nl-NL" sz="1250" b="1" u="sng" dirty="0"/>
              <a:t>Mechanisme (zie figuur):</a:t>
            </a:r>
          </a:p>
          <a:p>
            <a:r>
              <a:rPr lang="nl-NL" sz="1250" dirty="0" err="1"/>
              <a:t>Abirateron</a:t>
            </a:r>
            <a:r>
              <a:rPr lang="nl-NL" sz="1250" dirty="0"/>
              <a:t> remt het enzym 17</a:t>
            </a:r>
            <a:r>
              <a:rPr lang="el-GR" sz="1250" dirty="0"/>
              <a:t>α</a:t>
            </a:r>
            <a:r>
              <a:rPr lang="nl-NL" sz="1250" dirty="0"/>
              <a:t>-</a:t>
            </a:r>
            <a:r>
              <a:rPr lang="nl-NL" sz="1250" dirty="0" err="1"/>
              <a:t>hydroxylase</a:t>
            </a:r>
            <a:r>
              <a:rPr lang="nl-NL" sz="1250" dirty="0"/>
              <a:t>/C17,20-lyase (CYP17) dat tot expressie komt in de testes, de bijnieren en  prostaattumoren. CYP17 katalyseert de omzetting van </a:t>
            </a:r>
            <a:r>
              <a:rPr lang="nl-NL" sz="1250" dirty="0" err="1"/>
              <a:t>pregnenolon</a:t>
            </a:r>
            <a:r>
              <a:rPr lang="nl-NL" sz="1250" dirty="0"/>
              <a:t> en 17-OH-pregnenolon tot dehydro-epiandrosteron (DHEA), de precursor van testosteron. Remming van CYP17 zorgt voor een verminderde aanmaak van testosteron, maar ook van cortisol. Een lage cortisolspiegel zorgt via een stijging in </a:t>
            </a:r>
            <a:r>
              <a:rPr lang="nl-NL" sz="1250" dirty="0" err="1"/>
              <a:t>adrenocorticotroop</a:t>
            </a:r>
            <a:r>
              <a:rPr lang="nl-NL" sz="1250" dirty="0"/>
              <a:t> hormoon (ACTH) tot een verhoogde productie van </a:t>
            </a:r>
            <a:r>
              <a:rPr lang="nl-NL" sz="1250" dirty="0" err="1"/>
              <a:t>deoxycorticosteron</a:t>
            </a:r>
            <a:r>
              <a:rPr lang="nl-NL" sz="1250" dirty="0"/>
              <a:t>, een mineralocorticoïde. Dit veroorzaakt een verhoogde natriumreabsorptie en kaliumuitscheiding, wat kan leiden tot </a:t>
            </a:r>
            <a:r>
              <a:rPr lang="nl-NL" sz="1250" dirty="0" err="1"/>
              <a:t>hypokaliëmie</a:t>
            </a:r>
            <a:r>
              <a:rPr lang="nl-NL" sz="1250" dirty="0"/>
              <a:t>, hypertensie en oedeem [1,2].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C8B3F039-C4FE-0DFF-448F-5276E776BC6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06"/>
          <a:stretch/>
        </p:blipFill>
        <p:spPr>
          <a:xfrm>
            <a:off x="879087" y="2906088"/>
            <a:ext cx="6627875" cy="3198189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2595CE01-838A-51D1-71DB-6269A35F6430}"/>
              </a:ext>
            </a:extLst>
          </p:cNvPr>
          <p:cNvSpPr txBox="1"/>
          <p:nvPr/>
        </p:nvSpPr>
        <p:spPr>
          <a:xfrm>
            <a:off x="150696" y="6289189"/>
            <a:ext cx="307488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[1] </a:t>
            </a:r>
            <a:r>
              <a:rPr lang="nl-NL" sz="1100" dirty="0" err="1"/>
              <a:t>SmPC</a:t>
            </a:r>
            <a:r>
              <a:rPr lang="nl-NL" sz="1100" dirty="0"/>
              <a:t> </a:t>
            </a:r>
            <a:r>
              <a:rPr lang="nl-NL" sz="1100" dirty="0" err="1"/>
              <a:t>Zytiga</a:t>
            </a:r>
            <a:r>
              <a:rPr lang="nl-NL" sz="1100" dirty="0"/>
              <a:t> 500mg, </a:t>
            </a:r>
            <a:r>
              <a:rPr lang="nl-NL" sz="1100" dirty="0" err="1"/>
              <a:t>filmomhulde</a:t>
            </a:r>
            <a:r>
              <a:rPr lang="nl-NL" sz="1100" dirty="0"/>
              <a:t> tablet</a:t>
            </a:r>
          </a:p>
          <a:p>
            <a:r>
              <a:rPr lang="nl-NL" sz="1100" dirty="0"/>
              <a:t>[2] Pia et al. Cancer </a:t>
            </a:r>
            <a:r>
              <a:rPr lang="nl-NL" sz="1100" dirty="0" err="1"/>
              <a:t>Treat</a:t>
            </a:r>
            <a:r>
              <a:rPr lang="nl-NL" sz="1100" dirty="0"/>
              <a:t> </a:t>
            </a:r>
            <a:r>
              <a:rPr lang="nl-NL" sz="1100" dirty="0" err="1"/>
              <a:t>Rev</a:t>
            </a:r>
            <a:r>
              <a:rPr lang="nl-NL" sz="1100" dirty="0"/>
              <a:t>. 2013: 966-73</a:t>
            </a:r>
          </a:p>
          <a:p>
            <a:r>
              <a:rPr lang="nl-NL" sz="1100" dirty="0"/>
              <a:t>[3] Yamamoto et al. Case Rep </a:t>
            </a:r>
            <a:r>
              <a:rPr lang="nl-NL" sz="1100" dirty="0" err="1"/>
              <a:t>Urol</a:t>
            </a:r>
            <a:r>
              <a:rPr lang="nl-NL" sz="1100" dirty="0"/>
              <a:t>. 2018: 1414395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F3D463A-9B6B-38EE-0D14-33C6E8F73E94}"/>
              </a:ext>
            </a:extLst>
          </p:cNvPr>
          <p:cNvSpPr txBox="1"/>
          <p:nvPr/>
        </p:nvSpPr>
        <p:spPr>
          <a:xfrm>
            <a:off x="7409685" y="5875874"/>
            <a:ext cx="728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Bron: [3]</a:t>
            </a:r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10145D-44E3-7C84-E1A2-E3B86B177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B22904ED-8A55-0691-2039-085F2127BAD9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76</a:t>
            </a:r>
            <a:r>
              <a:rPr lang="nl-NL" dirty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82F5DCD-2AC6-B089-0254-63B6AD34B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511" y="32325"/>
            <a:ext cx="724792" cy="609857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9D7A2C5E-E734-4FBD-28EC-7B2A04A03F95}"/>
              </a:ext>
            </a:extLst>
          </p:cNvPr>
          <p:cNvSpPr txBox="1"/>
          <p:nvPr/>
        </p:nvSpPr>
        <p:spPr>
          <a:xfrm>
            <a:off x="3844193" y="56191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5F37966-6F6E-06D0-0795-74A114B87DF0}"/>
              </a:ext>
            </a:extLst>
          </p:cNvPr>
          <p:cNvSpPr/>
          <p:nvPr/>
        </p:nvSpPr>
        <p:spPr>
          <a:xfrm>
            <a:off x="208116" y="753424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8955F77-F695-9633-2ACA-E0644AE060EF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420EF50-F304-899C-16AC-FD6DB4683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283928"/>
            <a:ext cx="8791194" cy="45719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AF646BFD-C195-5671-77A8-2C4A179290F6}"/>
              </a:ext>
            </a:extLst>
          </p:cNvPr>
          <p:cNvSpPr txBox="1"/>
          <p:nvPr/>
        </p:nvSpPr>
        <p:spPr>
          <a:xfrm>
            <a:off x="5398852" y="6397743"/>
            <a:ext cx="3594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</a:t>
            </a:r>
            <a:r>
              <a:rPr lang="nl-NL" sz="1100" dirty="0"/>
              <a:t>Angelique Egberts, apotheker Franciscus Gasthuis &amp; Vlietland; klinisch farmacoloog i.o. LUMC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72B933E-EFA2-04E1-6878-6ABEC8865F1F}"/>
              </a:ext>
            </a:extLst>
          </p:cNvPr>
          <p:cNvSpPr txBox="1"/>
          <p:nvPr/>
        </p:nvSpPr>
        <p:spPr>
          <a:xfrm>
            <a:off x="217843" y="1043145"/>
            <a:ext cx="8775460" cy="20159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50" dirty="0" err="1"/>
              <a:t>Abirateron</a:t>
            </a:r>
            <a:r>
              <a:rPr lang="nl-NL" sz="1250" dirty="0"/>
              <a:t> wordt standaard gecombineerd met </a:t>
            </a:r>
            <a:r>
              <a:rPr lang="nl-NL" sz="1250" dirty="0" err="1"/>
              <a:t>prednisolon</a:t>
            </a:r>
            <a:r>
              <a:rPr lang="nl-NL" sz="1250" dirty="0"/>
              <a:t> om de mineralocorticoïde bijwerkingen te onderdrukken (zie figuur). </a:t>
            </a:r>
            <a:r>
              <a:rPr lang="nl-NL" sz="1250" dirty="0" err="1"/>
              <a:t>Prednisolon</a:t>
            </a:r>
            <a:r>
              <a:rPr lang="nl-NL" sz="1250" dirty="0"/>
              <a:t> remt namelijk de productie van ACTH en dus ook de vorming van </a:t>
            </a:r>
            <a:r>
              <a:rPr lang="nl-NL" sz="1250" dirty="0" err="1"/>
              <a:t>deoxycorticosteron</a:t>
            </a:r>
            <a:r>
              <a:rPr lang="nl-NL" sz="1250" dirty="0"/>
              <a:t> [1].</a:t>
            </a:r>
          </a:p>
          <a:p>
            <a:endParaRPr lang="nl-NL" sz="1250" dirty="0"/>
          </a:p>
          <a:p>
            <a:r>
              <a:rPr lang="nl-NL" sz="1250" dirty="0"/>
              <a:t>De patiënt uit de casus is in 2020 gestart met </a:t>
            </a:r>
            <a:r>
              <a:rPr lang="nl-NL" sz="1250" dirty="0" err="1"/>
              <a:t>abirateron</a:t>
            </a:r>
            <a:r>
              <a:rPr lang="nl-NL" sz="1250" dirty="0"/>
              <a:t> én </a:t>
            </a:r>
            <a:r>
              <a:rPr lang="nl-NL" sz="1250" dirty="0" err="1"/>
              <a:t>prednisolon</a:t>
            </a:r>
            <a:r>
              <a:rPr lang="nl-NL" sz="1250" dirty="0"/>
              <a:t>. Met deze combinatie bleef de kaliumspiegel binnen de referentiewaarden. In de medicatielijst van november 2023 ontbreekt ineens de </a:t>
            </a:r>
            <a:r>
              <a:rPr lang="nl-NL" sz="1250" dirty="0" err="1"/>
              <a:t>prednisolon</a:t>
            </a:r>
            <a:r>
              <a:rPr lang="nl-NL" sz="1250" dirty="0"/>
              <a:t>. Uiteindelijk bleek dat de </a:t>
            </a:r>
            <a:r>
              <a:rPr lang="nl-NL" sz="1250" dirty="0" err="1"/>
              <a:t>prednisolon</a:t>
            </a:r>
            <a:r>
              <a:rPr lang="nl-NL" sz="1250" dirty="0"/>
              <a:t> tijdens een ziekenhuisopname in oktober 2023 onbedoeld was gestopt. Deze werd in januari 2024 herstart. Enalapril kon in februari weer worden gestopt. Hierna bleef de tensie goed.</a:t>
            </a:r>
          </a:p>
          <a:p>
            <a:endParaRPr lang="nl-NL" sz="1250" dirty="0"/>
          </a:p>
          <a:p>
            <a:r>
              <a:rPr lang="nl-NL" sz="1250" dirty="0"/>
              <a:t>Indien het niet mogelijk was geweest om </a:t>
            </a:r>
            <a:r>
              <a:rPr lang="nl-NL" sz="1250" dirty="0" err="1"/>
              <a:t>prednisolon</a:t>
            </a:r>
            <a:r>
              <a:rPr lang="nl-NL" sz="1250" dirty="0"/>
              <a:t> te herstarten, dan was toevoeging van </a:t>
            </a:r>
            <a:r>
              <a:rPr lang="nl-NL" sz="1250" dirty="0" err="1"/>
              <a:t>eplerenon</a:t>
            </a:r>
            <a:r>
              <a:rPr lang="nl-NL" sz="1250" dirty="0"/>
              <a:t> een optie geweest. Dit is een mineralocorticoïde receptor antagonist [2].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F6BE0FF-063E-6090-DA30-B7F54ADA00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791" y="3180791"/>
            <a:ext cx="6337651" cy="306025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BBF135CB-EEBA-3A2D-915F-D38C052663E2}"/>
              </a:ext>
            </a:extLst>
          </p:cNvPr>
          <p:cNvSpPr txBox="1"/>
          <p:nvPr/>
        </p:nvSpPr>
        <p:spPr>
          <a:xfrm>
            <a:off x="6692236" y="3701787"/>
            <a:ext cx="2301067" cy="201593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1250" b="1" dirty="0">
                <a:solidFill>
                  <a:srgbClr val="FF0000"/>
                </a:solidFill>
              </a:rPr>
              <a:t>Tip: </a:t>
            </a:r>
          </a:p>
          <a:p>
            <a:r>
              <a:rPr lang="nl-NL" sz="1250" dirty="0"/>
              <a:t>De standaard content </a:t>
            </a:r>
            <a:r>
              <a:rPr lang="nl-NL" sz="1250" dirty="0" err="1"/>
              <a:t>rule</a:t>
            </a:r>
            <a:r>
              <a:rPr lang="nl-NL" sz="1250" dirty="0"/>
              <a:t> voor </a:t>
            </a:r>
            <a:r>
              <a:rPr lang="nl-NL" sz="1250" dirty="0" err="1"/>
              <a:t>hypoK</a:t>
            </a:r>
            <a:r>
              <a:rPr lang="nl-NL" sz="1250" baseline="30000" dirty="0"/>
              <a:t>+</a:t>
            </a:r>
            <a:r>
              <a:rPr lang="nl-NL" sz="1250" dirty="0"/>
              <a:t> van Chipsoft bewaakt niet op </a:t>
            </a:r>
            <a:r>
              <a:rPr lang="nl-NL" sz="1250" dirty="0" err="1"/>
              <a:t>abirateron</a:t>
            </a:r>
            <a:r>
              <a:rPr lang="nl-NL" sz="1250" dirty="0"/>
              <a:t>. Ziekenhuizen kunnen wel zelf geneesmiddelen aan de dataset toevoegen. </a:t>
            </a:r>
          </a:p>
          <a:p>
            <a:r>
              <a:rPr lang="nl-NL" sz="1250" dirty="0"/>
              <a:t>Advies: voeg </a:t>
            </a:r>
            <a:r>
              <a:rPr lang="nl-NL" sz="1250" dirty="0" err="1"/>
              <a:t>abirateron</a:t>
            </a:r>
            <a:r>
              <a:rPr lang="nl-NL" sz="1250" dirty="0"/>
              <a:t> toe aan de </a:t>
            </a:r>
            <a:r>
              <a:rPr lang="nl-NL" sz="1250" dirty="0" err="1"/>
              <a:t>rule</a:t>
            </a:r>
            <a:r>
              <a:rPr lang="nl-NL" sz="1250" dirty="0"/>
              <a:t>, zodat bij </a:t>
            </a:r>
            <a:r>
              <a:rPr lang="nl-NL" sz="1250" dirty="0" err="1"/>
              <a:t>hypoK</a:t>
            </a:r>
            <a:r>
              <a:rPr lang="nl-NL" sz="1250" baseline="30000" dirty="0"/>
              <a:t>+</a:t>
            </a:r>
            <a:r>
              <a:rPr lang="nl-NL" sz="1250" dirty="0"/>
              <a:t> sneller de link naar </a:t>
            </a:r>
            <a:r>
              <a:rPr lang="nl-NL" sz="1250" dirty="0" err="1"/>
              <a:t>abirateron</a:t>
            </a:r>
            <a:r>
              <a:rPr lang="nl-NL" sz="1250" dirty="0"/>
              <a:t> kan worden gelegd.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B2A300D-1539-5B0C-4639-5FDB3C219E3E}"/>
              </a:ext>
            </a:extLst>
          </p:cNvPr>
          <p:cNvSpPr txBox="1"/>
          <p:nvPr/>
        </p:nvSpPr>
        <p:spPr>
          <a:xfrm>
            <a:off x="198388" y="5990841"/>
            <a:ext cx="728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Bron: [3]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02B0F77-5719-3C91-9D57-8A2D7F519AC3}"/>
              </a:ext>
            </a:extLst>
          </p:cNvPr>
          <p:cNvSpPr txBox="1"/>
          <p:nvPr/>
        </p:nvSpPr>
        <p:spPr>
          <a:xfrm>
            <a:off x="150696" y="6283920"/>
            <a:ext cx="307488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[1] </a:t>
            </a:r>
            <a:r>
              <a:rPr lang="nl-NL" sz="1100" dirty="0" err="1"/>
              <a:t>SmPC</a:t>
            </a:r>
            <a:r>
              <a:rPr lang="nl-NL" sz="1100" dirty="0"/>
              <a:t> </a:t>
            </a:r>
            <a:r>
              <a:rPr lang="nl-NL" sz="1100" dirty="0" err="1"/>
              <a:t>Zytiga</a:t>
            </a:r>
            <a:r>
              <a:rPr lang="nl-NL" sz="1100" dirty="0"/>
              <a:t> 500mg, </a:t>
            </a:r>
            <a:r>
              <a:rPr lang="nl-NL" sz="1100" dirty="0" err="1"/>
              <a:t>filmomhulde</a:t>
            </a:r>
            <a:r>
              <a:rPr lang="nl-NL" sz="1100" dirty="0"/>
              <a:t> tablet</a:t>
            </a:r>
          </a:p>
          <a:p>
            <a:r>
              <a:rPr lang="nl-NL" sz="1100" dirty="0"/>
              <a:t>[2] Pia et al. Cancer </a:t>
            </a:r>
            <a:r>
              <a:rPr lang="nl-NL" sz="1100" dirty="0" err="1"/>
              <a:t>Treat</a:t>
            </a:r>
            <a:r>
              <a:rPr lang="nl-NL" sz="1100" dirty="0"/>
              <a:t> </a:t>
            </a:r>
            <a:r>
              <a:rPr lang="nl-NL" sz="1100" dirty="0" err="1"/>
              <a:t>Rev</a:t>
            </a:r>
            <a:r>
              <a:rPr lang="nl-NL" sz="1100" dirty="0"/>
              <a:t>. 2013: 966-73</a:t>
            </a:r>
          </a:p>
          <a:p>
            <a:r>
              <a:rPr lang="nl-NL" sz="1100" dirty="0"/>
              <a:t>[3] Yamamoto et al. Case Rep </a:t>
            </a:r>
            <a:r>
              <a:rPr lang="nl-NL" sz="1100" dirty="0" err="1"/>
              <a:t>Urol</a:t>
            </a:r>
            <a:r>
              <a:rPr lang="nl-NL" sz="1100" dirty="0"/>
              <a:t>. 2018: 1414395</a:t>
            </a:r>
          </a:p>
        </p:txBody>
      </p:sp>
    </p:spTree>
    <p:extLst>
      <p:ext uri="{BB962C8B-B14F-4D97-AF65-F5344CB8AC3E}">
        <p14:creationId xmlns:p14="http://schemas.microsoft.com/office/powerpoint/2010/main" val="19739512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2776</TotalTime>
  <Words>682</Words>
  <Application>Microsoft Office PowerPoint</Application>
  <PresentationFormat>Diavoorstelling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115</cp:revision>
  <dcterms:created xsi:type="dcterms:W3CDTF">2020-01-09T13:28:19Z</dcterms:created>
  <dcterms:modified xsi:type="dcterms:W3CDTF">2024-07-08T09:18:01Z</dcterms:modified>
</cp:coreProperties>
</file>