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"/>
  </p:notesMasterIdLst>
  <p:sldIdLst>
    <p:sldId id="293" r:id="rId2"/>
    <p:sldId id="291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wart, Tom" initials="ZT" lastIdx="1" clrIdx="0">
    <p:extLst>
      <p:ext uri="{19B8F6BF-5375-455C-9EA6-DF929625EA0E}">
        <p15:presenceInfo xmlns:p15="http://schemas.microsoft.com/office/powerpoint/2012/main" userId="Zwart, T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5EC"/>
    <a:srgbClr val="E8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3605" autoAdjust="0"/>
  </p:normalViewPr>
  <p:slideViewPr>
    <p:cSldViewPr snapToGrid="0">
      <p:cViewPr varScale="1">
        <p:scale>
          <a:sx n="107" d="100"/>
          <a:sy n="107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A059-96C7-42EA-8F77-B92544074B06}" type="datetimeFigureOut">
              <a:rPr lang="nl-NL" smtClean="0"/>
              <a:t>04-10-2024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99F6D-CC3A-42C1-991F-8326D0E9D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39FC04-1802-C1CF-95A0-9FC6CCC0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4155BA3-CD2E-0D24-650A-5CB3B6914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AA24CCEA-FD7C-E758-FE82-993D3C0240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D1A9B6-6ADD-7E28-6AAB-C4EC7A9F73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957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999F6D-CC3A-42C1-991F-8326D0E9DD54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39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C52A2-CAC7-4249-AA19-6B84DEF75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1C0B36-4C51-4474-9F2F-84A19189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29FBD-0F50-4692-9B1F-61344033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4B092-0AF7-4BD4-B831-81630314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EF800F-2B1C-4A70-93CA-D3860D8D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482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856A-B069-46E2-BDC7-A1349C3F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16D3C-00F8-486E-9A04-8AB55963F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ED78C3-3864-4DDC-93A9-E9112F2A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A3032A-1C18-42AE-9C57-B06AFD86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3DE8E-B14C-49EC-8FC5-BC6B3752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1504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4ABF74-950A-4511-B8A6-2CFD4DFDE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88E516-D24D-4241-AA32-CCBA9466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8D0C27-3522-476D-8B4F-53727E3D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B8AE-CE0B-40D6-A831-9A4EB77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AF7E2-4A4F-4F1F-BC3E-F4B2246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4657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B10824-7663-48F2-ACF6-046C4C35EED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A025303-B3B0-4442-BDDE-6BD104F6CE08}"/>
              </a:ext>
            </a:extLst>
          </p:cNvPr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E1678B5-6C65-46E5-8FEA-3415D83EF86F}"/>
              </a:ext>
            </a:extLst>
          </p:cNvPr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DC43A052-AEAE-41E9-AC42-2C3611778F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5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AAF28-0295-4F7E-A05E-B6DDED8C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7687A-A66F-46D1-8EC0-8D2CDFDD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98837-8D3C-4A3C-8E1B-30718BAB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BF6DC-578B-4426-A82B-A004E30B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ADF84B-9A48-4F33-B44E-88F2CE54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2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90D4-D2C7-493F-A37E-9252BEC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85DA0-2839-4A23-BD21-4FA1D291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62F075-B995-448C-A34C-6B8E61B6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12D39D-1722-4C23-B2F3-E9720FF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006F0-1E6F-40DC-9BC0-2D61DD51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03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76D98-940D-46B6-9865-2A76988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25FA3-759C-418C-9346-189088548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8705BD-1A01-40A7-96C6-4B32AED8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28753-B2F9-4C99-89E5-F4E11A80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973CD-F778-41BB-99F5-6A26164E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EB1EFB-70CF-46E3-B91D-8BE57D71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7004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B25F0-19EC-4F2E-8BE0-F81D8BF6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3FCAE3-E151-4ED0-82D3-C412C86F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C5FE-FA95-43F5-A442-D327BC1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3B235B-E6E1-498E-BB45-952D9A8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8511C6-B8DC-48F4-9E86-C8DDCFC42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DBEBC1-C8B6-4290-B1C1-CB0D5BA3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8DADB9-A29F-4A03-B3BC-C71354F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FB4989-E2CC-466D-8496-5758A847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090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7250A-0162-48E4-9910-683E3420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831821-03B4-4409-9AA5-96029971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816BEF-267E-446C-8EB6-E24A1F8A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E422A1-AF30-49AD-9A76-5A2B5E0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8735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72F3E3-4CF5-43F1-9B17-3D7ADF98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367C1C-31BC-4E61-A552-9B6024C7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85D190-D29F-4C1C-87A8-AE96EB3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389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3EE81-A996-46FA-8886-B2A7473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BC650-31DD-4B6E-A7CA-464A549B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E6D9B-1D35-4D48-A5D1-9B62CD6C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F1A89-4EE2-427C-95C6-C71978C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68666-D4EA-436B-BB8B-E924199F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D889B2-4440-4659-BAF3-95909FE5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105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CF973-6523-48B3-8EF8-0ECC287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9A00F-7A7B-4B64-AE10-15E58794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03E92D-BC08-4E34-8E04-5075980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7077BD-2589-45A8-A083-85BA665D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D3FEFB-D040-4FC9-9430-F6C91C5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92647-E92F-4D0D-B318-5A62516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489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5E8A7B-ACC7-4C12-856D-8AD3227A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41B67-390E-44C2-8107-69C3D972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6BC2D-92A2-4FE2-9C17-337E9905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6D70B-D4AB-4D8A-8554-F6CD80818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C405-DB9D-4222-8587-31811297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A421EA-C18A-4A24-9E3E-E07B3307D487}"/>
              </a:ext>
            </a:extLst>
          </p:cNvPr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2DDB7A-9BBE-4157-963B-73568EC86C52}"/>
              </a:ext>
            </a:extLst>
          </p:cNvPr>
          <p:cNvSpPr/>
          <p:nvPr userDrawn="1"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B5077AF-135A-46A5-9CF0-EFCD482BEB8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8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649" r:id="rId13"/>
    <p:sldLayoutId id="2147483666" r:id="rId14"/>
    <p:sldLayoutId id="2147483660" r:id="rId15"/>
    <p:sldLayoutId id="2147483652" r:id="rId16"/>
    <p:sldLayoutId id="2147483661" r:id="rId17"/>
    <p:sldLayoutId id="2147483662" r:id="rId18"/>
    <p:sldLayoutId id="2147483663" r:id="rId19"/>
    <p:sldLayoutId id="2147483664" r:id="rId20"/>
    <p:sldLayoutId id="2147483665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AEEE9A-D79F-FB16-5F0C-DD7615DAA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683AD63B-4609-B7DF-A032-67B723794C0D}"/>
              </a:ext>
            </a:extLst>
          </p:cNvPr>
          <p:cNvSpPr txBox="1"/>
          <p:nvPr/>
        </p:nvSpPr>
        <p:spPr>
          <a:xfrm>
            <a:off x="262552" y="93384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Casus  78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5C8B7D2-1B32-43FA-4E75-85975E22F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29FA27DC-9E99-64BE-070A-F1934AA3480E}"/>
              </a:ext>
            </a:extLst>
          </p:cNvPr>
          <p:cNvSpPr txBox="1"/>
          <p:nvPr/>
        </p:nvSpPr>
        <p:spPr>
          <a:xfrm>
            <a:off x="3840411" y="39228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23B408A3-8B6F-09B7-F0C9-C473889E361D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D685808-B5F1-18C4-10C2-C9EA7E2C44B3}"/>
              </a:ext>
            </a:extLst>
          </p:cNvPr>
          <p:cNvSpPr txBox="1"/>
          <p:nvPr/>
        </p:nvSpPr>
        <p:spPr>
          <a:xfrm>
            <a:off x="217843" y="1462020"/>
            <a:ext cx="4889178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200" b="1" u="sng" dirty="0"/>
              <a:t>Casus</a:t>
            </a:r>
          </a:p>
          <a:p>
            <a:r>
              <a:rPr lang="nl-NL" sz="1200" dirty="0"/>
              <a:t>Vrouw (46 </a:t>
            </a:r>
            <a:r>
              <a:rPr lang="nl-NL" sz="1200" dirty="0" err="1"/>
              <a:t>jr</a:t>
            </a:r>
            <a:r>
              <a:rPr lang="nl-NL" sz="1200" dirty="0"/>
              <a:t>) met AML, nu opgenomen voor 3</a:t>
            </a:r>
            <a:r>
              <a:rPr lang="nl-NL" sz="1200" baseline="30000" dirty="0"/>
              <a:t>e</a:t>
            </a:r>
            <a:r>
              <a:rPr lang="nl-NL" sz="1200" dirty="0"/>
              <a:t> remissie-inductiekuur en autologe stamceltransplantatie (SCT), gecompliceerd door </a:t>
            </a:r>
            <a:r>
              <a:rPr lang="nl-NL" sz="1200" dirty="0" err="1"/>
              <a:t>neutropene</a:t>
            </a:r>
            <a:r>
              <a:rPr lang="nl-NL" sz="1200" dirty="0"/>
              <a:t> koorts, mucositis, </a:t>
            </a:r>
            <a:r>
              <a:rPr lang="nl-NL" sz="1200" dirty="0" err="1"/>
              <a:t>epiglottitis</a:t>
            </a:r>
            <a:r>
              <a:rPr lang="nl-NL" sz="1200" dirty="0"/>
              <a:t>, recidiverende neusbloedingen, </a:t>
            </a:r>
            <a:r>
              <a:rPr lang="nl-NL" sz="1200" dirty="0" err="1"/>
              <a:t>transfusie-reacties</a:t>
            </a:r>
            <a:r>
              <a:rPr lang="nl-NL" sz="1200" dirty="0"/>
              <a:t>, </a:t>
            </a:r>
            <a:r>
              <a:rPr lang="nl-NL" sz="1200" dirty="0" err="1"/>
              <a:t>huidleasies</a:t>
            </a:r>
            <a:r>
              <a:rPr lang="nl-NL" sz="1200" dirty="0"/>
              <a:t> en elektrolytstoornissen. Vanaf dag 17 na SCT (D+17) wordt een oplopend </a:t>
            </a:r>
            <a:r>
              <a:rPr lang="nl-NL" sz="1200" dirty="0" err="1"/>
              <a:t>leverlab</a:t>
            </a:r>
            <a:r>
              <a:rPr lang="nl-NL" sz="1200" dirty="0"/>
              <a:t> gezien, en op Dag+25 ascites, pijnlijke hepatomegalie en verminderde leverperfusie (o.b.v. PET-CT).</a:t>
            </a:r>
          </a:p>
          <a:p>
            <a:endParaRPr lang="nl-NL" sz="1200" dirty="0"/>
          </a:p>
          <a:p>
            <a:r>
              <a:rPr lang="nl-NL" sz="1200" b="1" u="sng" dirty="0"/>
              <a:t>Hematologische voorgeschiedenis</a:t>
            </a:r>
            <a:endParaRPr lang="nl-NL" sz="1200" b="1" dirty="0"/>
          </a:p>
          <a:p>
            <a:r>
              <a:rPr lang="nl-NL" sz="1200" dirty="0"/>
              <a:t>2023-07: AML (NPM1 type B mutatie)</a:t>
            </a:r>
          </a:p>
          <a:p>
            <a:r>
              <a:rPr lang="nl-NL" sz="1200" dirty="0"/>
              <a:t>2023-08: remissie-inductie kuur 1; cytarabine/daunorubicine in Turkije</a:t>
            </a:r>
          </a:p>
          <a:p>
            <a:r>
              <a:rPr lang="nl-NL" sz="1200" dirty="0"/>
              <a:t>2023-09: keuze voor ‘</a:t>
            </a:r>
            <a:r>
              <a:rPr lang="nl-NL" sz="1200" i="1" dirty="0" err="1"/>
              <a:t>wait</a:t>
            </a:r>
            <a:r>
              <a:rPr lang="nl-NL" sz="1200" i="1" dirty="0"/>
              <a:t> </a:t>
            </a:r>
            <a:r>
              <a:rPr lang="nl-NL" sz="1200" i="1" dirty="0" err="1"/>
              <a:t>and</a:t>
            </a:r>
            <a:r>
              <a:rPr lang="nl-NL" sz="1200" i="1" dirty="0"/>
              <a:t> </a:t>
            </a:r>
            <a:r>
              <a:rPr lang="nl-NL" sz="1200" i="1" dirty="0" err="1"/>
              <a:t>see</a:t>
            </a:r>
            <a:r>
              <a:rPr lang="nl-NL" sz="1200" dirty="0"/>
              <a:t>’ beleid tegen medisch advies in</a:t>
            </a:r>
          </a:p>
          <a:p>
            <a:r>
              <a:rPr lang="nl-NL" sz="1200" dirty="0"/>
              <a:t>2024-02: oplopend MRD</a:t>
            </a:r>
          </a:p>
          <a:p>
            <a:r>
              <a:rPr lang="nl-NL" sz="1200" dirty="0"/>
              <a:t>2024-03: remissie-inductie kuur 2; cytarabine/daunorubicine</a:t>
            </a:r>
          </a:p>
          <a:p>
            <a:r>
              <a:rPr lang="nl-NL" sz="1200" dirty="0"/>
              <a:t>2024-05 (heden): remissie-inductie kuur 3; </a:t>
            </a:r>
            <a:r>
              <a:rPr lang="nl-NL" sz="1200" dirty="0" err="1"/>
              <a:t>busulfan</a:t>
            </a:r>
            <a:r>
              <a:rPr lang="nl-NL" sz="1200" dirty="0"/>
              <a:t>/cyclofosfamide + SCT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6061DDD-EBD3-BE37-238F-8E4895C5A7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419105"/>
            <a:ext cx="8791194" cy="45719"/>
          </a:xfrm>
          <a:prstGeom prst="rect">
            <a:avLst/>
          </a:prstGeom>
        </p:spPr>
      </p:pic>
      <p:sp>
        <p:nvSpPr>
          <p:cNvPr id="12" name="Ondertitel 14">
            <a:extLst>
              <a:ext uri="{FF2B5EF4-FFF2-40B4-BE49-F238E27FC236}">
                <a16:creationId xmlns:a16="http://schemas.microsoft.com/office/drawing/2014/main" id="{066AEF08-6EC8-A601-C719-487A36930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4841" y="1462020"/>
            <a:ext cx="3808462" cy="490570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200" b="1" u="sng" dirty="0" err="1">
                <a:solidFill>
                  <a:schemeClr val="tx1"/>
                </a:solidFill>
              </a:rPr>
              <a:t>Actieve</a:t>
            </a:r>
            <a:r>
              <a:rPr lang="en-US" altLang="en-US" sz="1200" b="1" u="sng" dirty="0">
                <a:solidFill>
                  <a:schemeClr val="tx1"/>
                </a:solidFill>
              </a:rPr>
              <a:t> </a:t>
            </a:r>
            <a:r>
              <a:rPr lang="en-US" altLang="en-US" sz="1200" b="1" u="sng" dirty="0" err="1">
                <a:solidFill>
                  <a:schemeClr val="tx1"/>
                </a:solidFill>
              </a:rPr>
              <a:t>medicatie</a:t>
            </a:r>
            <a:r>
              <a:rPr lang="en-US" altLang="en-US" sz="1200" b="1" u="sng" dirty="0">
                <a:solidFill>
                  <a:schemeClr val="tx1"/>
                </a:solidFill>
              </a:rPr>
              <a:t> op D+17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Clemastine</a:t>
            </a:r>
            <a:r>
              <a:rPr lang="en-US" altLang="en-US" sz="1150" dirty="0">
                <a:solidFill>
                  <a:schemeClr val="tx1"/>
                </a:solidFill>
              </a:rPr>
              <a:t> </a:t>
            </a:r>
            <a:r>
              <a:rPr lang="en-US" altLang="en-US" sz="1150" dirty="0" err="1">
                <a:solidFill>
                  <a:schemeClr val="tx1"/>
                </a:solidFill>
              </a:rPr>
              <a:t>zn</a:t>
            </a:r>
            <a:r>
              <a:rPr lang="en-US" altLang="en-US" sz="1150" dirty="0">
                <a:solidFill>
                  <a:schemeClr val="tx1"/>
                </a:solidFill>
              </a:rPr>
              <a:t> 2 mg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Clindamycine</a:t>
            </a:r>
            <a:r>
              <a:rPr lang="en-US" altLang="en-US" sz="1150" dirty="0">
                <a:solidFill>
                  <a:schemeClr val="tx1"/>
                </a:solidFill>
              </a:rPr>
              <a:t> </a:t>
            </a:r>
            <a:r>
              <a:rPr lang="en-US" altLang="en-US" sz="1150" dirty="0" err="1">
                <a:solidFill>
                  <a:schemeClr val="tx1"/>
                </a:solidFill>
              </a:rPr>
              <a:t>oplossing</a:t>
            </a:r>
            <a:r>
              <a:rPr lang="en-US" altLang="en-US" sz="1150" dirty="0">
                <a:solidFill>
                  <a:schemeClr val="tx1"/>
                </a:solidFill>
              </a:rPr>
              <a:t> 0.1% 2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5 ml op </a:t>
            </a:r>
            <a:r>
              <a:rPr lang="en-US" altLang="en-US" sz="1150" dirty="0" err="1">
                <a:solidFill>
                  <a:schemeClr val="tx1"/>
                </a:solidFill>
              </a:rPr>
              <a:t>plekken</a:t>
            </a:r>
            <a:endParaRPr lang="en-US" altLang="en-US" sz="1150" dirty="0">
              <a:solidFill>
                <a:schemeClr val="tx1"/>
              </a:solidFill>
            </a:endParaRP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>
                <a:solidFill>
                  <a:schemeClr val="tx1"/>
                </a:solidFill>
              </a:rPr>
              <a:t>Metoclopramide </a:t>
            </a:r>
            <a:r>
              <a:rPr lang="en-US" altLang="en-US" sz="1150" dirty="0" err="1">
                <a:solidFill>
                  <a:schemeClr val="tx1"/>
                </a:solidFill>
              </a:rPr>
              <a:t>zn</a:t>
            </a:r>
            <a:r>
              <a:rPr lang="en-US" altLang="en-US" sz="1150" dirty="0">
                <a:solidFill>
                  <a:schemeClr val="tx1"/>
                </a:solidFill>
              </a:rPr>
              <a:t> 3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10 mg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Miconazol</a:t>
            </a:r>
            <a:r>
              <a:rPr lang="en-US" altLang="en-US" sz="1150" dirty="0">
                <a:solidFill>
                  <a:schemeClr val="tx1"/>
                </a:solidFill>
              </a:rPr>
              <a:t>/</a:t>
            </a:r>
            <a:r>
              <a:rPr lang="en-US" altLang="en-US" sz="1150" dirty="0" err="1">
                <a:solidFill>
                  <a:schemeClr val="tx1"/>
                </a:solidFill>
              </a:rPr>
              <a:t>zinkoxide</a:t>
            </a:r>
            <a:r>
              <a:rPr lang="en-US" altLang="en-US" sz="1150" dirty="0">
                <a:solidFill>
                  <a:schemeClr val="tx1"/>
                </a:solidFill>
              </a:rPr>
              <a:t> crème 0.2%/1% 2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1 g op </a:t>
            </a:r>
            <a:r>
              <a:rPr lang="en-US" altLang="en-US" sz="1150" dirty="0" err="1">
                <a:solidFill>
                  <a:schemeClr val="tx1"/>
                </a:solidFill>
              </a:rPr>
              <a:t>plekken</a:t>
            </a:r>
            <a:endParaRPr lang="en-US" altLang="en-US" sz="1150" dirty="0">
              <a:solidFill>
                <a:schemeClr val="tx1"/>
              </a:solidFill>
            </a:endParaRP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Morfine</a:t>
            </a:r>
            <a:r>
              <a:rPr lang="en-US" altLang="en-US" sz="1150" dirty="0">
                <a:solidFill>
                  <a:schemeClr val="tx1"/>
                </a:solidFill>
              </a:rPr>
              <a:t> iv </a:t>
            </a:r>
            <a:r>
              <a:rPr lang="en-US" altLang="en-US" sz="1150" dirty="0" err="1">
                <a:solidFill>
                  <a:schemeClr val="tx1"/>
                </a:solidFill>
              </a:rPr>
              <a:t>zn</a:t>
            </a:r>
            <a:r>
              <a:rPr lang="en-US" altLang="en-US" sz="1150" dirty="0">
                <a:solidFill>
                  <a:schemeClr val="tx1"/>
                </a:solidFill>
              </a:rPr>
              <a:t> 6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5 mg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Pantoprazol</a:t>
            </a:r>
            <a:r>
              <a:rPr lang="en-US" altLang="en-US" sz="1150" dirty="0">
                <a:solidFill>
                  <a:schemeClr val="tx1"/>
                </a:solidFill>
              </a:rPr>
              <a:t> iv 1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40 mg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>
                <a:solidFill>
                  <a:schemeClr val="tx1"/>
                </a:solidFill>
              </a:rPr>
              <a:t>Paracetamol iv 3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1000 mg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Smofkabiven</a:t>
            </a:r>
            <a:r>
              <a:rPr lang="en-US" altLang="en-US" sz="1150" dirty="0">
                <a:solidFill>
                  <a:schemeClr val="tx1"/>
                </a:solidFill>
              </a:rPr>
              <a:t> 42 ml/</a:t>
            </a:r>
            <a:r>
              <a:rPr lang="en-US" altLang="en-US" sz="1150" dirty="0" err="1">
                <a:solidFill>
                  <a:schemeClr val="tx1"/>
                </a:solidFill>
              </a:rPr>
              <a:t>uur</a:t>
            </a:r>
            <a:endParaRPr lang="en-US" altLang="en-US" sz="1150" dirty="0">
              <a:solidFill>
                <a:schemeClr val="tx1"/>
              </a:solidFill>
            </a:endParaRP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Temazepam</a:t>
            </a:r>
            <a:r>
              <a:rPr lang="en-US" altLang="en-US" sz="1150" dirty="0">
                <a:solidFill>
                  <a:schemeClr val="tx1"/>
                </a:solidFill>
              </a:rPr>
              <a:t> 1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20 mg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Valaciclovir</a:t>
            </a:r>
            <a:r>
              <a:rPr lang="en-US" altLang="en-US" sz="1150" dirty="0">
                <a:solidFill>
                  <a:schemeClr val="tx1"/>
                </a:solidFill>
              </a:rPr>
              <a:t> 3 </a:t>
            </a:r>
            <a:r>
              <a:rPr lang="en-US" altLang="en-US" sz="1150" dirty="0" err="1">
                <a:solidFill>
                  <a:schemeClr val="tx1"/>
                </a:solidFill>
              </a:rPr>
              <a:t>dd</a:t>
            </a:r>
            <a:r>
              <a:rPr lang="en-US" altLang="en-US" sz="1150" dirty="0">
                <a:solidFill>
                  <a:schemeClr val="tx1"/>
                </a:solidFill>
              </a:rPr>
              <a:t> 1000 mg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115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150" u="sng" dirty="0" err="1">
                <a:solidFill>
                  <a:schemeClr val="tx1"/>
                </a:solidFill>
              </a:rPr>
              <a:t>Conditionering</a:t>
            </a:r>
            <a:r>
              <a:rPr lang="en-US" altLang="en-US" sz="1150" u="sng" dirty="0">
                <a:solidFill>
                  <a:schemeClr val="tx1"/>
                </a:solidFill>
              </a:rPr>
              <a:t>: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Busulfan</a:t>
            </a:r>
            <a:r>
              <a:rPr lang="en-US" altLang="en-US" sz="1150" dirty="0">
                <a:solidFill>
                  <a:schemeClr val="tx1"/>
                </a:solidFill>
              </a:rPr>
              <a:t> 3.2 mg/kg op D-7, D-6, D-5, </a:t>
            </a:r>
            <a:r>
              <a:rPr lang="en-US" altLang="en-US" sz="1150" dirty="0" err="1">
                <a:solidFill>
                  <a:schemeClr val="tx1"/>
                </a:solidFill>
              </a:rPr>
              <a:t>en</a:t>
            </a:r>
            <a:r>
              <a:rPr lang="en-US" altLang="en-US" sz="1150" dirty="0">
                <a:solidFill>
                  <a:schemeClr val="tx1"/>
                </a:solidFill>
              </a:rPr>
              <a:t> D-4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Cyclofosfamide</a:t>
            </a:r>
            <a:r>
              <a:rPr lang="en-US" altLang="en-US" sz="1150" dirty="0">
                <a:solidFill>
                  <a:schemeClr val="tx1"/>
                </a:solidFill>
              </a:rPr>
              <a:t> 60 mg/kg op D-3 </a:t>
            </a:r>
            <a:r>
              <a:rPr lang="en-US" altLang="en-US" sz="1150" dirty="0" err="1">
                <a:solidFill>
                  <a:schemeClr val="tx1"/>
                </a:solidFill>
              </a:rPr>
              <a:t>en</a:t>
            </a:r>
            <a:r>
              <a:rPr lang="en-US" altLang="en-US" sz="1150" dirty="0">
                <a:solidFill>
                  <a:schemeClr val="tx1"/>
                </a:solidFill>
              </a:rPr>
              <a:t> D-1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50" dirty="0" err="1">
                <a:solidFill>
                  <a:schemeClr val="tx1"/>
                </a:solidFill>
              </a:rPr>
              <a:t>Mercapto-ethaansulfonaat</a:t>
            </a:r>
            <a:r>
              <a:rPr lang="en-US" altLang="en-US" sz="1150" dirty="0">
                <a:solidFill>
                  <a:schemeClr val="tx1"/>
                </a:solidFill>
              </a:rPr>
              <a:t> 700 mg/m2 op D-3 </a:t>
            </a:r>
            <a:r>
              <a:rPr lang="en-US" altLang="en-US" sz="1150" dirty="0" err="1">
                <a:solidFill>
                  <a:schemeClr val="tx1"/>
                </a:solidFill>
              </a:rPr>
              <a:t>en</a:t>
            </a:r>
            <a:r>
              <a:rPr lang="en-US" altLang="en-US" sz="1150" dirty="0">
                <a:solidFill>
                  <a:schemeClr val="tx1"/>
                </a:solidFill>
              </a:rPr>
              <a:t> D-1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1150" u="sng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200" b="1" u="sng" dirty="0" err="1">
                <a:solidFill>
                  <a:schemeClr val="tx1"/>
                </a:solidFill>
              </a:rPr>
              <a:t>Medicatiehistorie</a:t>
            </a:r>
            <a:r>
              <a:rPr lang="en-US" altLang="en-US" sz="1200" b="1" u="sng" dirty="0">
                <a:solidFill>
                  <a:schemeClr val="tx1"/>
                </a:solidFill>
              </a:rPr>
              <a:t> D-7 tot D+17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150" dirty="0" err="1">
                <a:solidFill>
                  <a:schemeClr val="tx1"/>
                </a:solidFill>
              </a:rPr>
              <a:t>Lynestrol</a:t>
            </a:r>
            <a:r>
              <a:rPr lang="en-US" altLang="en-US" sz="1150" dirty="0">
                <a:solidFill>
                  <a:schemeClr val="tx1"/>
                </a:solidFill>
              </a:rPr>
              <a:t>, diazepam, </a:t>
            </a:r>
            <a:r>
              <a:rPr lang="en-US" altLang="en-US" sz="1150" dirty="0" err="1">
                <a:solidFill>
                  <a:schemeClr val="tx1"/>
                </a:solidFill>
              </a:rPr>
              <a:t>zopiclon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dexamethason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netupitant</a:t>
            </a:r>
            <a:r>
              <a:rPr lang="en-US" altLang="en-US" sz="1150" dirty="0">
                <a:solidFill>
                  <a:schemeClr val="tx1"/>
                </a:solidFill>
              </a:rPr>
              <a:t>/</a:t>
            </a:r>
            <a:r>
              <a:rPr lang="en-US" altLang="en-US" sz="1150" dirty="0" err="1">
                <a:solidFill>
                  <a:schemeClr val="tx1"/>
                </a:solidFill>
              </a:rPr>
              <a:t>palonosetron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nadroparine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mupirocine</a:t>
            </a:r>
            <a:r>
              <a:rPr lang="en-US" altLang="en-US" sz="1150" dirty="0">
                <a:solidFill>
                  <a:schemeClr val="tx1"/>
                </a:solidFill>
              </a:rPr>
              <a:t> </a:t>
            </a:r>
            <a:r>
              <a:rPr lang="en-US" altLang="en-US" sz="1150" dirty="0" err="1">
                <a:solidFill>
                  <a:schemeClr val="tx1"/>
                </a:solidFill>
              </a:rPr>
              <a:t>neuszalf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ciprofloxacine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cefepim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kaliumchloride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magnesiumsulfaat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morfine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oxycodon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pegfilgrastim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loperamide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posaconazol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tranexaminezuur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amoxicilline</a:t>
            </a:r>
            <a:r>
              <a:rPr lang="en-US" altLang="en-US" sz="1150" dirty="0">
                <a:solidFill>
                  <a:schemeClr val="tx1"/>
                </a:solidFill>
              </a:rPr>
              <a:t>/</a:t>
            </a:r>
            <a:r>
              <a:rPr lang="en-US" altLang="en-US" sz="1150" dirty="0" err="1">
                <a:solidFill>
                  <a:schemeClr val="tx1"/>
                </a:solidFill>
              </a:rPr>
              <a:t>clavulaanzuur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esketamine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aciclovir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lidocaïnegel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nystatinesuspensie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aztreonam</a:t>
            </a:r>
            <a:r>
              <a:rPr lang="en-US" altLang="en-US" sz="1150" dirty="0">
                <a:solidFill>
                  <a:schemeClr val="tx1"/>
                </a:solidFill>
              </a:rPr>
              <a:t>, </a:t>
            </a:r>
            <a:r>
              <a:rPr lang="en-US" altLang="en-US" sz="1150" dirty="0" err="1">
                <a:solidFill>
                  <a:schemeClr val="tx1"/>
                </a:solidFill>
              </a:rPr>
              <a:t>amoxicilline</a:t>
            </a:r>
            <a:r>
              <a:rPr lang="en-US" altLang="en-US" sz="1150" dirty="0">
                <a:solidFill>
                  <a:schemeClr val="tx1"/>
                </a:solidFill>
              </a:rPr>
              <a:t> </a:t>
            </a:r>
            <a:r>
              <a:rPr lang="en-US" altLang="en-US" sz="1150" dirty="0" err="1">
                <a:solidFill>
                  <a:schemeClr val="tx1"/>
                </a:solidFill>
              </a:rPr>
              <a:t>en</a:t>
            </a:r>
            <a:r>
              <a:rPr lang="en-US" altLang="en-US" sz="1150" dirty="0">
                <a:solidFill>
                  <a:schemeClr val="tx1"/>
                </a:solidFill>
              </a:rPr>
              <a:t> pethidine.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1150" dirty="0">
              <a:solidFill>
                <a:schemeClr val="tx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54A52DA-DE95-B206-BB27-A88E4095F2EB}"/>
              </a:ext>
            </a:extLst>
          </p:cNvPr>
          <p:cNvSpPr txBox="1"/>
          <p:nvPr/>
        </p:nvSpPr>
        <p:spPr>
          <a:xfrm>
            <a:off x="262552" y="650124"/>
            <a:ext cx="6753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Levertoxiciteit na stamceltransplantatie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9EADEEA4-1EA6-3B04-903F-723426F1A791}"/>
              </a:ext>
            </a:extLst>
          </p:cNvPr>
          <p:cNvSpPr txBox="1"/>
          <p:nvPr/>
        </p:nvSpPr>
        <p:spPr>
          <a:xfrm>
            <a:off x="217843" y="5721395"/>
            <a:ext cx="488917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200" b="1" u="sng" dirty="0"/>
              <a:t>Vragen</a:t>
            </a:r>
          </a:p>
          <a:p>
            <a:r>
              <a:rPr lang="nl-NL" sz="1200" dirty="0"/>
              <a:t>Welke medicamenteuze oorzaak ligt ten grondslag aan de levertoxiciteit en hoe wordt dit behandeld?</a:t>
            </a:r>
          </a:p>
        </p:txBody>
      </p:sp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640034"/>
              </p:ext>
            </p:extLst>
          </p:nvPr>
        </p:nvGraphicFramePr>
        <p:xfrm>
          <a:off x="217843" y="4370867"/>
          <a:ext cx="4889178" cy="1295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96607">
                  <a:extLst>
                    <a:ext uri="{9D8B030D-6E8A-4147-A177-3AD203B41FA5}">
                      <a16:colId xmlns:a16="http://schemas.microsoft.com/office/drawing/2014/main" val="2262918450"/>
                    </a:ext>
                  </a:extLst>
                </a:gridCol>
                <a:gridCol w="523874">
                  <a:extLst>
                    <a:ext uri="{9D8B030D-6E8A-4147-A177-3AD203B41FA5}">
                      <a16:colId xmlns:a16="http://schemas.microsoft.com/office/drawing/2014/main" val="414770735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376025452"/>
                    </a:ext>
                  </a:extLst>
                </a:gridCol>
                <a:gridCol w="590551">
                  <a:extLst>
                    <a:ext uri="{9D8B030D-6E8A-4147-A177-3AD203B41FA5}">
                      <a16:colId xmlns:a16="http://schemas.microsoft.com/office/drawing/2014/main" val="2007678499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2568243061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4072160454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1245267410"/>
                    </a:ext>
                  </a:extLst>
                </a:gridCol>
                <a:gridCol w="496921">
                  <a:extLst>
                    <a:ext uri="{9D8B030D-6E8A-4147-A177-3AD203B41FA5}">
                      <a16:colId xmlns:a16="http://schemas.microsoft.com/office/drawing/2014/main" val="1966381639"/>
                    </a:ext>
                  </a:extLst>
                </a:gridCol>
              </a:tblGrid>
              <a:tr h="202023">
                <a:tc>
                  <a:txBody>
                    <a:bodyPr/>
                    <a:lstStyle/>
                    <a:p>
                      <a:r>
                        <a:rPr lang="nl-NL" sz="1100" dirty="0"/>
                        <a:t>Test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D-1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D+17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D+20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D+24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D+28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D+32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D+36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35556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r>
                        <a:rPr lang="nl-NL" sz="1100" i="1" dirty="0"/>
                        <a:t>ASAT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153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936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1263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343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135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3254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r>
                        <a:rPr lang="nl-NL" sz="1100" i="1" dirty="0"/>
                        <a:t>ALAT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53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143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717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986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428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227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003426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r>
                        <a:rPr lang="nl-NL" sz="1100" i="1" dirty="0"/>
                        <a:t>Bilirubine totaal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28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29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142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196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234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096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r>
                        <a:rPr lang="nl-NL" sz="1100" i="1" dirty="0" err="1"/>
                        <a:t>Protrombinetijd</a:t>
                      </a:r>
                      <a:endParaRPr lang="nl-NL" sz="11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12.4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12.6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14.6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17.2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19.4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19.5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dirty="0"/>
                        <a:t>15.6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773823"/>
                  </a:ext>
                </a:extLst>
              </a:tr>
            </a:tbl>
          </a:graphicData>
        </a:graphic>
      </p:graphicFrame>
      <p:sp>
        <p:nvSpPr>
          <p:cNvPr id="15" name="Tekstvak 14">
            <a:extLst>
              <a:ext uri="{FF2B5EF4-FFF2-40B4-BE49-F238E27FC236}">
                <a16:creationId xmlns:a16="http://schemas.microsoft.com/office/drawing/2014/main" id="{F00E5DC5-DF3A-F872-8109-B9123400A24F}"/>
              </a:ext>
            </a:extLst>
          </p:cNvPr>
          <p:cNvSpPr txBox="1"/>
          <p:nvPr/>
        </p:nvSpPr>
        <p:spPr>
          <a:xfrm>
            <a:off x="202109" y="6508266"/>
            <a:ext cx="6114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Aanmelden via: </a:t>
            </a:r>
            <a:r>
              <a:rPr lang="nl-NL" sz="1200" dirty="0">
                <a:hlinkClick r:id="rId5"/>
              </a:rPr>
              <a:t>bitterpillnvkfb@gmail.com</a:t>
            </a:r>
            <a:r>
              <a:rPr lang="nl-NL" sz="1200" dirty="0"/>
              <a:t> ​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07CE493E-B80C-69D5-1A73-4D65CAC482B7}"/>
              </a:ext>
            </a:extLst>
          </p:cNvPr>
          <p:cNvSpPr txBox="1"/>
          <p:nvPr/>
        </p:nvSpPr>
        <p:spPr>
          <a:xfrm>
            <a:off x="3286091" y="6508265"/>
            <a:ext cx="3730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/>
              <a:t>Aangeleverd door: </a:t>
            </a:r>
            <a:r>
              <a:rPr lang="nl-NL" sz="1200" dirty="0" err="1"/>
              <a:t>Haga</a:t>
            </a:r>
            <a:r>
              <a:rPr lang="nl-NL" sz="1200" dirty="0"/>
              <a:t>/AHZ</a:t>
            </a:r>
          </a:p>
        </p:txBody>
      </p:sp>
    </p:spTree>
    <p:extLst>
      <p:ext uri="{BB962C8B-B14F-4D97-AF65-F5344CB8AC3E}">
        <p14:creationId xmlns:p14="http://schemas.microsoft.com/office/powerpoint/2010/main" val="360702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vak 17">
            <a:extLst>
              <a:ext uri="{FF2B5EF4-FFF2-40B4-BE49-F238E27FC236}">
                <a16:creationId xmlns:a16="http://schemas.microsoft.com/office/drawing/2014/main" id="{683AD63B-4609-B7DF-A032-67B723794C0D}"/>
              </a:ext>
            </a:extLst>
          </p:cNvPr>
          <p:cNvSpPr txBox="1"/>
          <p:nvPr/>
        </p:nvSpPr>
        <p:spPr>
          <a:xfrm>
            <a:off x="262552" y="93384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Uitwerking Casus  78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via 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F5C8B7D2-1B32-43FA-4E75-85975E22F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20" name="Tekstvak 19">
            <a:extLst>
              <a:ext uri="{FF2B5EF4-FFF2-40B4-BE49-F238E27FC236}">
                <a16:creationId xmlns:a16="http://schemas.microsoft.com/office/drawing/2014/main" id="{29FA27DC-9E99-64BE-070A-F1934AA3480E}"/>
              </a:ext>
            </a:extLst>
          </p:cNvPr>
          <p:cNvSpPr txBox="1"/>
          <p:nvPr/>
        </p:nvSpPr>
        <p:spPr>
          <a:xfrm>
            <a:off x="3840411" y="39228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23B408A3-8B6F-09B7-F0C9-C473889E361D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754A52DA-DE95-B206-BB27-A88E4095F2EB}"/>
              </a:ext>
            </a:extLst>
          </p:cNvPr>
          <p:cNvSpPr txBox="1"/>
          <p:nvPr/>
        </p:nvSpPr>
        <p:spPr>
          <a:xfrm>
            <a:off x="262552" y="650124"/>
            <a:ext cx="6753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Levertoxiciteit na stamceltransplantatie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D6061DDD-EBD3-BE37-238F-8E4895C5A7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419105"/>
            <a:ext cx="8791194" cy="45719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F00E5DC5-DF3A-F872-8109-B9123400A24F}"/>
              </a:ext>
            </a:extLst>
          </p:cNvPr>
          <p:cNvSpPr txBox="1"/>
          <p:nvPr/>
        </p:nvSpPr>
        <p:spPr>
          <a:xfrm>
            <a:off x="202109" y="6508266"/>
            <a:ext cx="6114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Aanmelden via: </a:t>
            </a:r>
            <a:r>
              <a:rPr lang="nl-NL" sz="1200" dirty="0">
                <a:hlinkClick r:id="rId5"/>
              </a:rPr>
              <a:t>bitterpillnvkfb@gmail.com</a:t>
            </a:r>
            <a:r>
              <a:rPr lang="nl-NL" sz="1200" dirty="0"/>
              <a:t> ​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ED685808-B5F1-18C4-10C2-C9EA7E2C44B3}"/>
              </a:ext>
            </a:extLst>
          </p:cNvPr>
          <p:cNvSpPr txBox="1"/>
          <p:nvPr/>
        </p:nvSpPr>
        <p:spPr>
          <a:xfrm>
            <a:off x="217843" y="1462020"/>
            <a:ext cx="877546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nl-NL"/>
            </a:defPPr>
            <a:lvl1pPr>
              <a:defRPr sz="1200" b="1" u="sng"/>
            </a:lvl1pPr>
          </a:lstStyle>
          <a:p>
            <a:r>
              <a:rPr lang="nl-NL" dirty="0"/>
              <a:t>Diagnose</a:t>
            </a:r>
          </a:p>
          <a:p>
            <a:r>
              <a:rPr lang="nl-NL" sz="1100" b="0" u="none" dirty="0"/>
              <a:t>Op basis van kliniek, laboratoriumwaarden, beeldvorming en histologische bevindingen wordt patiënt op D+27 gediagnosticeerd met ernstige </a:t>
            </a:r>
            <a:r>
              <a:rPr lang="nl-NL" sz="1100" b="0" u="none" dirty="0" err="1"/>
              <a:t>veno</a:t>
            </a:r>
            <a:r>
              <a:rPr lang="nl-NL" sz="1100" b="0" u="none" dirty="0"/>
              <a:t>-occlusieve ziekte / </a:t>
            </a:r>
            <a:r>
              <a:rPr lang="nl-NL" sz="1100" b="0" u="none" dirty="0" err="1"/>
              <a:t>sinusoïdaal</a:t>
            </a:r>
            <a:r>
              <a:rPr lang="nl-NL" sz="1100" b="0" u="none" dirty="0"/>
              <a:t> obstructie syndroom (VOD/SOS), geduid bij conditionering met high-</a:t>
            </a:r>
            <a:r>
              <a:rPr lang="nl-NL" sz="1100" b="0" u="none" dirty="0" err="1"/>
              <a:t>dose</a:t>
            </a:r>
            <a:r>
              <a:rPr lang="nl-NL" sz="1100" b="0" u="none" dirty="0"/>
              <a:t> </a:t>
            </a:r>
            <a:r>
              <a:rPr lang="nl-NL" sz="1100" b="0" u="none" dirty="0" err="1"/>
              <a:t>busulfan</a:t>
            </a:r>
            <a:r>
              <a:rPr lang="nl-NL" sz="1100" b="0" u="none" dirty="0"/>
              <a:t> en cyclofosfamide. Er wordt gestart met </a:t>
            </a:r>
            <a:r>
              <a:rPr lang="nl-NL" sz="1100" b="0" u="none" dirty="0" err="1"/>
              <a:t>defibrotide</a:t>
            </a:r>
            <a:r>
              <a:rPr lang="nl-NL" sz="1100" b="0" u="none" dirty="0"/>
              <a:t> 4 </a:t>
            </a:r>
            <a:r>
              <a:rPr lang="nl-NL" sz="1100" b="0" u="none" dirty="0" err="1"/>
              <a:t>dd</a:t>
            </a:r>
            <a:r>
              <a:rPr lang="nl-NL" sz="1100" b="0" u="none" dirty="0"/>
              <a:t> 2.5 mg/kg gevolgd door 4 </a:t>
            </a:r>
            <a:r>
              <a:rPr lang="nl-NL" sz="1100" b="0" u="none" dirty="0" err="1"/>
              <a:t>dd</a:t>
            </a:r>
            <a:r>
              <a:rPr lang="nl-NL" sz="1100" b="0" u="none" dirty="0"/>
              <a:t> 6.25 mg/kg, in combinatie met restrictieve zout- en vochtinname, ascitesdrainage en diuretica. Vanaf D+37 worden dalende leverenzymen gezien en verbeterende kliniek. Op D+55 wordt </a:t>
            </a:r>
            <a:r>
              <a:rPr lang="nl-NL" sz="1100" b="0" u="none" dirty="0" err="1"/>
              <a:t>defibrotide</a:t>
            </a:r>
            <a:r>
              <a:rPr lang="nl-NL" sz="1100" b="0" u="none" dirty="0"/>
              <a:t> gestaakt en gaat patiënt later die dag met ontslag.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7CE493E-B80C-69D5-1A73-4D65CAC482B7}"/>
              </a:ext>
            </a:extLst>
          </p:cNvPr>
          <p:cNvSpPr txBox="1"/>
          <p:nvPr/>
        </p:nvSpPr>
        <p:spPr>
          <a:xfrm>
            <a:off x="3286091" y="6508265"/>
            <a:ext cx="3730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/>
              <a:t>Aangeleverd door: </a:t>
            </a:r>
            <a:r>
              <a:rPr lang="nl-NL" sz="1200" dirty="0" err="1"/>
              <a:t>Haga</a:t>
            </a:r>
            <a:r>
              <a:rPr lang="nl-NL" sz="1200" dirty="0"/>
              <a:t>/AHZ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17843" y="2460082"/>
            <a:ext cx="8775460" cy="36009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nl-NL"/>
            </a:defPPr>
            <a:lvl1pPr>
              <a:defRPr sz="1200" u="sng"/>
            </a:lvl1pPr>
          </a:lstStyle>
          <a:p>
            <a:r>
              <a:rPr lang="nl-NL" sz="1100" b="1" dirty="0"/>
              <a:t>Achtergrond VOD/SOS</a:t>
            </a:r>
          </a:p>
          <a:p>
            <a:r>
              <a:rPr lang="nl-NL" sz="1100" u="none" dirty="0"/>
              <a:t>Manifestatie veelal in de eerste 3 weken na SCT, met een geschatte incidentie van 2.4% in de eerste 100 dagen na SCT[1]. De 1-jaars mortaliteit van ernstig VOD/SOS is 30-40%[2]. Risicofactoren  zijn onder andere: oudere leeftijd, pre-existente leverziekte, hepatotoxische comedicatie, high-</a:t>
            </a:r>
            <a:r>
              <a:rPr lang="nl-NL" sz="1100" u="none" dirty="0" err="1"/>
              <a:t>dose</a:t>
            </a:r>
            <a:r>
              <a:rPr lang="nl-NL" sz="1100" u="none" dirty="0"/>
              <a:t> TBI, en conditionering met high-</a:t>
            </a:r>
            <a:r>
              <a:rPr lang="nl-NL" sz="1100" u="none" dirty="0" err="1"/>
              <a:t>dose</a:t>
            </a:r>
            <a:r>
              <a:rPr lang="nl-NL" sz="1100" u="none" dirty="0"/>
              <a:t> </a:t>
            </a:r>
            <a:r>
              <a:rPr lang="nl-NL" sz="1100" u="none" dirty="0" err="1"/>
              <a:t>busulfan</a:t>
            </a:r>
            <a:r>
              <a:rPr lang="nl-NL" sz="1100" u="none" dirty="0"/>
              <a:t>[3].</a:t>
            </a:r>
          </a:p>
          <a:p>
            <a:endParaRPr lang="nl-NL" sz="1000" dirty="0"/>
          </a:p>
          <a:p>
            <a:r>
              <a:rPr lang="nl-NL" sz="1100" b="1" dirty="0"/>
              <a:t>Kliniek VOD/SOS </a:t>
            </a:r>
          </a:p>
          <a:p>
            <a:r>
              <a:rPr lang="nl-NL" sz="1100" u="none" dirty="0"/>
              <a:t>Presenteert zich veelal als gewichtstoename, vochtretentie met ascites, hepatomegalie en </a:t>
            </a:r>
            <a:r>
              <a:rPr lang="nl-NL" sz="1100" u="none" dirty="0" err="1"/>
              <a:t>icterie</a:t>
            </a:r>
            <a:r>
              <a:rPr lang="nl-NL" sz="1100" u="none" dirty="0"/>
              <a:t>, met in ernstige gevallen tevens encefalopathie en </a:t>
            </a:r>
            <a:r>
              <a:rPr lang="nl-NL" sz="1100" u="none" dirty="0" err="1"/>
              <a:t>multi-orgaanfalen</a:t>
            </a:r>
            <a:r>
              <a:rPr lang="nl-NL" sz="1100" u="none" dirty="0"/>
              <a:t> met renale en pulmonale betrokkenheid[2]. Diagnose op basis van EBMT criteria: bilirubine &gt;34.2 µmol/L, in combinatie met tenminste twee aanvullende symptomen (pijnlijke hepatomegalie, gewichtstoename &gt;5%, ascites)[3].</a:t>
            </a:r>
          </a:p>
          <a:p>
            <a:endParaRPr lang="nl-NL" sz="1000" dirty="0"/>
          </a:p>
          <a:p>
            <a:r>
              <a:rPr lang="nl-NL" sz="1100" b="1" dirty="0"/>
              <a:t>Behandeling VOD/SOS</a:t>
            </a:r>
          </a:p>
          <a:p>
            <a:r>
              <a:rPr lang="nl-NL" sz="1100" u="none" dirty="0" err="1"/>
              <a:t>Defibrotide</a:t>
            </a:r>
            <a:r>
              <a:rPr lang="nl-NL" sz="1100" u="none" dirty="0"/>
              <a:t> (</a:t>
            </a:r>
            <a:r>
              <a:rPr lang="nl-NL" sz="1100" u="none" dirty="0" err="1">
                <a:cs typeface="Arial" panose="020B0604020202020204" pitchFamily="34" charset="0"/>
              </a:rPr>
              <a:t>Defitelio</a:t>
            </a:r>
            <a:r>
              <a:rPr lang="nl-NL" sz="1100" u="none" dirty="0">
                <a:cs typeface="Arial" panose="020B0604020202020204" pitchFamily="34" charset="0"/>
              </a:rPr>
              <a:t>®</a:t>
            </a:r>
            <a:r>
              <a:rPr lang="nl-NL" sz="1100" u="none" dirty="0"/>
              <a:t>) 4 </a:t>
            </a:r>
            <a:r>
              <a:rPr lang="nl-NL" sz="1100" u="none" dirty="0" err="1"/>
              <a:t>dd</a:t>
            </a:r>
            <a:r>
              <a:rPr lang="nl-NL" sz="1100" u="none" dirty="0"/>
              <a:t> 2.5 mg/kg gevolgd door 4 </a:t>
            </a:r>
            <a:r>
              <a:rPr lang="nl-NL" sz="1100" u="none" dirty="0" err="1"/>
              <a:t>dd</a:t>
            </a:r>
            <a:r>
              <a:rPr lang="nl-NL" sz="1100" u="none" dirty="0"/>
              <a:t> 6.25 mg/kg voor tenminste 21 dagen. </a:t>
            </a:r>
            <a:r>
              <a:rPr lang="nl-NL" sz="1100" u="none" dirty="0" err="1"/>
              <a:t>Defibrotide</a:t>
            </a:r>
            <a:r>
              <a:rPr lang="nl-NL" sz="1100" u="none" dirty="0"/>
              <a:t> is een </a:t>
            </a:r>
            <a:r>
              <a:rPr lang="nl-NL" sz="1100" u="none" dirty="0" err="1"/>
              <a:t>polydesoxyribonucleotide</a:t>
            </a:r>
            <a:r>
              <a:rPr lang="nl-NL" sz="1100" u="none" dirty="0"/>
              <a:t> met antitrombotische, anti-</a:t>
            </a:r>
            <a:r>
              <a:rPr lang="nl-NL" sz="1100" u="none" dirty="0" err="1"/>
              <a:t>adhesieve</a:t>
            </a:r>
            <a:r>
              <a:rPr lang="nl-NL" sz="1100" u="none" dirty="0"/>
              <a:t>, anti-inflammatoire en </a:t>
            </a:r>
            <a:r>
              <a:rPr lang="nl-NL" sz="1100" u="none" dirty="0" err="1"/>
              <a:t>trombolytische</a:t>
            </a:r>
            <a:r>
              <a:rPr lang="nl-NL" sz="1100" u="none" dirty="0"/>
              <a:t> eigenschappen, geregistreerd voor behandeling van ernstige VOD/SOS bij SCT. Het multifactoriële werkingsmechanisme is niet volledig opgehelderd. In Fase III en postmarketing onderzoek heeft  het gunstige effecten op overall survival laten zien[4-8]. Bijwerkingen: voornamelijk hypotensie, bloedingen en gastro-intestinale klachten. </a:t>
            </a:r>
          </a:p>
          <a:p>
            <a:endParaRPr lang="nl-NL" sz="1000" dirty="0"/>
          </a:p>
          <a:p>
            <a:r>
              <a:rPr lang="nl-NL" sz="1100" b="1" dirty="0"/>
              <a:t>Rol van (ziekenhuis)apotheker / klinisch farmacoloog bij VOD/SOS na SCT</a:t>
            </a:r>
          </a:p>
          <a:p>
            <a:r>
              <a:rPr lang="nl-NL" sz="1100" u="none" dirty="0"/>
              <a:t>Signaleren van geneesmiddel-gerelateerde levertoxiciteit na SCT en bewaking op hepatotoxische en hepatisch geklaarde geneesmiddelen bij patiënten met VOD/SOS. Verder optimaliseren van </a:t>
            </a:r>
            <a:r>
              <a:rPr lang="nl-NL" sz="1100" u="none" dirty="0" err="1"/>
              <a:t>busulfan</a:t>
            </a:r>
            <a:r>
              <a:rPr lang="nl-NL" sz="1100" u="none" dirty="0"/>
              <a:t>/cyclofosfamide conditionering bij autologe SCT bij volwassen door middel van individualisatie van de startdosis op basis van gewicht[9] en individualisatie van vervolgdoses op geleide van TDM, gezien de expositie-</a:t>
            </a:r>
          </a:p>
          <a:p>
            <a:r>
              <a:rPr lang="nl-NL" sz="1100" u="none" dirty="0"/>
              <a:t>effectiviteit en expositie-toxiciteit relaties van </a:t>
            </a:r>
            <a:r>
              <a:rPr lang="nl-NL" sz="1100" u="none" dirty="0" err="1"/>
              <a:t>busulfan</a:t>
            </a:r>
            <a:r>
              <a:rPr lang="nl-NL" sz="1100" u="none" dirty="0"/>
              <a:t> bij SCT bij kinderen en jongvolwassenen[10-11].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7000475" y="5659368"/>
            <a:ext cx="2146742" cy="11926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txBody>
          <a:bodyPr wrap="none" rtlCol="0">
            <a:spAutoFit/>
          </a:bodyPr>
          <a:lstStyle/>
          <a:p>
            <a:r>
              <a:rPr lang="nl-NL" sz="650" dirty="0"/>
              <a:t>[1] </a:t>
            </a:r>
            <a:r>
              <a:rPr lang="nl-NL" sz="650" dirty="0" err="1"/>
              <a:t>Ruutu</a:t>
            </a:r>
            <a:r>
              <a:rPr lang="nl-NL" sz="650" dirty="0"/>
              <a:t> et al. </a:t>
            </a:r>
            <a:r>
              <a:rPr lang="nl-NL" sz="650" i="1" dirty="0"/>
              <a:t>Bone </a:t>
            </a:r>
            <a:r>
              <a:rPr lang="nl-NL" sz="650" i="1" dirty="0" err="1"/>
              <a:t>Marrow</a:t>
            </a:r>
            <a:r>
              <a:rPr lang="nl-NL" sz="650" i="1" dirty="0"/>
              <a:t> Transplant</a:t>
            </a:r>
            <a:r>
              <a:rPr lang="nl-NL" sz="650" dirty="0"/>
              <a:t>. 2023.</a:t>
            </a:r>
          </a:p>
          <a:p>
            <a:r>
              <a:rPr lang="nl-NL" sz="650" dirty="0"/>
              <a:t>[2] </a:t>
            </a:r>
            <a:r>
              <a:rPr lang="nl-NL" sz="650" dirty="0" err="1"/>
              <a:t>Nauffal</a:t>
            </a:r>
            <a:r>
              <a:rPr lang="nl-NL" sz="650" dirty="0"/>
              <a:t> et al. </a:t>
            </a:r>
            <a:r>
              <a:rPr lang="nl-NL" sz="650" i="1" dirty="0"/>
              <a:t>Blood Adv</a:t>
            </a:r>
            <a:r>
              <a:rPr lang="nl-NL" sz="650" dirty="0"/>
              <a:t>. 2022.</a:t>
            </a:r>
          </a:p>
          <a:p>
            <a:r>
              <a:rPr lang="nl-NL" sz="650" dirty="0"/>
              <a:t>[3] </a:t>
            </a:r>
            <a:r>
              <a:rPr lang="nl-NL" sz="650" dirty="0" err="1"/>
              <a:t>Mohty</a:t>
            </a:r>
            <a:r>
              <a:rPr lang="nl-NL" sz="650" dirty="0"/>
              <a:t> et al. </a:t>
            </a:r>
            <a:r>
              <a:rPr lang="nl-NL" sz="650" i="1" dirty="0"/>
              <a:t>Bone </a:t>
            </a:r>
            <a:r>
              <a:rPr lang="nl-NL" sz="650" i="1" dirty="0" err="1"/>
              <a:t>Marrow</a:t>
            </a:r>
            <a:r>
              <a:rPr lang="nl-NL" sz="650" i="1" dirty="0"/>
              <a:t> Transplant. </a:t>
            </a:r>
            <a:r>
              <a:rPr lang="nl-NL" sz="650" dirty="0"/>
              <a:t>2017.</a:t>
            </a:r>
          </a:p>
          <a:p>
            <a:r>
              <a:rPr lang="nl-NL" sz="650" dirty="0"/>
              <a:t>[4] </a:t>
            </a:r>
            <a:r>
              <a:rPr lang="nl-NL" sz="650" dirty="0" err="1"/>
              <a:t>Richardson</a:t>
            </a:r>
            <a:r>
              <a:rPr lang="nl-NL" sz="650" dirty="0"/>
              <a:t> et al. </a:t>
            </a:r>
            <a:r>
              <a:rPr lang="nl-NL" sz="650" i="1" dirty="0"/>
              <a:t>Blood</a:t>
            </a:r>
            <a:r>
              <a:rPr lang="nl-NL" sz="650" dirty="0"/>
              <a:t>. 2016.</a:t>
            </a:r>
          </a:p>
          <a:p>
            <a:r>
              <a:rPr lang="nl-NL" sz="650" dirty="0"/>
              <a:t>[5] </a:t>
            </a:r>
            <a:r>
              <a:rPr lang="nl-NL" sz="650" dirty="0" err="1"/>
              <a:t>Corbacioglu</a:t>
            </a:r>
            <a:r>
              <a:rPr lang="nl-NL" sz="650" dirty="0"/>
              <a:t> et al. </a:t>
            </a:r>
            <a:r>
              <a:rPr lang="nl-NL" sz="650" i="1" dirty="0" err="1"/>
              <a:t>Biol</a:t>
            </a:r>
            <a:r>
              <a:rPr lang="nl-NL" sz="650" i="1" dirty="0"/>
              <a:t> Blood </a:t>
            </a:r>
            <a:r>
              <a:rPr lang="nl-NL" sz="650" i="1" dirty="0" err="1"/>
              <a:t>Marrow</a:t>
            </a:r>
            <a:r>
              <a:rPr lang="nl-NL" sz="650" i="1" dirty="0"/>
              <a:t> Transplant. </a:t>
            </a:r>
            <a:r>
              <a:rPr lang="nl-NL" sz="650" dirty="0"/>
              <a:t>2016.</a:t>
            </a:r>
          </a:p>
          <a:p>
            <a:r>
              <a:rPr lang="nl-NL" sz="650" dirty="0"/>
              <a:t>[6] </a:t>
            </a:r>
            <a:r>
              <a:rPr lang="nl-NL" sz="650" dirty="0" err="1"/>
              <a:t>Mohty</a:t>
            </a:r>
            <a:r>
              <a:rPr lang="nl-NL" sz="650" dirty="0"/>
              <a:t> et al. </a:t>
            </a:r>
            <a:r>
              <a:rPr lang="nl-NL" sz="650" i="1" dirty="0"/>
              <a:t>Bone </a:t>
            </a:r>
            <a:r>
              <a:rPr lang="nl-NL" sz="650" i="1" dirty="0" err="1"/>
              <a:t>Marrow</a:t>
            </a:r>
            <a:r>
              <a:rPr lang="nl-NL" sz="650" i="1" dirty="0"/>
              <a:t> Transplant</a:t>
            </a:r>
            <a:r>
              <a:rPr lang="nl-NL" sz="650" dirty="0"/>
              <a:t>. 2021.</a:t>
            </a:r>
          </a:p>
          <a:p>
            <a:r>
              <a:rPr lang="nl-NL" sz="650" dirty="0"/>
              <a:t>[7] </a:t>
            </a:r>
            <a:r>
              <a:rPr lang="nl-NL" sz="650" dirty="0" err="1"/>
              <a:t>Kernan</a:t>
            </a:r>
            <a:r>
              <a:rPr lang="nl-NL" sz="650" dirty="0"/>
              <a:t> et al. </a:t>
            </a:r>
            <a:r>
              <a:rPr lang="nl-NL" sz="650" i="1" dirty="0"/>
              <a:t>Br J </a:t>
            </a:r>
            <a:r>
              <a:rPr lang="nl-NL" sz="650" i="1" dirty="0" err="1"/>
              <a:t>Haematol</a:t>
            </a:r>
            <a:r>
              <a:rPr lang="nl-NL" sz="650" i="1" dirty="0"/>
              <a:t>. </a:t>
            </a:r>
            <a:r>
              <a:rPr lang="nl-NL" sz="650" dirty="0"/>
              <a:t>2018.</a:t>
            </a:r>
          </a:p>
          <a:p>
            <a:r>
              <a:rPr lang="nl-NL" sz="650" dirty="0"/>
              <a:t>[8] </a:t>
            </a:r>
            <a:r>
              <a:rPr lang="nl-NL" sz="650" dirty="0" err="1"/>
              <a:t>Mohty</a:t>
            </a:r>
            <a:r>
              <a:rPr lang="nl-NL" sz="650" dirty="0"/>
              <a:t> et al. </a:t>
            </a:r>
            <a:r>
              <a:rPr lang="nl-NL" sz="650" i="1" dirty="0"/>
              <a:t>Bone </a:t>
            </a:r>
            <a:r>
              <a:rPr lang="nl-NL" sz="650" i="1" dirty="0" err="1"/>
              <a:t>Marrow</a:t>
            </a:r>
            <a:r>
              <a:rPr lang="nl-NL" sz="650" i="1" dirty="0"/>
              <a:t> Transplant.</a:t>
            </a:r>
            <a:r>
              <a:rPr lang="nl-NL" sz="650" dirty="0"/>
              <a:t> 2023.</a:t>
            </a:r>
          </a:p>
          <a:p>
            <a:r>
              <a:rPr lang="nl-NL" sz="650" dirty="0"/>
              <a:t>[9] </a:t>
            </a:r>
            <a:r>
              <a:rPr lang="nl-NL" sz="650" dirty="0" err="1"/>
              <a:t>Bartelink</a:t>
            </a:r>
            <a:r>
              <a:rPr lang="nl-NL" sz="650" dirty="0"/>
              <a:t> et al. </a:t>
            </a:r>
            <a:r>
              <a:rPr lang="nl-NL" sz="650" i="1" dirty="0" err="1"/>
              <a:t>Clin</a:t>
            </a:r>
            <a:r>
              <a:rPr lang="nl-NL" sz="650" i="1" dirty="0"/>
              <a:t> </a:t>
            </a:r>
            <a:r>
              <a:rPr lang="nl-NL" sz="650" i="1" dirty="0" err="1"/>
              <a:t>Pharmacokinet</a:t>
            </a:r>
            <a:r>
              <a:rPr lang="nl-NL" sz="650" i="1" dirty="0"/>
              <a:t>.</a:t>
            </a:r>
            <a:r>
              <a:rPr lang="nl-NL" sz="650" dirty="0"/>
              <a:t> 2012</a:t>
            </a:r>
          </a:p>
          <a:p>
            <a:r>
              <a:rPr lang="nl-NL" sz="650" dirty="0"/>
              <a:t>[10] </a:t>
            </a:r>
            <a:r>
              <a:rPr lang="nl-NL" sz="650" dirty="0" err="1"/>
              <a:t>Bartelink</a:t>
            </a:r>
            <a:r>
              <a:rPr lang="nl-NL" sz="650" dirty="0"/>
              <a:t> et al. </a:t>
            </a:r>
            <a:r>
              <a:rPr lang="nl-NL" sz="650" i="1" dirty="0"/>
              <a:t>Lancet </a:t>
            </a:r>
            <a:r>
              <a:rPr lang="nl-NL" sz="650" i="1" dirty="0" err="1"/>
              <a:t>Haematol</a:t>
            </a:r>
            <a:r>
              <a:rPr lang="nl-NL" sz="650" i="1" dirty="0"/>
              <a:t>. </a:t>
            </a:r>
            <a:r>
              <a:rPr lang="nl-NL" sz="650" dirty="0"/>
              <a:t>2016.</a:t>
            </a:r>
          </a:p>
          <a:p>
            <a:r>
              <a:rPr lang="nl-NL" sz="650" dirty="0"/>
              <a:t>[11] </a:t>
            </a:r>
            <a:r>
              <a:rPr lang="nl-NL" sz="650" dirty="0" err="1"/>
              <a:t>Bognar</a:t>
            </a:r>
            <a:r>
              <a:rPr lang="nl-NL" sz="650" dirty="0"/>
              <a:t> et al. </a:t>
            </a:r>
            <a:r>
              <a:rPr lang="nl-NL" sz="650" i="1" dirty="0"/>
              <a:t>Transplant </a:t>
            </a:r>
            <a:r>
              <a:rPr lang="nl-NL" sz="650" i="1" dirty="0" err="1"/>
              <a:t>Cell</a:t>
            </a:r>
            <a:r>
              <a:rPr lang="nl-NL" sz="650" i="1" dirty="0"/>
              <a:t> </a:t>
            </a:r>
            <a:r>
              <a:rPr lang="nl-NL" sz="650" i="1" dirty="0" err="1"/>
              <a:t>Ther</a:t>
            </a:r>
            <a:r>
              <a:rPr lang="nl-NL" sz="650" i="1" dirty="0"/>
              <a:t>. </a:t>
            </a:r>
            <a:r>
              <a:rPr lang="nl-NL" sz="650" dirty="0"/>
              <a:t>2022.</a:t>
            </a:r>
          </a:p>
        </p:txBody>
      </p:sp>
    </p:spTree>
    <p:extLst>
      <p:ext uri="{BB962C8B-B14F-4D97-AF65-F5344CB8AC3E}">
        <p14:creationId xmlns:p14="http://schemas.microsoft.com/office/powerpoint/2010/main" val="29176547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4077</TotalTime>
  <Words>982</Words>
  <Application>Microsoft Office PowerPoint</Application>
  <PresentationFormat>Diavoorstelling (4:3)</PresentationFormat>
  <Paragraphs>110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Smeets, Nori</dc:creator>
  <cp:lastModifiedBy>Dreijer, A.R. ( Albert )</cp:lastModifiedBy>
  <cp:revision>258</cp:revision>
  <dcterms:created xsi:type="dcterms:W3CDTF">2020-01-09T13:28:19Z</dcterms:created>
  <dcterms:modified xsi:type="dcterms:W3CDTF">2024-10-04T11:09:04Z</dcterms:modified>
</cp:coreProperties>
</file>