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
  </p:notesMasterIdLst>
  <p:sldIdLst>
    <p:sldId id="265" r:id="rId2"/>
    <p:sldId id="291" r:id="rId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6098" autoAdjust="0"/>
  </p:normalViewPr>
  <p:slideViewPr>
    <p:cSldViewPr snapToGrid="0">
      <p:cViewPr varScale="1">
        <p:scale>
          <a:sx n="56" d="100"/>
          <a:sy n="56" d="100"/>
        </p:scale>
        <p:origin x="156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3A059-96C7-42EA-8F77-B92544074B06}" type="datetimeFigureOut">
              <a:rPr lang="nl-NL" smtClean="0"/>
              <a:t>09-01-2025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99F6D-CC3A-42C1-991F-8326D0E9DD54}" type="slidenum">
              <a:rPr lang="nl-NL" smtClean="0"/>
              <a:t>‹nr.›</a:t>
            </a:fld>
            <a:endParaRPr lang="nl-NL"/>
          </a:p>
        </p:txBody>
      </p:sp>
    </p:spTree>
    <p:extLst>
      <p:ext uri="{BB962C8B-B14F-4D97-AF65-F5344CB8AC3E}">
        <p14:creationId xmlns:p14="http://schemas.microsoft.com/office/powerpoint/2010/main" val="70739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9999F6D-CC3A-42C1-991F-8326D0E9DD54}" type="slidenum">
              <a:rPr lang="nl-NL" smtClean="0"/>
              <a:t>1</a:t>
            </a:fld>
            <a:endParaRPr lang="nl-NL"/>
          </a:p>
        </p:txBody>
      </p:sp>
    </p:spTree>
    <p:extLst>
      <p:ext uri="{BB962C8B-B14F-4D97-AF65-F5344CB8AC3E}">
        <p14:creationId xmlns:p14="http://schemas.microsoft.com/office/powerpoint/2010/main" val="177477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99F6D-CC3A-42C1-991F-8326D0E9DD5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39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C52A2-CAC7-4249-AA19-6B84DEF75F09}"/>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141C0B36-4C51-4474-9F2F-84A19189133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4629FBD-0F50-4692-9B1F-61344033AF0B}"/>
              </a:ext>
            </a:extLst>
          </p:cNvPr>
          <p:cNvSpPr>
            <a:spLocks noGrp="1"/>
          </p:cNvSpPr>
          <p:nvPr>
            <p:ph type="dt" sz="half" idx="10"/>
          </p:nvPr>
        </p:nvSpPr>
        <p:spPr/>
        <p:txBody>
          <a:bodyPr/>
          <a:lstStyle/>
          <a:p>
            <a:r>
              <a:rPr lang="nl-NL"/>
              <a:t>&lt;datum&gt;</a:t>
            </a:r>
            <a:endParaRPr lang="nl-NL" dirty="0"/>
          </a:p>
        </p:txBody>
      </p:sp>
      <p:sp>
        <p:nvSpPr>
          <p:cNvPr id="5" name="Tijdelijke aanduiding voor voettekst 4">
            <a:extLst>
              <a:ext uri="{FF2B5EF4-FFF2-40B4-BE49-F238E27FC236}">
                <a16:creationId xmlns:a16="http://schemas.microsoft.com/office/drawing/2014/main" id="{2FB4B092-0AF7-4BD4-B831-816303145268}"/>
              </a:ext>
            </a:extLst>
          </p:cNvPr>
          <p:cNvSpPr>
            <a:spLocks noGrp="1"/>
          </p:cNvSpPr>
          <p:nvPr>
            <p:ph type="ftr" sz="quarter" idx="11"/>
          </p:nvPr>
        </p:nvSpPr>
        <p:spPr/>
        <p:txBody>
          <a:bodyPr/>
          <a:lstStyle/>
          <a:p>
            <a:r>
              <a:rPr lang="nl-NL"/>
              <a:t>&lt;Titel van de presentatie&gt;</a:t>
            </a:r>
            <a:endParaRPr lang="nl-NL" dirty="0"/>
          </a:p>
        </p:txBody>
      </p:sp>
      <p:sp>
        <p:nvSpPr>
          <p:cNvPr id="6" name="Tijdelijke aanduiding voor dianummer 5">
            <a:extLst>
              <a:ext uri="{FF2B5EF4-FFF2-40B4-BE49-F238E27FC236}">
                <a16:creationId xmlns:a16="http://schemas.microsoft.com/office/drawing/2014/main" id="{8EEF800F-2B1C-4A70-93CA-D3860D8D53CD}"/>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2064827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B856A-B069-46E2-BDC7-A1349C3FD43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916D3C-00F8-486E-9A04-8AB55963FDDA}"/>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ED78C3-3864-4DDC-93A9-E9112F2AC544}"/>
              </a:ext>
            </a:extLst>
          </p:cNvPr>
          <p:cNvSpPr>
            <a:spLocks noGrp="1"/>
          </p:cNvSpPr>
          <p:nvPr>
            <p:ph type="dt" sz="half" idx="10"/>
          </p:nvPr>
        </p:nvSpPr>
        <p:spPr/>
        <p:txBody>
          <a:bodyPr/>
          <a:lstStyle/>
          <a:p>
            <a:r>
              <a:rPr lang="nl-NL"/>
              <a:t>&lt;datum&gt;</a:t>
            </a:r>
            <a:endParaRPr lang="nl-NL" dirty="0"/>
          </a:p>
        </p:txBody>
      </p:sp>
      <p:sp>
        <p:nvSpPr>
          <p:cNvPr id="5" name="Tijdelijke aanduiding voor voettekst 4">
            <a:extLst>
              <a:ext uri="{FF2B5EF4-FFF2-40B4-BE49-F238E27FC236}">
                <a16:creationId xmlns:a16="http://schemas.microsoft.com/office/drawing/2014/main" id="{F9A3032A-1C18-42AE-9C57-B06AFD86953E}"/>
              </a:ext>
            </a:extLst>
          </p:cNvPr>
          <p:cNvSpPr>
            <a:spLocks noGrp="1"/>
          </p:cNvSpPr>
          <p:nvPr>
            <p:ph type="ftr" sz="quarter" idx="11"/>
          </p:nvPr>
        </p:nvSpPr>
        <p:spPr/>
        <p:txBody>
          <a:bodyPr/>
          <a:lstStyle/>
          <a:p>
            <a:r>
              <a:rPr lang="nl-NL"/>
              <a:t>&lt;Titel van de presentatie&gt;</a:t>
            </a:r>
            <a:endParaRPr lang="nl-NL" dirty="0"/>
          </a:p>
        </p:txBody>
      </p:sp>
      <p:sp>
        <p:nvSpPr>
          <p:cNvPr id="6" name="Tijdelijke aanduiding voor dianummer 5">
            <a:extLst>
              <a:ext uri="{FF2B5EF4-FFF2-40B4-BE49-F238E27FC236}">
                <a16:creationId xmlns:a16="http://schemas.microsoft.com/office/drawing/2014/main" id="{48E3DE8E-B14C-49EC-8FC5-BC6B37523B57}"/>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16071504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54ABF74-950A-4511-B8A6-2CFD4DFDEBFC}"/>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488E516-D24D-4241-AA32-CCBA9466AE55}"/>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08D0C27-3522-476D-8B4F-53727E3D091B}"/>
              </a:ext>
            </a:extLst>
          </p:cNvPr>
          <p:cNvSpPr>
            <a:spLocks noGrp="1"/>
          </p:cNvSpPr>
          <p:nvPr>
            <p:ph type="dt" sz="half" idx="10"/>
          </p:nvPr>
        </p:nvSpPr>
        <p:spPr/>
        <p:txBody>
          <a:bodyPr/>
          <a:lstStyle/>
          <a:p>
            <a:r>
              <a:rPr lang="nl-NL"/>
              <a:t>&lt;datum&gt;</a:t>
            </a:r>
            <a:endParaRPr lang="nl-NL" dirty="0"/>
          </a:p>
        </p:txBody>
      </p:sp>
      <p:sp>
        <p:nvSpPr>
          <p:cNvPr id="5" name="Tijdelijke aanduiding voor voettekst 4">
            <a:extLst>
              <a:ext uri="{FF2B5EF4-FFF2-40B4-BE49-F238E27FC236}">
                <a16:creationId xmlns:a16="http://schemas.microsoft.com/office/drawing/2014/main" id="{2EE9B8AE-CE0B-40D6-A831-9A4EB77CF697}"/>
              </a:ext>
            </a:extLst>
          </p:cNvPr>
          <p:cNvSpPr>
            <a:spLocks noGrp="1"/>
          </p:cNvSpPr>
          <p:nvPr>
            <p:ph type="ftr" sz="quarter" idx="11"/>
          </p:nvPr>
        </p:nvSpPr>
        <p:spPr/>
        <p:txBody>
          <a:bodyPr/>
          <a:lstStyle/>
          <a:p>
            <a:r>
              <a:rPr lang="nl-NL"/>
              <a:t>&lt;Titel van de presentatie&gt;</a:t>
            </a:r>
            <a:endParaRPr lang="nl-NL" dirty="0"/>
          </a:p>
        </p:txBody>
      </p:sp>
      <p:sp>
        <p:nvSpPr>
          <p:cNvPr id="6" name="Tijdelijke aanduiding voor dianummer 5">
            <a:extLst>
              <a:ext uri="{FF2B5EF4-FFF2-40B4-BE49-F238E27FC236}">
                <a16:creationId xmlns:a16="http://schemas.microsoft.com/office/drawing/2014/main" id="{CFFAF7E2-4A4F-4F1F-BC3E-F4B2246C3CE8}"/>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1924657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a:t>Tekststijl van het model bewerken</a:t>
            </a:r>
          </a:p>
        </p:txBody>
      </p:sp>
      <p:sp>
        <p:nvSpPr>
          <p:cNvPr id="9" name="Rechthoek 8">
            <a:extLst>
              <a:ext uri="{FF2B5EF4-FFF2-40B4-BE49-F238E27FC236}">
                <a16:creationId xmlns:a16="http://schemas.microsoft.com/office/drawing/2014/main" id="{33B10824-7663-48F2-ACF6-046C4C35EED4}"/>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A025303-B3B0-4442-BDDE-6BD104F6CE08}"/>
              </a:ext>
            </a:extLst>
          </p:cNvPr>
          <p:cNvSpPr/>
          <p:nvPr userDrawn="1"/>
        </p:nvSpPr>
        <p:spPr>
          <a:xfrm>
            <a:off x="521500" y="594000"/>
            <a:ext cx="81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FE1678B5-6C65-46E5-8FEA-3415D83EF86F}"/>
              </a:ext>
            </a:extLst>
          </p:cNvPr>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DC43A052-AEAE-41E9-AC42-2C3611778F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68000" y="6264000"/>
            <a:ext cx="2426807" cy="302400"/>
          </a:xfrm>
          <a:prstGeom prst="rect">
            <a:avLst/>
          </a:prstGeom>
        </p:spPr>
      </p:pic>
    </p:spTree>
    <p:extLst>
      <p:ext uri="{BB962C8B-B14F-4D97-AF65-F5344CB8AC3E}">
        <p14:creationId xmlns:p14="http://schemas.microsoft.com/office/powerpoint/2010/main" val="223845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521500" y="594000"/>
            <a:ext cx="81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a:t>Tekststijl van het model bewerken</a:t>
            </a:r>
          </a:p>
        </p:txBody>
      </p:sp>
      <p:pic>
        <p:nvPicPr>
          <p:cNvPr id="17" name="Afbeelding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68000" y="6264000"/>
            <a:ext cx="2426807" cy="302400"/>
          </a:xfrm>
          <a:prstGeom prst="rect">
            <a:avLst/>
          </a:prstGeom>
        </p:spPr>
      </p:pic>
    </p:spTree>
    <p:extLst>
      <p:ext uri="{BB962C8B-B14F-4D97-AF65-F5344CB8AC3E}">
        <p14:creationId xmlns:p14="http://schemas.microsoft.com/office/powerpoint/2010/main" val="192247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dia 2">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tx2"/>
                </a:solidFill>
              </a:defRPr>
            </a:lvl1pPr>
          </a:lstStyle>
          <a:p>
            <a:pPr lvl="0"/>
            <a:r>
              <a:rPr lang="nl-NL"/>
              <a:t>Tekststijl van het model bewerken</a:t>
            </a:r>
          </a:p>
        </p:txBody>
      </p:sp>
      <p:pic>
        <p:nvPicPr>
          <p:cNvPr id="17" name="Afbeelding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68000" y="6264000"/>
            <a:ext cx="2426807" cy="302400"/>
          </a:xfrm>
          <a:prstGeom prst="rect">
            <a:avLst/>
          </a:prstGeom>
        </p:spPr>
      </p:pic>
      <p:sp>
        <p:nvSpPr>
          <p:cNvPr id="9" name="Rechthoek 8"/>
          <p:cNvSpPr/>
          <p:nvPr userDrawn="1"/>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544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80855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stijl te bewerken</a:t>
            </a:r>
            <a:endParaRPr lang="nl-NL" dirty="0"/>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9" name="Tijdelijke aanduiding voor grafiek 8"/>
          <p:cNvSpPr>
            <a:spLocks noGrp="1"/>
          </p:cNvSpPr>
          <p:nvPr>
            <p:ph type="chart" sz="quarter" idx="13"/>
          </p:nvPr>
        </p:nvSpPr>
        <p:spPr>
          <a:xfrm>
            <a:off x="4647600" y="1652400"/>
            <a:ext cx="3974900" cy="41256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652001"/>
            <a:ext cx="4039200" cy="41249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101451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stijl te bewerken</a:t>
            </a:r>
            <a:endParaRPr lang="nl-NL" dirty="0"/>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11" name="Tijdelijke aanduiding voor tekst 10"/>
          <p:cNvSpPr>
            <a:spLocks noGrp="1"/>
          </p:cNvSpPr>
          <p:nvPr>
            <p:ph type="body" sz="quarter" idx="14"/>
          </p:nvPr>
        </p:nvSpPr>
        <p:spPr>
          <a:xfrm>
            <a:off x="522288" y="1652400"/>
            <a:ext cx="4039200" cy="41256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652400"/>
            <a:ext cx="3974900" cy="4125600"/>
          </a:xfrm>
        </p:spPr>
        <p:txBody>
          <a:bodyPr/>
          <a:lstStyle>
            <a:lvl1pPr marL="0" indent="0">
              <a:buNone/>
              <a:defRPr/>
            </a:lvl1pPr>
          </a:lstStyle>
          <a:p>
            <a:r>
              <a:rPr lang="nl-NL"/>
              <a:t>Klik op het pictogram als u een afbeelding wilt toevoegen</a:t>
            </a:r>
            <a:endParaRPr lang="nl-NL" dirty="0"/>
          </a:p>
        </p:txBody>
      </p:sp>
      <p:sp>
        <p:nvSpPr>
          <p:cNvPr id="10"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145721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stijl te bewerken</a:t>
            </a:r>
            <a:endParaRPr lang="nl-NL" dirty="0"/>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4" name="Tijdelijke aanduiding voor afbeelding 3"/>
          <p:cNvSpPr>
            <a:spLocks noGrp="1"/>
          </p:cNvSpPr>
          <p:nvPr>
            <p:ph type="pic" sz="quarter" idx="15"/>
          </p:nvPr>
        </p:nvSpPr>
        <p:spPr>
          <a:xfrm>
            <a:off x="521500" y="1652400"/>
            <a:ext cx="8101000" cy="41256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47330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4" name="Tijdelijke aanduiding voor afbeelding 3"/>
          <p:cNvSpPr>
            <a:spLocks noGrp="1"/>
          </p:cNvSpPr>
          <p:nvPr>
            <p:ph type="pic" sz="quarter" idx="15"/>
          </p:nvPr>
        </p:nvSpPr>
        <p:spPr>
          <a:xfrm>
            <a:off x="521500" y="592931"/>
            <a:ext cx="8101000" cy="5185069"/>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AAF28-0295-4F7E-A05E-B6DDED8CE7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D97687A-A66F-46D1-8EC0-8D2CDFDDD49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398837-8D3C-4A3C-8E1B-30718BAB6619}"/>
              </a:ext>
            </a:extLst>
          </p:cNvPr>
          <p:cNvSpPr>
            <a:spLocks noGrp="1"/>
          </p:cNvSpPr>
          <p:nvPr>
            <p:ph type="dt" sz="half" idx="10"/>
          </p:nvPr>
        </p:nvSpPr>
        <p:spPr/>
        <p:txBody>
          <a:bodyPr/>
          <a:lstStyle/>
          <a:p>
            <a:r>
              <a:rPr lang="nl-NL"/>
              <a:t>&lt;datum&gt;</a:t>
            </a:r>
          </a:p>
        </p:txBody>
      </p:sp>
      <p:sp>
        <p:nvSpPr>
          <p:cNvPr id="5" name="Tijdelijke aanduiding voor voettekst 4">
            <a:extLst>
              <a:ext uri="{FF2B5EF4-FFF2-40B4-BE49-F238E27FC236}">
                <a16:creationId xmlns:a16="http://schemas.microsoft.com/office/drawing/2014/main" id="{2A1BF6DC-578B-4426-A82B-A004E30B4167}"/>
              </a:ext>
            </a:extLst>
          </p:cNvPr>
          <p:cNvSpPr>
            <a:spLocks noGrp="1"/>
          </p:cNvSpPr>
          <p:nvPr>
            <p:ph type="ftr" sz="quarter" idx="11"/>
          </p:nvPr>
        </p:nvSpPr>
        <p:spPr/>
        <p:txBody>
          <a:bodyPr/>
          <a:lstStyle/>
          <a:p>
            <a:r>
              <a:rPr lang="nl-NL"/>
              <a:t>&lt;Titel van de presentatie&gt;</a:t>
            </a:r>
          </a:p>
        </p:txBody>
      </p:sp>
      <p:sp>
        <p:nvSpPr>
          <p:cNvPr id="6" name="Tijdelijke aanduiding voor dianummer 5">
            <a:extLst>
              <a:ext uri="{FF2B5EF4-FFF2-40B4-BE49-F238E27FC236}">
                <a16:creationId xmlns:a16="http://schemas.microsoft.com/office/drawing/2014/main" id="{96ADF84B-9A48-4F33-B44E-88F2CE549B46}"/>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61228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0"/>
            <a:ext cx="9144000" cy="68579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userDrawn="1"/>
        </p:nvGrpSpPr>
        <p:grpSpPr>
          <a:xfrm>
            <a:off x="5867400" y="6264275"/>
            <a:ext cx="2427288" cy="301626"/>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830333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fsluitende dia">
    <p:spTree>
      <p:nvGrpSpPr>
        <p:cNvPr id="1" name=""/>
        <p:cNvGrpSpPr/>
        <p:nvPr/>
      </p:nvGrpSpPr>
      <p:grpSpPr>
        <a:xfrm>
          <a:off x="0" y="0"/>
          <a:ext cx="0" cy="0"/>
          <a:chOff x="0" y="0"/>
          <a:chExt cx="0" cy="0"/>
        </a:xfrm>
      </p:grpSpPr>
      <p:sp>
        <p:nvSpPr>
          <p:cNvPr id="7" name="Rechthoek 6"/>
          <p:cNvSpPr/>
          <p:nvPr userDrawn="1"/>
        </p:nvSpPr>
        <p:spPr>
          <a:xfrm>
            <a:off x="359480" y="6183340"/>
            <a:ext cx="826302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50000" y="5940000"/>
            <a:ext cx="648000" cy="929244"/>
          </a:xfrm>
          <a:prstGeom prst="rect">
            <a:avLst/>
          </a:prstGeom>
        </p:spPr>
      </p:pic>
      <p:sp>
        <p:nvSpPr>
          <p:cNvPr id="3" name="Titel 2"/>
          <p:cNvSpPr>
            <a:spLocks noGrp="1"/>
          </p:cNvSpPr>
          <p:nvPr>
            <p:ph type="title"/>
          </p:nvPr>
        </p:nvSpPr>
        <p:spPr/>
        <p:txBody>
          <a:bodyPr/>
          <a:lstStyle/>
          <a:p>
            <a:r>
              <a:rPr lang="nl-NL"/>
              <a:t>Klik om stijl te bewerken</a:t>
            </a:r>
            <a:endParaRPr lang="nl-NL" dirty="0"/>
          </a:p>
        </p:txBody>
      </p:sp>
    </p:spTree>
    <p:extLst>
      <p:ext uri="{BB962C8B-B14F-4D97-AF65-F5344CB8AC3E}">
        <p14:creationId xmlns:p14="http://schemas.microsoft.com/office/powerpoint/2010/main" val="224155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D90D4-D2C7-493F-A37E-9252BEC00CE6}"/>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8C185DA0-2839-4A23-BD21-4FA1D291CD2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962F075-B995-448C-A34C-6B8E61B63267}"/>
              </a:ext>
            </a:extLst>
          </p:cNvPr>
          <p:cNvSpPr>
            <a:spLocks noGrp="1"/>
          </p:cNvSpPr>
          <p:nvPr>
            <p:ph type="dt" sz="half" idx="10"/>
          </p:nvPr>
        </p:nvSpPr>
        <p:spPr/>
        <p:txBody>
          <a:bodyPr/>
          <a:lstStyle/>
          <a:p>
            <a:r>
              <a:rPr lang="nl-NL"/>
              <a:t>&lt;datum&gt;</a:t>
            </a:r>
            <a:endParaRPr lang="nl-NL" dirty="0"/>
          </a:p>
        </p:txBody>
      </p:sp>
      <p:sp>
        <p:nvSpPr>
          <p:cNvPr id="5" name="Tijdelijke aanduiding voor voettekst 4">
            <a:extLst>
              <a:ext uri="{FF2B5EF4-FFF2-40B4-BE49-F238E27FC236}">
                <a16:creationId xmlns:a16="http://schemas.microsoft.com/office/drawing/2014/main" id="{F912D39D-1722-4C23-B2F3-E9720FF7F9A1}"/>
              </a:ext>
            </a:extLst>
          </p:cNvPr>
          <p:cNvSpPr>
            <a:spLocks noGrp="1"/>
          </p:cNvSpPr>
          <p:nvPr>
            <p:ph type="ftr" sz="quarter" idx="11"/>
          </p:nvPr>
        </p:nvSpPr>
        <p:spPr/>
        <p:txBody>
          <a:bodyPr/>
          <a:lstStyle/>
          <a:p>
            <a:r>
              <a:rPr lang="nl-NL"/>
              <a:t>&lt;Titel van de presentatie&gt;</a:t>
            </a:r>
            <a:endParaRPr lang="nl-NL" dirty="0"/>
          </a:p>
        </p:txBody>
      </p:sp>
      <p:sp>
        <p:nvSpPr>
          <p:cNvPr id="6" name="Tijdelijke aanduiding voor dianummer 5">
            <a:extLst>
              <a:ext uri="{FF2B5EF4-FFF2-40B4-BE49-F238E27FC236}">
                <a16:creationId xmlns:a16="http://schemas.microsoft.com/office/drawing/2014/main" id="{CA4006F0-1E6F-40DC-9BC0-2D61DD51CE2F}"/>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5860033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76D98-940D-46B6-9865-2A769880C8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C25FA3-759C-418C-9346-18908854876D}"/>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D8705BD-1A01-40A7-96C6-4B32AED8B267}"/>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E028753-B2F9-4C99-89E5-F4E11A80039F}"/>
              </a:ext>
            </a:extLst>
          </p:cNvPr>
          <p:cNvSpPr>
            <a:spLocks noGrp="1"/>
          </p:cNvSpPr>
          <p:nvPr>
            <p:ph type="dt" sz="half" idx="10"/>
          </p:nvPr>
        </p:nvSpPr>
        <p:spPr/>
        <p:txBody>
          <a:bodyPr/>
          <a:lstStyle/>
          <a:p>
            <a:r>
              <a:rPr lang="nl-NL"/>
              <a:t>&lt;datum&gt;</a:t>
            </a:r>
            <a:endParaRPr lang="nl-NL" dirty="0"/>
          </a:p>
        </p:txBody>
      </p:sp>
      <p:sp>
        <p:nvSpPr>
          <p:cNvPr id="6" name="Tijdelijke aanduiding voor voettekst 5">
            <a:extLst>
              <a:ext uri="{FF2B5EF4-FFF2-40B4-BE49-F238E27FC236}">
                <a16:creationId xmlns:a16="http://schemas.microsoft.com/office/drawing/2014/main" id="{56E973CD-F778-41BB-99F5-6A26164EDAAC}"/>
              </a:ext>
            </a:extLst>
          </p:cNvPr>
          <p:cNvSpPr>
            <a:spLocks noGrp="1"/>
          </p:cNvSpPr>
          <p:nvPr>
            <p:ph type="ftr" sz="quarter" idx="11"/>
          </p:nvPr>
        </p:nvSpPr>
        <p:spPr/>
        <p:txBody>
          <a:bodyPr/>
          <a:lstStyle/>
          <a:p>
            <a:r>
              <a:rPr lang="nl-NL"/>
              <a:t>&lt;Titel van de presentatie&gt;</a:t>
            </a:r>
            <a:endParaRPr lang="nl-NL" dirty="0"/>
          </a:p>
        </p:txBody>
      </p:sp>
      <p:sp>
        <p:nvSpPr>
          <p:cNvPr id="7" name="Tijdelijke aanduiding voor dianummer 6">
            <a:extLst>
              <a:ext uri="{FF2B5EF4-FFF2-40B4-BE49-F238E27FC236}">
                <a16:creationId xmlns:a16="http://schemas.microsoft.com/office/drawing/2014/main" id="{34EB1EFB-70CF-46E3-B91D-8BE57D710DC4}"/>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2867004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B25F0-19EC-4F2E-8BE0-F81D8BF66460}"/>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63FCAE3-E151-4ED0-82D3-C412C86FF0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3C4C5FE-FA95-43F5-A442-D327BC154AB9}"/>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C3B235B-E6E1-498E-BB45-952D9A80777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E8511C6-B8DC-48F4-9E86-C8DDCFC42886}"/>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0DBEBC1-C8B6-4290-B1C1-CB0D5BA3697C}"/>
              </a:ext>
            </a:extLst>
          </p:cNvPr>
          <p:cNvSpPr>
            <a:spLocks noGrp="1"/>
          </p:cNvSpPr>
          <p:nvPr>
            <p:ph type="dt" sz="half" idx="10"/>
          </p:nvPr>
        </p:nvSpPr>
        <p:spPr/>
        <p:txBody>
          <a:bodyPr/>
          <a:lstStyle/>
          <a:p>
            <a:r>
              <a:rPr lang="nl-NL"/>
              <a:t>&lt;datum&gt;</a:t>
            </a:r>
            <a:endParaRPr lang="nl-NL" dirty="0"/>
          </a:p>
        </p:txBody>
      </p:sp>
      <p:sp>
        <p:nvSpPr>
          <p:cNvPr id="8" name="Tijdelijke aanduiding voor voettekst 7">
            <a:extLst>
              <a:ext uri="{FF2B5EF4-FFF2-40B4-BE49-F238E27FC236}">
                <a16:creationId xmlns:a16="http://schemas.microsoft.com/office/drawing/2014/main" id="{318DADB9-A29F-4A03-B3BC-C71354FC37F3}"/>
              </a:ext>
            </a:extLst>
          </p:cNvPr>
          <p:cNvSpPr>
            <a:spLocks noGrp="1"/>
          </p:cNvSpPr>
          <p:nvPr>
            <p:ph type="ftr" sz="quarter" idx="11"/>
          </p:nvPr>
        </p:nvSpPr>
        <p:spPr/>
        <p:txBody>
          <a:bodyPr/>
          <a:lstStyle/>
          <a:p>
            <a:r>
              <a:rPr lang="nl-NL"/>
              <a:t>&lt;Titel van de presentatie&gt;</a:t>
            </a:r>
            <a:endParaRPr lang="nl-NL" dirty="0"/>
          </a:p>
        </p:txBody>
      </p:sp>
      <p:sp>
        <p:nvSpPr>
          <p:cNvPr id="9" name="Tijdelijke aanduiding voor dianummer 8">
            <a:extLst>
              <a:ext uri="{FF2B5EF4-FFF2-40B4-BE49-F238E27FC236}">
                <a16:creationId xmlns:a16="http://schemas.microsoft.com/office/drawing/2014/main" id="{36FB4989-E2CC-466D-8496-5758A847DAF2}"/>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19390901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7250A-0162-48E4-9910-683E3420A2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9831821-03B4-4409-9AA5-9602997172D6}"/>
              </a:ext>
            </a:extLst>
          </p:cNvPr>
          <p:cNvSpPr>
            <a:spLocks noGrp="1"/>
          </p:cNvSpPr>
          <p:nvPr>
            <p:ph type="dt" sz="half" idx="10"/>
          </p:nvPr>
        </p:nvSpPr>
        <p:spPr/>
        <p:txBody>
          <a:bodyPr/>
          <a:lstStyle/>
          <a:p>
            <a:r>
              <a:rPr lang="nl-NL"/>
              <a:t>&lt;datum&gt;</a:t>
            </a:r>
            <a:endParaRPr lang="nl-NL" dirty="0"/>
          </a:p>
        </p:txBody>
      </p:sp>
      <p:sp>
        <p:nvSpPr>
          <p:cNvPr id="4" name="Tijdelijke aanduiding voor voettekst 3">
            <a:extLst>
              <a:ext uri="{FF2B5EF4-FFF2-40B4-BE49-F238E27FC236}">
                <a16:creationId xmlns:a16="http://schemas.microsoft.com/office/drawing/2014/main" id="{C2816BEF-267E-446C-8EB6-E24A1F8A91CD}"/>
              </a:ext>
            </a:extLst>
          </p:cNvPr>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a:extLst>
              <a:ext uri="{FF2B5EF4-FFF2-40B4-BE49-F238E27FC236}">
                <a16:creationId xmlns:a16="http://schemas.microsoft.com/office/drawing/2014/main" id="{89E422A1-AF30-49AD-9A76-5A2B5E0650AE}"/>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6648735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272F3E3-4CF5-43F1-9B17-3D7ADF982745}"/>
              </a:ext>
            </a:extLst>
          </p:cNvPr>
          <p:cNvSpPr>
            <a:spLocks noGrp="1"/>
          </p:cNvSpPr>
          <p:nvPr>
            <p:ph type="dt" sz="half" idx="10"/>
          </p:nvPr>
        </p:nvSpPr>
        <p:spPr/>
        <p:txBody>
          <a:bodyPr/>
          <a:lstStyle/>
          <a:p>
            <a:r>
              <a:rPr lang="nl-NL"/>
              <a:t>&lt;datum&gt;</a:t>
            </a:r>
            <a:endParaRPr lang="nl-NL" dirty="0"/>
          </a:p>
        </p:txBody>
      </p:sp>
      <p:sp>
        <p:nvSpPr>
          <p:cNvPr id="3" name="Tijdelijke aanduiding voor voettekst 2">
            <a:extLst>
              <a:ext uri="{FF2B5EF4-FFF2-40B4-BE49-F238E27FC236}">
                <a16:creationId xmlns:a16="http://schemas.microsoft.com/office/drawing/2014/main" id="{6E367C1C-31BC-4E61-A552-9B6024C7D387}"/>
              </a:ext>
            </a:extLst>
          </p:cNvPr>
          <p:cNvSpPr>
            <a:spLocks noGrp="1"/>
          </p:cNvSpPr>
          <p:nvPr>
            <p:ph type="ftr" sz="quarter" idx="11"/>
          </p:nvPr>
        </p:nvSpPr>
        <p:spPr/>
        <p:txBody>
          <a:bodyPr/>
          <a:lstStyle/>
          <a:p>
            <a:r>
              <a:rPr lang="nl-NL"/>
              <a:t>&lt;Titel van de presentatie&gt;</a:t>
            </a:r>
            <a:endParaRPr lang="nl-NL" dirty="0"/>
          </a:p>
        </p:txBody>
      </p:sp>
      <p:sp>
        <p:nvSpPr>
          <p:cNvPr id="4" name="Tijdelijke aanduiding voor dianummer 3">
            <a:extLst>
              <a:ext uri="{FF2B5EF4-FFF2-40B4-BE49-F238E27FC236}">
                <a16:creationId xmlns:a16="http://schemas.microsoft.com/office/drawing/2014/main" id="{2285D190-D29F-4C1C-87A8-AE96EB3A7611}"/>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7033895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3EE81-A996-46FA-8886-B2A7473CC6B0}"/>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F33BC650-31DD-4B6E-A7CA-464A549B7D5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E9E6D9B-1D35-4D48-A5D1-9B62CD6C36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A8F1A89-4EE2-427C-95C6-C71978C8540D}"/>
              </a:ext>
            </a:extLst>
          </p:cNvPr>
          <p:cNvSpPr>
            <a:spLocks noGrp="1"/>
          </p:cNvSpPr>
          <p:nvPr>
            <p:ph type="dt" sz="half" idx="10"/>
          </p:nvPr>
        </p:nvSpPr>
        <p:spPr/>
        <p:txBody>
          <a:bodyPr/>
          <a:lstStyle/>
          <a:p>
            <a:r>
              <a:rPr lang="nl-NL"/>
              <a:t>&lt;datum&gt;</a:t>
            </a:r>
            <a:endParaRPr lang="nl-NL" dirty="0"/>
          </a:p>
        </p:txBody>
      </p:sp>
      <p:sp>
        <p:nvSpPr>
          <p:cNvPr id="6" name="Tijdelijke aanduiding voor voettekst 5">
            <a:extLst>
              <a:ext uri="{FF2B5EF4-FFF2-40B4-BE49-F238E27FC236}">
                <a16:creationId xmlns:a16="http://schemas.microsoft.com/office/drawing/2014/main" id="{40968666-D4EA-436B-BB8B-E924199FB8D7}"/>
              </a:ext>
            </a:extLst>
          </p:cNvPr>
          <p:cNvSpPr>
            <a:spLocks noGrp="1"/>
          </p:cNvSpPr>
          <p:nvPr>
            <p:ph type="ftr" sz="quarter" idx="11"/>
          </p:nvPr>
        </p:nvSpPr>
        <p:spPr/>
        <p:txBody>
          <a:bodyPr/>
          <a:lstStyle/>
          <a:p>
            <a:r>
              <a:rPr lang="nl-NL"/>
              <a:t>&lt;Titel van de presentatie&gt;</a:t>
            </a:r>
            <a:endParaRPr lang="nl-NL" dirty="0"/>
          </a:p>
        </p:txBody>
      </p:sp>
      <p:sp>
        <p:nvSpPr>
          <p:cNvPr id="7" name="Tijdelijke aanduiding voor dianummer 6">
            <a:extLst>
              <a:ext uri="{FF2B5EF4-FFF2-40B4-BE49-F238E27FC236}">
                <a16:creationId xmlns:a16="http://schemas.microsoft.com/office/drawing/2014/main" id="{E2D889B2-4440-4659-BAF3-95909FE534C2}"/>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5471059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CF973-6523-48B3-8EF8-0ECC287B0618}"/>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8DC9A00F-7A7B-4B64-AE10-15E58794A4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B103E92D-BC08-4E34-8E04-5075980AA2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97077BD-2589-45A8-A083-85BA665DABA4}"/>
              </a:ext>
            </a:extLst>
          </p:cNvPr>
          <p:cNvSpPr>
            <a:spLocks noGrp="1"/>
          </p:cNvSpPr>
          <p:nvPr>
            <p:ph type="dt" sz="half" idx="10"/>
          </p:nvPr>
        </p:nvSpPr>
        <p:spPr/>
        <p:txBody>
          <a:bodyPr/>
          <a:lstStyle/>
          <a:p>
            <a:r>
              <a:rPr lang="nl-NL"/>
              <a:t>&lt;datum&gt;</a:t>
            </a:r>
            <a:endParaRPr lang="nl-NL" dirty="0"/>
          </a:p>
        </p:txBody>
      </p:sp>
      <p:sp>
        <p:nvSpPr>
          <p:cNvPr id="6" name="Tijdelijke aanduiding voor voettekst 5">
            <a:extLst>
              <a:ext uri="{FF2B5EF4-FFF2-40B4-BE49-F238E27FC236}">
                <a16:creationId xmlns:a16="http://schemas.microsoft.com/office/drawing/2014/main" id="{6BD3FEFB-D040-4FC9-9430-F6C91C598150}"/>
              </a:ext>
            </a:extLst>
          </p:cNvPr>
          <p:cNvSpPr>
            <a:spLocks noGrp="1"/>
          </p:cNvSpPr>
          <p:nvPr>
            <p:ph type="ftr" sz="quarter" idx="11"/>
          </p:nvPr>
        </p:nvSpPr>
        <p:spPr/>
        <p:txBody>
          <a:bodyPr/>
          <a:lstStyle/>
          <a:p>
            <a:r>
              <a:rPr lang="nl-NL"/>
              <a:t>&lt;Titel van de presentatie&gt;</a:t>
            </a:r>
            <a:endParaRPr lang="nl-NL" dirty="0"/>
          </a:p>
        </p:txBody>
      </p:sp>
      <p:sp>
        <p:nvSpPr>
          <p:cNvPr id="7" name="Tijdelijke aanduiding voor dianummer 6">
            <a:extLst>
              <a:ext uri="{FF2B5EF4-FFF2-40B4-BE49-F238E27FC236}">
                <a16:creationId xmlns:a16="http://schemas.microsoft.com/office/drawing/2014/main" id="{B6392647-E92F-4D0D-B318-5A625162ED49}"/>
              </a:ext>
            </a:extLst>
          </p:cNvPr>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0853489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5E8A7B-ACC7-4C12-856D-8AD3227A75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1341B67-390E-44C2-8107-69C3D972B4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46BC2D-92A2-4FE2-9C17-337E9905BAB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a:t>&lt;datum&gt;</a:t>
            </a:r>
            <a:endParaRPr lang="nl-NL" dirty="0"/>
          </a:p>
        </p:txBody>
      </p:sp>
      <p:sp>
        <p:nvSpPr>
          <p:cNvPr id="5" name="Tijdelijke aanduiding voor voettekst 4">
            <a:extLst>
              <a:ext uri="{FF2B5EF4-FFF2-40B4-BE49-F238E27FC236}">
                <a16:creationId xmlns:a16="http://schemas.microsoft.com/office/drawing/2014/main" id="{AAD6D70B-D4AB-4D8A-8554-F6CD808187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a:t>&lt;Titel van de presentatie&gt;</a:t>
            </a:r>
            <a:endParaRPr lang="nl-NL" dirty="0"/>
          </a:p>
        </p:txBody>
      </p:sp>
      <p:sp>
        <p:nvSpPr>
          <p:cNvPr id="6" name="Tijdelijke aanduiding voor dianummer 5">
            <a:extLst>
              <a:ext uri="{FF2B5EF4-FFF2-40B4-BE49-F238E27FC236}">
                <a16:creationId xmlns:a16="http://schemas.microsoft.com/office/drawing/2014/main" id="{0061C405-DB9D-4222-8587-3181129785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nl-NL"/>
              <a:t>Pagina </a:t>
            </a:r>
            <a:fld id="{7FC9B413-936F-403B-BC98-20250EBFF374}" type="slidenum">
              <a:rPr lang="nl-NL" smtClean="0"/>
              <a:pPr/>
              <a:t>‹nr.›</a:t>
            </a:fld>
            <a:endParaRPr lang="nl-NL" dirty="0"/>
          </a:p>
        </p:txBody>
      </p:sp>
      <p:sp>
        <p:nvSpPr>
          <p:cNvPr id="7" name="Rechthoek 6">
            <a:extLst>
              <a:ext uri="{FF2B5EF4-FFF2-40B4-BE49-F238E27FC236}">
                <a16:creationId xmlns:a16="http://schemas.microsoft.com/office/drawing/2014/main" id="{29A421EA-C18A-4A24-9E3E-E07B3307D487}"/>
              </a:ext>
            </a:extLst>
          </p:cNvPr>
          <p:cNvSpPr/>
          <p:nvPr userDrawn="1"/>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712DDB7A-9BBE-4157-963B-73568EC86C52}"/>
              </a:ext>
            </a:extLst>
          </p:cNvPr>
          <p:cNvSpPr/>
          <p:nvPr userDrawn="1"/>
        </p:nvSpPr>
        <p:spPr>
          <a:xfrm>
            <a:off x="522000" y="6264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0B5077AF-135A-46A5-9CF0-EFCD482BEB8C}"/>
              </a:ext>
            </a:extLst>
          </p:cNvPr>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7200000" y="6415200"/>
            <a:ext cx="1104790" cy="136800"/>
          </a:xfrm>
          <a:prstGeom prst="rect">
            <a:avLst/>
          </a:prstGeom>
        </p:spPr>
      </p:pic>
    </p:spTree>
    <p:extLst>
      <p:ext uri="{BB962C8B-B14F-4D97-AF65-F5344CB8AC3E}">
        <p14:creationId xmlns:p14="http://schemas.microsoft.com/office/powerpoint/2010/main" val="200458762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49" r:id="rId13"/>
    <p:sldLayoutId id="2147483666" r:id="rId14"/>
    <p:sldLayoutId id="2147483660" r:id="rId15"/>
    <p:sldLayoutId id="2147483652" r:id="rId16"/>
    <p:sldLayoutId id="2147483661" r:id="rId17"/>
    <p:sldLayoutId id="2147483662" r:id="rId18"/>
    <p:sldLayoutId id="2147483663" r:id="rId19"/>
    <p:sldLayoutId id="2147483664" r:id="rId20"/>
    <p:sldLayoutId id="2147483665" r:id="rId2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mailto:bitterpillnvkfb@gmail.com"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mailto:bitterpillnvkfb@gmail.com"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C03C444-1D34-4452-8565-3FEF2A0C230E}"/>
              </a:ext>
            </a:extLst>
          </p:cNvPr>
          <p:cNvSpPr txBox="1"/>
          <p:nvPr/>
        </p:nvSpPr>
        <p:spPr>
          <a:xfrm>
            <a:off x="262552" y="93384"/>
            <a:ext cx="6114374" cy="646331"/>
          </a:xfrm>
          <a:prstGeom prst="rect">
            <a:avLst/>
          </a:prstGeom>
          <a:noFill/>
        </p:spPr>
        <p:txBody>
          <a:bodyPr wrap="square" rtlCol="0">
            <a:spAutoFit/>
          </a:bodyPr>
          <a:lstStyle/>
          <a:p>
            <a:r>
              <a:rPr lang="nl-NL" sz="3600" b="1" dirty="0" err="1">
                <a:latin typeface="+mj-lt"/>
              </a:rPr>
              <a:t>Kopzorgen</a:t>
            </a:r>
            <a:r>
              <a:rPr lang="nl-NL" sz="3600" b="1" dirty="0" err="1">
                <a:solidFill>
                  <a:schemeClr val="bg1"/>
                </a:solidFill>
                <a:latin typeface="+mj-lt"/>
              </a:rPr>
              <a:t>v</a:t>
            </a:r>
            <a:r>
              <a:rPr lang="nl-NL" dirty="0" err="1">
                <a:solidFill>
                  <a:schemeClr val="bg1"/>
                </a:solidFill>
                <a:latin typeface="+mj-lt"/>
              </a:rPr>
              <a:t>ia</a:t>
            </a:r>
            <a:r>
              <a:rPr lang="nl-NL" dirty="0">
                <a:solidFill>
                  <a:schemeClr val="bg1"/>
                </a:solidFill>
                <a:latin typeface="+mj-lt"/>
              </a:rPr>
              <a:t> </a:t>
            </a:r>
          </a:p>
        </p:txBody>
      </p:sp>
      <p:pic>
        <p:nvPicPr>
          <p:cNvPr id="6" name="Afbeelding 5">
            <a:extLst>
              <a:ext uri="{FF2B5EF4-FFF2-40B4-BE49-F238E27FC236}">
                <a16:creationId xmlns:a16="http://schemas.microsoft.com/office/drawing/2014/main" id="{E4FE5E45-3B5D-45CA-A8E9-67A364AA8CF5}"/>
              </a:ext>
            </a:extLst>
          </p:cNvPr>
          <p:cNvPicPr>
            <a:picLocks noChangeAspect="1"/>
          </p:cNvPicPr>
          <p:nvPr/>
        </p:nvPicPr>
        <p:blipFill>
          <a:blip r:embed="rId3"/>
          <a:stretch>
            <a:fillRect/>
          </a:stretch>
        </p:blipFill>
        <p:spPr>
          <a:xfrm>
            <a:off x="7586930" y="32325"/>
            <a:ext cx="1406373" cy="1183356"/>
          </a:xfrm>
          <a:prstGeom prst="rect">
            <a:avLst/>
          </a:prstGeom>
        </p:spPr>
      </p:pic>
      <p:sp useBgFill="1">
        <p:nvSpPr>
          <p:cNvPr id="7" name="Tekstvak 6">
            <a:extLst>
              <a:ext uri="{FF2B5EF4-FFF2-40B4-BE49-F238E27FC236}">
                <a16:creationId xmlns:a16="http://schemas.microsoft.com/office/drawing/2014/main" id="{C4EDB360-D6A1-49A0-8D89-292684D0BEDE}"/>
              </a:ext>
            </a:extLst>
          </p:cNvPr>
          <p:cNvSpPr txBox="1"/>
          <p:nvPr/>
        </p:nvSpPr>
        <p:spPr>
          <a:xfrm>
            <a:off x="3840411" y="39228"/>
            <a:ext cx="3792414" cy="584775"/>
          </a:xfrm>
          <a:prstGeom prst="rect">
            <a:avLst/>
          </a:prstGeom>
        </p:spPr>
        <p:txBody>
          <a:bodyPr wrap="square" rtlCol="0">
            <a:spAutoFit/>
          </a:bodyPr>
          <a:lstStyle/>
          <a:p>
            <a:pPr algn="r"/>
            <a:r>
              <a:rPr lang="nl-NL" sz="1600" dirty="0">
                <a:latin typeface="+mj-lt"/>
              </a:rPr>
              <a:t>A Bitter </a:t>
            </a:r>
            <a:r>
              <a:rPr lang="nl-NL" sz="1600" dirty="0" err="1">
                <a:latin typeface="+mj-lt"/>
              </a:rPr>
              <a:t>Pill</a:t>
            </a:r>
            <a:endParaRPr lang="nl-NL" sz="1600" dirty="0">
              <a:latin typeface="+mj-lt"/>
            </a:endParaRPr>
          </a:p>
          <a:p>
            <a:pPr algn="r"/>
            <a:r>
              <a:rPr lang="nl-NL" sz="1600" dirty="0">
                <a:latin typeface="+mj-lt"/>
              </a:rPr>
              <a:t>Farmacologische quiz </a:t>
            </a:r>
          </a:p>
        </p:txBody>
      </p:sp>
      <p:sp>
        <p:nvSpPr>
          <p:cNvPr id="8" name="Rechthoek 7">
            <a:extLst>
              <a:ext uri="{FF2B5EF4-FFF2-40B4-BE49-F238E27FC236}">
                <a16:creationId xmlns:a16="http://schemas.microsoft.com/office/drawing/2014/main" id="{8B89AA72-2253-4E0B-A406-B538400C7433}"/>
              </a:ext>
            </a:extLst>
          </p:cNvPr>
          <p:cNvSpPr/>
          <p:nvPr/>
        </p:nvSpPr>
        <p:spPr>
          <a:xfrm>
            <a:off x="217843" y="1272859"/>
            <a:ext cx="8775460" cy="14040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9820ACF-BE84-42C8-AE89-FF5CE19D4F64}"/>
              </a:ext>
            </a:extLst>
          </p:cNvPr>
          <p:cNvSpPr txBox="1"/>
          <p:nvPr/>
        </p:nvSpPr>
        <p:spPr>
          <a:xfrm>
            <a:off x="202109" y="1909084"/>
            <a:ext cx="7276604" cy="1569660"/>
          </a:xfrm>
          <a:prstGeom prst="rect">
            <a:avLst/>
          </a:prstGeom>
          <a:noFill/>
        </p:spPr>
        <p:txBody>
          <a:bodyPr wrap="square" rtlCol="0">
            <a:spAutoFit/>
          </a:bodyPr>
          <a:lstStyle/>
          <a:p>
            <a:r>
              <a:rPr lang="nl-NL" sz="3200" dirty="0">
                <a:solidFill>
                  <a:schemeClr val="bg1"/>
                </a:solidFill>
                <a:latin typeface="+mj-lt"/>
              </a:rPr>
              <a:t>Ook deze quiz ontvangen? </a:t>
            </a:r>
          </a:p>
          <a:p>
            <a:endParaRPr lang="nl-NL" sz="3200" dirty="0">
              <a:solidFill>
                <a:schemeClr val="bg1"/>
              </a:solidFill>
              <a:latin typeface="+mj-lt"/>
            </a:endParaRPr>
          </a:p>
          <a:p>
            <a:r>
              <a:rPr lang="nl-NL" sz="3200" dirty="0">
                <a:solidFill>
                  <a:schemeClr val="bg1"/>
                </a:solidFill>
                <a:latin typeface="+mj-lt"/>
              </a:rPr>
              <a:t>Meld je aan via:</a:t>
            </a:r>
          </a:p>
        </p:txBody>
      </p:sp>
      <p:pic>
        <p:nvPicPr>
          <p:cNvPr id="3" name="Afbeelding 2">
            <a:extLst>
              <a:ext uri="{FF2B5EF4-FFF2-40B4-BE49-F238E27FC236}">
                <a16:creationId xmlns:a16="http://schemas.microsoft.com/office/drawing/2014/main" id="{EA5A6FDE-F836-4F4B-B7AA-15D0B2D2A3EF}"/>
              </a:ext>
            </a:extLst>
          </p:cNvPr>
          <p:cNvPicPr>
            <a:picLocks noChangeAspect="1"/>
          </p:cNvPicPr>
          <p:nvPr/>
        </p:nvPicPr>
        <p:blipFill>
          <a:blip r:embed="rId4"/>
          <a:stretch>
            <a:fillRect/>
          </a:stretch>
        </p:blipFill>
        <p:spPr>
          <a:xfrm flipV="1">
            <a:off x="202109" y="6371480"/>
            <a:ext cx="8791194" cy="45719"/>
          </a:xfrm>
          <a:prstGeom prst="rect">
            <a:avLst/>
          </a:prstGeom>
        </p:spPr>
      </p:pic>
      <p:sp>
        <p:nvSpPr>
          <p:cNvPr id="4" name="Tekstvak 3">
            <a:extLst>
              <a:ext uri="{FF2B5EF4-FFF2-40B4-BE49-F238E27FC236}">
                <a16:creationId xmlns:a16="http://schemas.microsoft.com/office/drawing/2014/main" id="{BDF9F698-4841-490F-92E6-247184B5A11B}"/>
              </a:ext>
            </a:extLst>
          </p:cNvPr>
          <p:cNvSpPr txBox="1"/>
          <p:nvPr/>
        </p:nvSpPr>
        <p:spPr>
          <a:xfrm>
            <a:off x="144976" y="6443030"/>
            <a:ext cx="6114374" cy="369332"/>
          </a:xfrm>
          <a:prstGeom prst="rect">
            <a:avLst/>
          </a:prstGeom>
          <a:noFill/>
        </p:spPr>
        <p:txBody>
          <a:bodyPr wrap="square" rtlCol="0">
            <a:spAutoFit/>
          </a:bodyPr>
          <a:lstStyle/>
          <a:p>
            <a:r>
              <a:rPr lang="nl-NL" dirty="0">
                <a:latin typeface="+mj-lt"/>
              </a:rPr>
              <a:t>Aanmelden via: </a:t>
            </a:r>
            <a:r>
              <a:rPr lang="nl-NL" dirty="0">
                <a:hlinkClick r:id="rId5"/>
              </a:rPr>
              <a:t>bitterpillnvkfb@gmail.com</a:t>
            </a:r>
            <a:r>
              <a:rPr lang="nl-NL" dirty="0"/>
              <a:t> ​</a:t>
            </a:r>
            <a:endParaRPr lang="nl-NL" dirty="0">
              <a:latin typeface="+mj-lt"/>
            </a:endParaRPr>
          </a:p>
        </p:txBody>
      </p:sp>
      <p:sp>
        <p:nvSpPr>
          <p:cNvPr id="12" name="Ondertitel 14">
            <a:extLst>
              <a:ext uri="{FF2B5EF4-FFF2-40B4-BE49-F238E27FC236}">
                <a16:creationId xmlns:a16="http://schemas.microsoft.com/office/drawing/2014/main" id="{2121B9FA-71ED-4A85-AFE4-A5338C2BF2CA}"/>
              </a:ext>
            </a:extLst>
          </p:cNvPr>
          <p:cNvSpPr>
            <a:spLocks noGrp="1"/>
          </p:cNvSpPr>
          <p:nvPr>
            <p:ph type="subTitle" idx="1"/>
          </p:nvPr>
        </p:nvSpPr>
        <p:spPr>
          <a:xfrm>
            <a:off x="217843" y="1418629"/>
            <a:ext cx="8485851" cy="4914891"/>
          </a:xfrm>
        </p:spPr>
        <p:txBody>
          <a:bodyPr/>
          <a:lstStyle/>
          <a:p>
            <a:pPr>
              <a:lnSpc>
                <a:spcPct val="100000"/>
              </a:lnSpc>
              <a:spcBef>
                <a:spcPts val="0"/>
              </a:spcBef>
            </a:pPr>
            <a:r>
              <a:rPr lang="en-US" altLang="en-US" sz="1400" dirty="0">
                <a:solidFill>
                  <a:schemeClr val="tx1"/>
                </a:solidFill>
              </a:rPr>
              <a:t>41-jarige vrouw met </a:t>
            </a:r>
            <a:r>
              <a:rPr lang="en-US" altLang="en-US" sz="1400" dirty="0" err="1">
                <a:solidFill>
                  <a:schemeClr val="tx1"/>
                </a:solidFill>
              </a:rPr>
              <a:t>een</a:t>
            </a:r>
            <a:r>
              <a:rPr lang="en-US" altLang="en-US" sz="1400" dirty="0">
                <a:solidFill>
                  <a:schemeClr val="tx1"/>
                </a:solidFill>
              </a:rPr>
              <a:t> </a:t>
            </a:r>
            <a:r>
              <a:rPr lang="en-US" altLang="en-US" sz="1400" dirty="0" err="1">
                <a:solidFill>
                  <a:schemeClr val="tx1"/>
                </a:solidFill>
              </a:rPr>
              <a:t>psychiatrische</a:t>
            </a:r>
            <a:r>
              <a:rPr lang="en-US" altLang="en-US" sz="1400" dirty="0">
                <a:solidFill>
                  <a:schemeClr val="tx1"/>
                </a:solidFill>
              </a:rPr>
              <a:t> </a:t>
            </a:r>
            <a:r>
              <a:rPr lang="en-US" altLang="en-US" sz="1400" dirty="0" err="1">
                <a:solidFill>
                  <a:schemeClr val="tx1"/>
                </a:solidFill>
              </a:rPr>
              <a:t>voorgeschiedenis</a:t>
            </a:r>
            <a:r>
              <a:rPr lang="en-US" altLang="en-US" sz="1400" dirty="0">
                <a:solidFill>
                  <a:schemeClr val="tx1"/>
                </a:solidFill>
              </a:rPr>
              <a:t> en </a:t>
            </a:r>
            <a:r>
              <a:rPr lang="en-US" altLang="en-US" sz="1400" dirty="0" err="1">
                <a:solidFill>
                  <a:schemeClr val="tx1"/>
                </a:solidFill>
              </a:rPr>
              <a:t>een</a:t>
            </a:r>
            <a:r>
              <a:rPr lang="en-US" altLang="en-US" sz="1400" dirty="0">
                <a:solidFill>
                  <a:schemeClr val="tx1"/>
                </a:solidFill>
              </a:rPr>
              <a:t> gastric bypass </a:t>
            </a:r>
            <a:r>
              <a:rPr lang="en-US" altLang="en-US" sz="1400" dirty="0" err="1">
                <a:solidFill>
                  <a:schemeClr val="tx1"/>
                </a:solidFill>
              </a:rPr>
              <a:t>wordt</a:t>
            </a:r>
            <a:r>
              <a:rPr lang="en-US" altLang="en-US" sz="1400" dirty="0">
                <a:solidFill>
                  <a:schemeClr val="tx1"/>
                </a:solidFill>
              </a:rPr>
              <a:t> </a:t>
            </a:r>
            <a:r>
              <a:rPr lang="en-US" altLang="en-US" sz="1400" dirty="0" err="1">
                <a:solidFill>
                  <a:schemeClr val="tx1"/>
                </a:solidFill>
              </a:rPr>
              <a:t>comateus</a:t>
            </a:r>
            <a:r>
              <a:rPr lang="en-US" altLang="en-US" sz="1400" dirty="0">
                <a:solidFill>
                  <a:schemeClr val="tx1"/>
                </a:solidFill>
              </a:rPr>
              <a:t> in de </a:t>
            </a:r>
            <a:r>
              <a:rPr lang="en-US" altLang="en-US" sz="1400" dirty="0" err="1">
                <a:solidFill>
                  <a:schemeClr val="tx1"/>
                </a:solidFill>
              </a:rPr>
              <a:t>ochtend</a:t>
            </a:r>
            <a:r>
              <a:rPr lang="en-US" altLang="en-US" sz="1400" dirty="0">
                <a:solidFill>
                  <a:schemeClr val="tx1"/>
                </a:solidFill>
              </a:rPr>
              <a:t> </a:t>
            </a:r>
            <a:r>
              <a:rPr lang="en-US" altLang="en-US" sz="1400" dirty="0" err="1">
                <a:solidFill>
                  <a:schemeClr val="tx1"/>
                </a:solidFill>
              </a:rPr>
              <a:t>gepresenteerd</a:t>
            </a:r>
            <a:r>
              <a:rPr lang="en-US" altLang="en-US" sz="1400" dirty="0">
                <a:solidFill>
                  <a:schemeClr val="tx1"/>
                </a:solidFill>
              </a:rPr>
              <a:t> op de SEH; 3 </a:t>
            </a:r>
            <a:r>
              <a:rPr lang="en-US" altLang="en-US" sz="1400" dirty="0" err="1">
                <a:solidFill>
                  <a:schemeClr val="tx1"/>
                </a:solidFill>
              </a:rPr>
              <a:t>weken</a:t>
            </a:r>
            <a:r>
              <a:rPr lang="en-US" altLang="en-US" sz="1400" dirty="0">
                <a:solidFill>
                  <a:schemeClr val="tx1"/>
                </a:solidFill>
              </a:rPr>
              <a:t> </a:t>
            </a:r>
            <a:r>
              <a:rPr lang="en-US" altLang="en-US" sz="1400" dirty="0" err="1">
                <a:solidFill>
                  <a:schemeClr val="tx1"/>
                </a:solidFill>
              </a:rPr>
              <a:t>eerder</a:t>
            </a:r>
            <a:r>
              <a:rPr lang="en-US" altLang="en-US" sz="1400" dirty="0">
                <a:solidFill>
                  <a:schemeClr val="tx1"/>
                </a:solidFill>
              </a:rPr>
              <a:t> </a:t>
            </a:r>
            <a:r>
              <a:rPr lang="en-US" altLang="en-US" sz="1400" dirty="0" err="1">
                <a:solidFill>
                  <a:schemeClr val="tx1"/>
                </a:solidFill>
              </a:rPr>
              <a:t>heeft</a:t>
            </a:r>
            <a:r>
              <a:rPr lang="en-US" altLang="en-US" sz="1400" dirty="0">
                <a:solidFill>
                  <a:schemeClr val="tx1"/>
                </a:solidFill>
              </a:rPr>
              <a:t> </a:t>
            </a:r>
            <a:r>
              <a:rPr lang="en-US" altLang="en-US" sz="1400" dirty="0" err="1">
                <a:solidFill>
                  <a:schemeClr val="tx1"/>
                </a:solidFill>
              </a:rPr>
              <a:t>zij</a:t>
            </a:r>
            <a:r>
              <a:rPr lang="en-US" altLang="en-US" sz="1400" dirty="0">
                <a:solidFill>
                  <a:schemeClr val="tx1"/>
                </a:solidFill>
              </a:rPr>
              <a:t> </a:t>
            </a:r>
            <a:r>
              <a:rPr lang="en-US" altLang="en-US" sz="1400" dirty="0" err="1">
                <a:solidFill>
                  <a:schemeClr val="tx1"/>
                </a:solidFill>
              </a:rPr>
              <a:t>nog</a:t>
            </a:r>
            <a:r>
              <a:rPr lang="en-US" altLang="en-US" sz="1400" dirty="0">
                <a:solidFill>
                  <a:schemeClr val="tx1"/>
                </a:solidFill>
              </a:rPr>
              <a:t> </a:t>
            </a:r>
            <a:r>
              <a:rPr lang="en-US" altLang="en-US" sz="1400" dirty="0" err="1">
                <a:solidFill>
                  <a:schemeClr val="tx1"/>
                </a:solidFill>
              </a:rPr>
              <a:t>een</a:t>
            </a:r>
            <a:r>
              <a:rPr lang="en-US" altLang="en-US" sz="1400" dirty="0">
                <a:solidFill>
                  <a:schemeClr val="tx1"/>
                </a:solidFill>
              </a:rPr>
              <a:t> </a:t>
            </a:r>
            <a:r>
              <a:rPr lang="en-US" altLang="en-US" sz="1400" dirty="0" err="1">
                <a:solidFill>
                  <a:schemeClr val="tx1"/>
                </a:solidFill>
              </a:rPr>
              <a:t>autointoxicatie</a:t>
            </a:r>
            <a:r>
              <a:rPr lang="en-US" altLang="en-US" sz="1400" dirty="0">
                <a:solidFill>
                  <a:schemeClr val="tx1"/>
                </a:solidFill>
              </a:rPr>
              <a:t> </a:t>
            </a:r>
            <a:r>
              <a:rPr lang="en-US" altLang="en-US" sz="1400" dirty="0" err="1">
                <a:solidFill>
                  <a:schemeClr val="tx1"/>
                </a:solidFill>
              </a:rPr>
              <a:t>verricht</a:t>
            </a:r>
            <a:r>
              <a:rPr lang="en-US" altLang="en-US" sz="1400" dirty="0">
                <a:solidFill>
                  <a:schemeClr val="tx1"/>
                </a:solidFill>
              </a:rPr>
              <a:t>. </a:t>
            </a:r>
            <a:r>
              <a:rPr lang="en-US" altLang="en-US" sz="1400" dirty="0" err="1">
                <a:solidFill>
                  <a:schemeClr val="tx1"/>
                </a:solidFill>
              </a:rPr>
              <a:t>Vanwege</a:t>
            </a:r>
            <a:r>
              <a:rPr lang="en-US" altLang="en-US" sz="1400" dirty="0">
                <a:solidFill>
                  <a:schemeClr val="tx1"/>
                </a:solidFill>
              </a:rPr>
              <a:t> </a:t>
            </a:r>
            <a:r>
              <a:rPr lang="en-US" altLang="en-US" sz="1400" dirty="0" err="1">
                <a:solidFill>
                  <a:schemeClr val="tx1"/>
                </a:solidFill>
              </a:rPr>
              <a:t>chronische</a:t>
            </a:r>
            <a:r>
              <a:rPr lang="en-US" altLang="en-US" sz="1400" dirty="0">
                <a:solidFill>
                  <a:schemeClr val="tx1"/>
                </a:solidFill>
              </a:rPr>
              <a:t> </a:t>
            </a:r>
            <a:r>
              <a:rPr lang="en-US" altLang="en-US" sz="1400" dirty="0" err="1">
                <a:solidFill>
                  <a:schemeClr val="tx1"/>
                </a:solidFill>
              </a:rPr>
              <a:t>buikpijn</a:t>
            </a:r>
            <a:r>
              <a:rPr lang="en-US" altLang="en-US" sz="1400" dirty="0">
                <a:solidFill>
                  <a:schemeClr val="tx1"/>
                </a:solidFill>
              </a:rPr>
              <a:t> </a:t>
            </a:r>
            <a:r>
              <a:rPr lang="en-US" altLang="en-US" sz="1400" dirty="0" err="1">
                <a:solidFill>
                  <a:schemeClr val="tx1"/>
                </a:solidFill>
              </a:rPr>
              <a:t>krijgt</a:t>
            </a:r>
            <a:r>
              <a:rPr lang="en-US" altLang="en-US" sz="1400" dirty="0">
                <a:solidFill>
                  <a:schemeClr val="tx1"/>
                </a:solidFill>
              </a:rPr>
              <a:t> </a:t>
            </a:r>
            <a:r>
              <a:rPr lang="en-US" altLang="en-US" sz="1400" dirty="0" err="1">
                <a:solidFill>
                  <a:schemeClr val="tx1"/>
                </a:solidFill>
              </a:rPr>
              <a:t>zij</a:t>
            </a:r>
            <a:r>
              <a:rPr lang="en-US" altLang="en-US" sz="1400" dirty="0">
                <a:solidFill>
                  <a:schemeClr val="tx1"/>
                </a:solidFill>
              </a:rPr>
              <a:t> via de </a:t>
            </a:r>
            <a:r>
              <a:rPr lang="en-US" altLang="en-US" sz="1400" dirty="0" err="1">
                <a:solidFill>
                  <a:schemeClr val="tx1"/>
                </a:solidFill>
              </a:rPr>
              <a:t>huisarts</a:t>
            </a:r>
            <a:r>
              <a:rPr lang="en-US" altLang="en-US" sz="1400" dirty="0">
                <a:solidFill>
                  <a:schemeClr val="tx1"/>
                </a:solidFill>
              </a:rPr>
              <a:t> </a:t>
            </a:r>
            <a:r>
              <a:rPr lang="en-US" altLang="en-US" sz="1400" dirty="0" err="1">
                <a:solidFill>
                  <a:schemeClr val="tx1"/>
                </a:solidFill>
              </a:rPr>
              <a:t>opiaten</a:t>
            </a:r>
            <a:r>
              <a:rPr lang="en-US" altLang="en-US" sz="1400" dirty="0">
                <a:solidFill>
                  <a:schemeClr val="tx1"/>
                </a:solidFill>
              </a:rPr>
              <a:t>.</a:t>
            </a:r>
          </a:p>
          <a:p>
            <a:pPr>
              <a:lnSpc>
                <a:spcPct val="100000"/>
              </a:lnSpc>
              <a:spcBef>
                <a:spcPts val="0"/>
              </a:spcBef>
            </a:pPr>
            <a:endParaRPr lang="en-US" altLang="en-US" sz="1400" dirty="0">
              <a:solidFill>
                <a:schemeClr val="tx1"/>
              </a:solidFill>
            </a:endParaRPr>
          </a:p>
          <a:p>
            <a:pPr>
              <a:lnSpc>
                <a:spcPct val="100000"/>
              </a:lnSpc>
              <a:spcBef>
                <a:spcPts val="0"/>
              </a:spcBef>
            </a:pPr>
            <a:r>
              <a:rPr lang="en-US" altLang="en-US" sz="1400" dirty="0">
                <a:solidFill>
                  <a:schemeClr val="tx1"/>
                </a:solidFill>
              </a:rPr>
              <a:t>Partner </a:t>
            </a:r>
            <a:r>
              <a:rPr lang="en-US" altLang="en-US" sz="1400" dirty="0" err="1">
                <a:solidFill>
                  <a:schemeClr val="tx1"/>
                </a:solidFill>
              </a:rPr>
              <a:t>heeft</a:t>
            </a:r>
            <a:r>
              <a:rPr lang="en-US" altLang="en-US" sz="1400" dirty="0">
                <a:solidFill>
                  <a:schemeClr val="tx1"/>
                </a:solidFill>
              </a:rPr>
              <a:t> </a:t>
            </a:r>
            <a:r>
              <a:rPr lang="en-US" altLang="en-US" sz="1400" dirty="0" err="1">
                <a:solidFill>
                  <a:schemeClr val="tx1"/>
                </a:solidFill>
              </a:rPr>
              <a:t>patiënte</a:t>
            </a:r>
            <a:r>
              <a:rPr lang="en-US" altLang="en-US" sz="1400" dirty="0">
                <a:solidFill>
                  <a:schemeClr val="tx1"/>
                </a:solidFill>
              </a:rPr>
              <a:t> de </a:t>
            </a:r>
            <a:r>
              <a:rPr lang="en-US" altLang="en-US" sz="1400" dirty="0" err="1">
                <a:solidFill>
                  <a:schemeClr val="tx1"/>
                </a:solidFill>
              </a:rPr>
              <a:t>avond</a:t>
            </a:r>
            <a:r>
              <a:rPr lang="en-US" altLang="en-US" sz="1400" dirty="0">
                <a:solidFill>
                  <a:schemeClr val="tx1"/>
                </a:solidFill>
              </a:rPr>
              <a:t> </a:t>
            </a:r>
            <a:r>
              <a:rPr lang="en-US" altLang="en-US" sz="1400" dirty="0" err="1">
                <a:solidFill>
                  <a:schemeClr val="tx1"/>
                </a:solidFill>
              </a:rPr>
              <a:t>vóór</a:t>
            </a:r>
            <a:r>
              <a:rPr lang="en-US" altLang="en-US" sz="1400" dirty="0">
                <a:solidFill>
                  <a:schemeClr val="tx1"/>
                </a:solidFill>
              </a:rPr>
              <a:t> </a:t>
            </a:r>
            <a:r>
              <a:rPr lang="en-US" altLang="en-US" sz="1400" dirty="0" err="1">
                <a:solidFill>
                  <a:schemeClr val="tx1"/>
                </a:solidFill>
              </a:rPr>
              <a:t>presentatie</a:t>
            </a:r>
            <a:r>
              <a:rPr lang="en-US" altLang="en-US" sz="1400" dirty="0">
                <a:solidFill>
                  <a:schemeClr val="tx1"/>
                </a:solidFill>
              </a:rPr>
              <a:t> voor het </a:t>
            </a:r>
            <a:r>
              <a:rPr lang="en-US" altLang="en-US" sz="1400" dirty="0" err="1">
                <a:solidFill>
                  <a:schemeClr val="tx1"/>
                </a:solidFill>
              </a:rPr>
              <a:t>laatst</a:t>
            </a:r>
            <a:r>
              <a:rPr lang="en-US" altLang="en-US" sz="1400" dirty="0">
                <a:solidFill>
                  <a:schemeClr val="tx1"/>
                </a:solidFill>
              </a:rPr>
              <a:t> </a:t>
            </a:r>
            <a:r>
              <a:rPr lang="en-US" altLang="en-US" sz="1400" dirty="0" err="1">
                <a:solidFill>
                  <a:schemeClr val="tx1"/>
                </a:solidFill>
              </a:rPr>
              <a:t>gezien</a:t>
            </a:r>
            <a:r>
              <a:rPr lang="en-US" altLang="en-US" sz="1400" dirty="0">
                <a:solidFill>
                  <a:schemeClr val="tx1"/>
                </a:solidFill>
              </a:rPr>
              <a:t>. ‘s </a:t>
            </a:r>
            <a:r>
              <a:rPr lang="en-US" altLang="en-US" sz="1400" dirty="0" err="1">
                <a:solidFill>
                  <a:schemeClr val="tx1"/>
                </a:solidFill>
              </a:rPr>
              <a:t>Ochtends</a:t>
            </a:r>
            <a:r>
              <a:rPr lang="en-US" altLang="en-US" sz="1400" dirty="0">
                <a:solidFill>
                  <a:schemeClr val="tx1"/>
                </a:solidFill>
              </a:rPr>
              <a:t> </a:t>
            </a:r>
            <a:r>
              <a:rPr lang="en-US" altLang="en-US" sz="1400" dirty="0" err="1">
                <a:solidFill>
                  <a:schemeClr val="tx1"/>
                </a:solidFill>
              </a:rPr>
              <a:t>heeft</a:t>
            </a:r>
            <a:r>
              <a:rPr lang="en-US" altLang="en-US" sz="1400" dirty="0">
                <a:solidFill>
                  <a:schemeClr val="tx1"/>
                </a:solidFill>
              </a:rPr>
              <a:t> </a:t>
            </a:r>
            <a:r>
              <a:rPr lang="en-US" altLang="en-US" sz="1400" dirty="0" err="1">
                <a:solidFill>
                  <a:schemeClr val="tx1"/>
                </a:solidFill>
              </a:rPr>
              <a:t>hij</a:t>
            </a:r>
            <a:r>
              <a:rPr lang="en-US" altLang="en-US" sz="1400" dirty="0">
                <a:solidFill>
                  <a:schemeClr val="tx1"/>
                </a:solidFill>
              </a:rPr>
              <a:t> </a:t>
            </a:r>
            <a:r>
              <a:rPr lang="en-US" altLang="en-US" sz="1400" dirty="0" err="1">
                <a:solidFill>
                  <a:schemeClr val="tx1"/>
                </a:solidFill>
              </a:rPr>
              <a:t>haar</a:t>
            </a:r>
            <a:r>
              <a:rPr lang="en-US" altLang="en-US" sz="1400" dirty="0">
                <a:solidFill>
                  <a:schemeClr val="tx1"/>
                </a:solidFill>
              </a:rPr>
              <a:t> </a:t>
            </a:r>
            <a:r>
              <a:rPr lang="en-US" altLang="en-US" sz="1400" dirty="0" err="1">
                <a:solidFill>
                  <a:schemeClr val="tx1"/>
                </a:solidFill>
              </a:rPr>
              <a:t>beneden</a:t>
            </a:r>
            <a:r>
              <a:rPr lang="en-US" altLang="en-US" sz="1400" dirty="0">
                <a:solidFill>
                  <a:schemeClr val="tx1"/>
                </a:solidFill>
              </a:rPr>
              <a:t> “</a:t>
            </a:r>
            <a:r>
              <a:rPr lang="en-US" altLang="en-US" sz="1400" dirty="0" err="1">
                <a:solidFill>
                  <a:schemeClr val="tx1"/>
                </a:solidFill>
              </a:rPr>
              <a:t>slapend</a:t>
            </a:r>
            <a:r>
              <a:rPr lang="en-US" altLang="en-US" sz="1400" dirty="0">
                <a:solidFill>
                  <a:schemeClr val="tx1"/>
                </a:solidFill>
              </a:rPr>
              <a:t>” op de bank </a:t>
            </a:r>
            <a:r>
              <a:rPr lang="en-US" altLang="en-US" sz="1400" dirty="0" err="1">
                <a:solidFill>
                  <a:schemeClr val="tx1"/>
                </a:solidFill>
              </a:rPr>
              <a:t>aangetroffen</a:t>
            </a:r>
            <a:r>
              <a:rPr lang="en-US" altLang="en-US" sz="1400" dirty="0">
                <a:solidFill>
                  <a:schemeClr val="tx1"/>
                </a:solidFill>
              </a:rPr>
              <a:t> en </a:t>
            </a:r>
            <a:r>
              <a:rPr lang="en-US" altLang="en-US" sz="1400" dirty="0" err="1">
                <a:solidFill>
                  <a:schemeClr val="tx1"/>
                </a:solidFill>
              </a:rPr>
              <a:t>vond</a:t>
            </a:r>
            <a:r>
              <a:rPr lang="en-US" altLang="en-US" sz="1400" dirty="0">
                <a:solidFill>
                  <a:schemeClr val="tx1"/>
                </a:solidFill>
              </a:rPr>
              <a:t> </a:t>
            </a:r>
            <a:r>
              <a:rPr lang="en-US" altLang="en-US" sz="1400" dirty="0" err="1">
                <a:solidFill>
                  <a:schemeClr val="tx1"/>
                </a:solidFill>
              </a:rPr>
              <a:t>veel</a:t>
            </a:r>
            <a:r>
              <a:rPr lang="en-US" altLang="en-US" sz="1400" dirty="0">
                <a:solidFill>
                  <a:schemeClr val="tx1"/>
                </a:solidFill>
              </a:rPr>
              <a:t> </a:t>
            </a:r>
            <a:r>
              <a:rPr lang="en-US" altLang="en-US" sz="1400" dirty="0" err="1">
                <a:solidFill>
                  <a:schemeClr val="tx1"/>
                </a:solidFill>
              </a:rPr>
              <a:t>lege</a:t>
            </a:r>
            <a:r>
              <a:rPr lang="en-US" altLang="en-US" sz="1400" dirty="0">
                <a:solidFill>
                  <a:schemeClr val="tx1"/>
                </a:solidFill>
              </a:rPr>
              <a:t> strips </a:t>
            </a:r>
            <a:r>
              <a:rPr lang="en-US" altLang="en-US" sz="1400" dirty="0" err="1">
                <a:solidFill>
                  <a:schemeClr val="tx1"/>
                </a:solidFill>
              </a:rPr>
              <a:t>medicatie</a:t>
            </a:r>
            <a:r>
              <a:rPr lang="en-US" altLang="en-US" sz="1400" dirty="0">
                <a:solidFill>
                  <a:schemeClr val="tx1"/>
                </a:solidFill>
              </a:rPr>
              <a:t> in de </a:t>
            </a:r>
            <a:r>
              <a:rPr lang="en-US" altLang="en-US" sz="1400" dirty="0" err="1">
                <a:solidFill>
                  <a:schemeClr val="tx1"/>
                </a:solidFill>
              </a:rPr>
              <a:t>prullenbak</a:t>
            </a:r>
            <a:r>
              <a:rPr lang="en-US" altLang="en-US" sz="1400" dirty="0">
                <a:solidFill>
                  <a:schemeClr val="tx1"/>
                </a:solidFill>
              </a:rPr>
              <a:t>. </a:t>
            </a:r>
          </a:p>
          <a:p>
            <a:pPr>
              <a:lnSpc>
                <a:spcPct val="100000"/>
              </a:lnSpc>
              <a:spcBef>
                <a:spcPts val="0"/>
              </a:spcBef>
            </a:pPr>
            <a:endParaRPr lang="en-US" altLang="en-US" sz="1400" dirty="0">
              <a:solidFill>
                <a:schemeClr val="tx1"/>
              </a:solidFill>
            </a:endParaRPr>
          </a:p>
          <a:p>
            <a:pPr>
              <a:lnSpc>
                <a:spcPct val="100000"/>
              </a:lnSpc>
              <a:spcBef>
                <a:spcPts val="0"/>
              </a:spcBef>
            </a:pPr>
            <a:r>
              <a:rPr lang="en-US" altLang="en-US" sz="1400" u="sng" dirty="0" err="1">
                <a:solidFill>
                  <a:schemeClr val="tx1"/>
                </a:solidFill>
              </a:rPr>
              <a:t>Lichamelijk</a:t>
            </a:r>
            <a:r>
              <a:rPr lang="en-US" altLang="en-US" sz="1400" u="sng" dirty="0">
                <a:solidFill>
                  <a:schemeClr val="tx1"/>
                </a:solidFill>
              </a:rPr>
              <a:t> </a:t>
            </a:r>
            <a:r>
              <a:rPr lang="en-US" altLang="en-US" sz="1400" u="sng" dirty="0" err="1">
                <a:solidFill>
                  <a:schemeClr val="tx1"/>
                </a:solidFill>
              </a:rPr>
              <a:t>onderzoek</a:t>
            </a:r>
            <a:r>
              <a:rPr lang="en-US" altLang="en-US" sz="1400" dirty="0">
                <a:solidFill>
                  <a:schemeClr val="tx1"/>
                </a:solidFill>
              </a:rPr>
              <a:t>: </a:t>
            </a:r>
          </a:p>
          <a:p>
            <a:pPr>
              <a:lnSpc>
                <a:spcPct val="100000"/>
              </a:lnSpc>
              <a:spcBef>
                <a:spcPts val="0"/>
              </a:spcBef>
            </a:pPr>
            <a:r>
              <a:rPr lang="en-US" altLang="en-US" sz="1400" dirty="0">
                <a:solidFill>
                  <a:schemeClr val="tx1"/>
                </a:solidFill>
              </a:rPr>
              <a:t>HF 130 p/m, RR 146/97, T 38.6 °C, E1M4V1, </a:t>
            </a:r>
            <a:r>
              <a:rPr lang="en-US" altLang="en-US" sz="1400" dirty="0" err="1">
                <a:solidFill>
                  <a:schemeClr val="tx1"/>
                </a:solidFill>
              </a:rPr>
              <a:t>verwijde</a:t>
            </a:r>
            <a:r>
              <a:rPr lang="en-US" altLang="en-US" sz="1400" dirty="0">
                <a:solidFill>
                  <a:schemeClr val="tx1"/>
                </a:solidFill>
              </a:rPr>
              <a:t> </a:t>
            </a:r>
            <a:r>
              <a:rPr lang="en-US" altLang="en-US" sz="1400" dirty="0" err="1">
                <a:solidFill>
                  <a:schemeClr val="tx1"/>
                </a:solidFill>
              </a:rPr>
              <a:t>lichtreactieve</a:t>
            </a:r>
            <a:r>
              <a:rPr lang="en-US" altLang="en-US" sz="1400" dirty="0">
                <a:solidFill>
                  <a:schemeClr val="tx1"/>
                </a:solidFill>
              </a:rPr>
              <a:t> </a:t>
            </a:r>
            <a:r>
              <a:rPr lang="en-US" altLang="en-US" sz="1400" dirty="0" err="1">
                <a:solidFill>
                  <a:schemeClr val="tx1"/>
                </a:solidFill>
              </a:rPr>
              <a:t>pupillen</a:t>
            </a:r>
            <a:r>
              <a:rPr lang="en-US" altLang="en-US" sz="1400" dirty="0">
                <a:solidFill>
                  <a:schemeClr val="tx1"/>
                </a:solidFill>
              </a:rPr>
              <a:t>, </a:t>
            </a:r>
            <a:r>
              <a:rPr lang="en-US" altLang="en-US" sz="1400" dirty="0" err="1">
                <a:solidFill>
                  <a:schemeClr val="tx1"/>
                </a:solidFill>
              </a:rPr>
              <a:t>tachypnoe</a:t>
            </a:r>
            <a:r>
              <a:rPr lang="en-US" altLang="en-US" sz="1400" dirty="0">
                <a:solidFill>
                  <a:schemeClr val="tx1"/>
                </a:solidFill>
              </a:rPr>
              <a:t>, </a:t>
            </a:r>
            <a:r>
              <a:rPr lang="en-US" altLang="en-US" sz="1400" dirty="0" err="1">
                <a:solidFill>
                  <a:schemeClr val="tx1"/>
                </a:solidFill>
              </a:rPr>
              <a:t>verkrampte</a:t>
            </a:r>
            <a:r>
              <a:rPr lang="en-US" altLang="en-US" sz="1400" dirty="0">
                <a:solidFill>
                  <a:schemeClr val="tx1"/>
                </a:solidFill>
              </a:rPr>
              <a:t> stand </a:t>
            </a:r>
            <a:r>
              <a:rPr lang="en-US" altLang="en-US" sz="1400" dirty="0" err="1">
                <a:solidFill>
                  <a:schemeClr val="tx1"/>
                </a:solidFill>
              </a:rPr>
              <a:t>voeten</a:t>
            </a:r>
            <a:r>
              <a:rPr lang="en-US" altLang="en-US" sz="1400" dirty="0">
                <a:solidFill>
                  <a:schemeClr val="tx1"/>
                </a:solidFill>
              </a:rPr>
              <a:t> </a:t>
            </a:r>
            <a:r>
              <a:rPr lang="en-US" altLang="en-US" sz="1400" dirty="0" err="1">
                <a:solidFill>
                  <a:schemeClr val="tx1"/>
                </a:solidFill>
              </a:rPr>
              <a:t>bdz</a:t>
            </a:r>
            <a:r>
              <a:rPr lang="en-US" altLang="en-US" sz="1400" dirty="0">
                <a:solidFill>
                  <a:schemeClr val="tx1"/>
                </a:solidFill>
              </a:rPr>
              <a:t>, </a:t>
            </a:r>
            <a:r>
              <a:rPr lang="en-US" altLang="en-US" sz="1400" dirty="0" err="1">
                <a:solidFill>
                  <a:schemeClr val="tx1"/>
                </a:solidFill>
              </a:rPr>
              <a:t>rechts</a:t>
            </a:r>
            <a:r>
              <a:rPr lang="en-US" altLang="en-US" sz="1400" dirty="0">
                <a:solidFill>
                  <a:schemeClr val="tx1"/>
                </a:solidFill>
              </a:rPr>
              <a:t> </a:t>
            </a:r>
            <a:r>
              <a:rPr lang="en-US" altLang="en-US" sz="1400" dirty="0" err="1">
                <a:solidFill>
                  <a:schemeClr val="tx1"/>
                </a:solidFill>
              </a:rPr>
              <a:t>pathologische</a:t>
            </a:r>
            <a:r>
              <a:rPr lang="en-US" altLang="en-US" sz="1400" dirty="0">
                <a:solidFill>
                  <a:schemeClr val="tx1"/>
                </a:solidFill>
              </a:rPr>
              <a:t> </a:t>
            </a:r>
            <a:r>
              <a:rPr lang="en-US" altLang="en-US" sz="1400" dirty="0" err="1">
                <a:solidFill>
                  <a:schemeClr val="tx1"/>
                </a:solidFill>
              </a:rPr>
              <a:t>voetzool</a:t>
            </a:r>
            <a:r>
              <a:rPr lang="en-US" altLang="en-US" sz="1400" dirty="0">
                <a:solidFill>
                  <a:schemeClr val="tx1"/>
                </a:solidFill>
              </a:rPr>
              <a:t> reflex (Babinski), </a:t>
            </a:r>
            <a:r>
              <a:rPr lang="en-US" altLang="en-US" sz="1400" dirty="0" err="1">
                <a:solidFill>
                  <a:schemeClr val="tx1"/>
                </a:solidFill>
              </a:rPr>
              <a:t>geen</a:t>
            </a:r>
            <a:r>
              <a:rPr lang="en-US" altLang="en-US" sz="1400" dirty="0">
                <a:solidFill>
                  <a:schemeClr val="tx1"/>
                </a:solidFill>
              </a:rPr>
              <a:t> clonus; </a:t>
            </a:r>
            <a:r>
              <a:rPr lang="en-US" altLang="en-US" sz="1400" dirty="0" err="1">
                <a:solidFill>
                  <a:schemeClr val="tx1"/>
                </a:solidFill>
              </a:rPr>
              <a:t>geen</a:t>
            </a:r>
            <a:r>
              <a:rPr lang="en-US" altLang="en-US" sz="1400" dirty="0">
                <a:solidFill>
                  <a:schemeClr val="tx1"/>
                </a:solidFill>
              </a:rPr>
              <a:t> effect op 0.8mg </a:t>
            </a:r>
            <a:r>
              <a:rPr lang="en-US" altLang="en-US" sz="1400" dirty="0" err="1">
                <a:solidFill>
                  <a:schemeClr val="tx1"/>
                </a:solidFill>
              </a:rPr>
              <a:t>naloxon</a:t>
            </a:r>
            <a:r>
              <a:rPr lang="en-US" altLang="en-US" sz="1400" dirty="0">
                <a:solidFill>
                  <a:schemeClr val="tx1"/>
                </a:solidFill>
              </a:rPr>
              <a:t>.</a:t>
            </a:r>
          </a:p>
          <a:p>
            <a:pPr>
              <a:lnSpc>
                <a:spcPct val="100000"/>
              </a:lnSpc>
              <a:spcBef>
                <a:spcPts val="0"/>
              </a:spcBef>
            </a:pPr>
            <a:r>
              <a:rPr lang="nl-NL" altLang="en-US" sz="1400" u="sng" dirty="0">
                <a:solidFill>
                  <a:schemeClr val="tx1"/>
                </a:solidFill>
              </a:rPr>
              <a:t>ECG</a:t>
            </a:r>
            <a:r>
              <a:rPr lang="nl-NL" altLang="en-US" sz="1400" dirty="0">
                <a:solidFill>
                  <a:schemeClr val="tx1"/>
                </a:solidFill>
              </a:rPr>
              <a:t>: Sinustachycardie van 120/min, </a:t>
            </a:r>
            <a:r>
              <a:rPr lang="nl-NL" altLang="en-US" sz="1400" dirty="0" err="1">
                <a:solidFill>
                  <a:schemeClr val="tx1"/>
                </a:solidFill>
              </a:rPr>
              <a:t>linkerhartas</a:t>
            </a:r>
            <a:r>
              <a:rPr lang="nl-NL" altLang="en-US" sz="1400" dirty="0">
                <a:solidFill>
                  <a:schemeClr val="tx1"/>
                </a:solidFill>
              </a:rPr>
              <a:t>, QRS van 90ms, geen ST-deviaties, geen negatieve T’s.</a:t>
            </a:r>
            <a:endParaRPr lang="en-US" altLang="en-US" sz="1400" dirty="0">
              <a:solidFill>
                <a:schemeClr val="tx1"/>
              </a:solidFill>
            </a:endParaRPr>
          </a:p>
          <a:p>
            <a:pPr>
              <a:lnSpc>
                <a:spcPct val="100000"/>
              </a:lnSpc>
              <a:spcBef>
                <a:spcPts val="0"/>
              </a:spcBef>
            </a:pPr>
            <a:r>
              <a:rPr lang="en-US" altLang="en-US" sz="1400" u="sng" dirty="0">
                <a:solidFill>
                  <a:schemeClr val="tx1"/>
                </a:solidFill>
              </a:rPr>
              <a:t>Lab</a:t>
            </a:r>
            <a:r>
              <a:rPr lang="en-US" altLang="en-US" sz="1400" dirty="0">
                <a:solidFill>
                  <a:schemeClr val="tx1"/>
                </a:solidFill>
              </a:rPr>
              <a:t>: eGFR 82, </a:t>
            </a:r>
            <a:r>
              <a:rPr lang="en-US" altLang="en-US" sz="1400" dirty="0" err="1">
                <a:solidFill>
                  <a:schemeClr val="tx1"/>
                </a:solidFill>
              </a:rPr>
              <a:t>electrolyten</a:t>
            </a:r>
            <a:r>
              <a:rPr lang="en-US" altLang="en-US" sz="1400" dirty="0">
                <a:solidFill>
                  <a:schemeClr val="tx1"/>
                </a:solidFill>
              </a:rPr>
              <a:t> </a:t>
            </a:r>
            <a:r>
              <a:rPr lang="en-US" altLang="en-US" sz="1400" dirty="0" err="1">
                <a:solidFill>
                  <a:schemeClr val="tx1"/>
                </a:solidFill>
              </a:rPr>
              <a:t>normaal</a:t>
            </a:r>
            <a:r>
              <a:rPr lang="en-US" altLang="en-US" sz="1400" dirty="0">
                <a:solidFill>
                  <a:schemeClr val="tx1"/>
                </a:solidFill>
              </a:rPr>
              <a:t>, CK 2035, </a:t>
            </a:r>
            <a:r>
              <a:rPr lang="en-US" altLang="en-US" sz="1400" dirty="0" err="1">
                <a:solidFill>
                  <a:schemeClr val="tx1"/>
                </a:solidFill>
              </a:rPr>
              <a:t>lactaat</a:t>
            </a:r>
            <a:r>
              <a:rPr lang="en-US" altLang="en-US" sz="1400" dirty="0">
                <a:solidFill>
                  <a:schemeClr val="tx1"/>
                </a:solidFill>
              </a:rPr>
              <a:t> 4.5, paracetamol &lt;2 mg/L,</a:t>
            </a:r>
            <a:r>
              <a:rPr lang="de-DE" altLang="en-US" sz="1400" dirty="0">
                <a:solidFill>
                  <a:schemeClr val="tx1"/>
                </a:solidFill>
              </a:rPr>
              <a:t> ABG: 7.30/5.5/19.5/20/-6.2/13.5.</a:t>
            </a:r>
            <a:endParaRPr lang="en-US" altLang="en-US" sz="1400" dirty="0">
              <a:solidFill>
                <a:schemeClr val="tx1"/>
              </a:solidFill>
            </a:endParaRPr>
          </a:p>
          <a:p>
            <a:pPr>
              <a:lnSpc>
                <a:spcPct val="100000"/>
              </a:lnSpc>
              <a:spcBef>
                <a:spcPts val="0"/>
              </a:spcBef>
            </a:pPr>
            <a:endParaRPr lang="en-US" altLang="en-US" sz="1400" dirty="0">
              <a:solidFill>
                <a:schemeClr val="tx1"/>
              </a:solidFill>
            </a:endParaRPr>
          </a:p>
          <a:p>
            <a:pPr>
              <a:lnSpc>
                <a:spcPct val="100000"/>
              </a:lnSpc>
              <a:spcBef>
                <a:spcPts val="0"/>
              </a:spcBef>
            </a:pPr>
            <a:r>
              <a:rPr lang="en-US" altLang="en-US" sz="1400" u="sng" dirty="0" err="1">
                <a:solidFill>
                  <a:schemeClr val="tx1"/>
                </a:solidFill>
              </a:rPr>
              <a:t>Vermoedelijk</a:t>
            </a:r>
            <a:r>
              <a:rPr lang="en-US" altLang="en-US" sz="1400" u="sng" dirty="0">
                <a:solidFill>
                  <a:schemeClr val="tx1"/>
                </a:solidFill>
              </a:rPr>
              <a:t> </a:t>
            </a:r>
            <a:r>
              <a:rPr lang="en-US" altLang="en-US" sz="1400" u="sng" dirty="0" err="1">
                <a:solidFill>
                  <a:schemeClr val="tx1"/>
                </a:solidFill>
              </a:rPr>
              <a:t>ingenomen</a:t>
            </a:r>
            <a:r>
              <a:rPr lang="en-US" altLang="en-US" sz="1400" u="sng" dirty="0">
                <a:solidFill>
                  <a:schemeClr val="tx1"/>
                </a:solidFill>
              </a:rPr>
              <a:t> </a:t>
            </a:r>
            <a:r>
              <a:rPr lang="en-US" altLang="en-US" sz="1400" u="sng" dirty="0" err="1">
                <a:solidFill>
                  <a:schemeClr val="tx1"/>
                </a:solidFill>
              </a:rPr>
              <a:t>medicatie</a:t>
            </a:r>
            <a:r>
              <a:rPr lang="en-US" altLang="en-US" sz="1400" u="sng" dirty="0">
                <a:solidFill>
                  <a:schemeClr val="tx1"/>
                </a:solidFill>
              </a:rPr>
              <a:t> </a:t>
            </a:r>
            <a:r>
              <a:rPr lang="en-US" altLang="en-US" sz="1400" u="sng" dirty="0" err="1">
                <a:solidFill>
                  <a:schemeClr val="tx1"/>
                </a:solidFill>
              </a:rPr>
              <a:t>obv</a:t>
            </a:r>
            <a:r>
              <a:rPr lang="en-US" altLang="en-US" sz="1400" u="sng" dirty="0">
                <a:solidFill>
                  <a:schemeClr val="tx1"/>
                </a:solidFill>
              </a:rPr>
              <a:t> </a:t>
            </a:r>
            <a:r>
              <a:rPr lang="en-US" altLang="en-US" sz="1400" u="sng" dirty="0" err="1">
                <a:solidFill>
                  <a:schemeClr val="tx1"/>
                </a:solidFill>
              </a:rPr>
              <a:t>gevonden</a:t>
            </a:r>
            <a:r>
              <a:rPr lang="en-US" altLang="en-US" sz="1400" u="sng" dirty="0">
                <a:solidFill>
                  <a:schemeClr val="tx1"/>
                </a:solidFill>
              </a:rPr>
              <a:t> </a:t>
            </a:r>
            <a:r>
              <a:rPr lang="en-US" altLang="en-US" sz="1400" u="sng" dirty="0" err="1">
                <a:solidFill>
                  <a:schemeClr val="tx1"/>
                </a:solidFill>
              </a:rPr>
              <a:t>lege</a:t>
            </a:r>
            <a:r>
              <a:rPr lang="en-US" altLang="en-US" sz="1400" u="sng" dirty="0">
                <a:solidFill>
                  <a:schemeClr val="tx1"/>
                </a:solidFill>
              </a:rPr>
              <a:t> strips</a:t>
            </a:r>
            <a:r>
              <a:rPr lang="en-US" altLang="en-US" sz="1400" dirty="0">
                <a:solidFill>
                  <a:schemeClr val="tx1"/>
                </a:solidFill>
              </a:rPr>
              <a:t>:</a:t>
            </a:r>
          </a:p>
          <a:p>
            <a:pPr>
              <a:lnSpc>
                <a:spcPct val="100000"/>
              </a:lnSpc>
              <a:spcBef>
                <a:spcPts val="0"/>
              </a:spcBef>
            </a:pPr>
            <a:r>
              <a:rPr lang="en-US" altLang="en-US" sz="1400" dirty="0">
                <a:solidFill>
                  <a:schemeClr val="tx1"/>
                </a:solidFill>
              </a:rPr>
              <a:t>20st Temazepam 10mg, 30st Tramadol 50mg, 10st Lorazepam 1mg, 20st Citalopram 40mg</a:t>
            </a:r>
          </a:p>
          <a:p>
            <a:pPr>
              <a:lnSpc>
                <a:spcPct val="100000"/>
              </a:lnSpc>
              <a:spcBef>
                <a:spcPts val="0"/>
              </a:spcBef>
            </a:pPr>
            <a:r>
              <a:rPr lang="en-US" altLang="en-US" sz="1400" dirty="0">
                <a:solidFill>
                  <a:schemeClr val="tx1"/>
                </a:solidFill>
              </a:rPr>
              <a:t>10st </a:t>
            </a:r>
            <a:r>
              <a:rPr lang="en-US" altLang="en-US" sz="1400" dirty="0" err="1">
                <a:solidFill>
                  <a:schemeClr val="tx1"/>
                </a:solidFill>
              </a:rPr>
              <a:t>Oxycodon</a:t>
            </a:r>
            <a:r>
              <a:rPr lang="en-US" altLang="en-US" sz="1400" dirty="0">
                <a:solidFill>
                  <a:schemeClr val="tx1"/>
                </a:solidFill>
              </a:rPr>
              <a:t> </a:t>
            </a:r>
            <a:r>
              <a:rPr lang="en-US" altLang="en-US" sz="1400" dirty="0" err="1">
                <a:solidFill>
                  <a:schemeClr val="tx1"/>
                </a:solidFill>
              </a:rPr>
              <a:t>kortwerkend</a:t>
            </a:r>
            <a:r>
              <a:rPr lang="en-US" altLang="en-US" sz="1400" dirty="0">
                <a:solidFill>
                  <a:schemeClr val="tx1"/>
                </a:solidFill>
              </a:rPr>
              <a:t> 5mg, 6st </a:t>
            </a:r>
            <a:r>
              <a:rPr lang="en-US" altLang="en-US" sz="1400" dirty="0" err="1">
                <a:solidFill>
                  <a:schemeClr val="tx1"/>
                </a:solidFill>
              </a:rPr>
              <a:t>Morfine</a:t>
            </a:r>
            <a:r>
              <a:rPr lang="en-US" altLang="en-US" sz="1400" dirty="0">
                <a:solidFill>
                  <a:schemeClr val="tx1"/>
                </a:solidFill>
              </a:rPr>
              <a:t> retard 10mg</a:t>
            </a:r>
          </a:p>
          <a:p>
            <a:pPr>
              <a:lnSpc>
                <a:spcPct val="100000"/>
              </a:lnSpc>
              <a:spcBef>
                <a:spcPts val="0"/>
              </a:spcBef>
            </a:pPr>
            <a:endParaRPr lang="en-US" altLang="en-US" sz="1400" dirty="0">
              <a:solidFill>
                <a:schemeClr val="tx1"/>
              </a:solidFill>
            </a:endParaRPr>
          </a:p>
          <a:p>
            <a:pPr>
              <a:lnSpc>
                <a:spcPct val="100000"/>
              </a:lnSpc>
              <a:spcBef>
                <a:spcPts val="0"/>
              </a:spcBef>
            </a:pPr>
            <a:r>
              <a:rPr lang="en-US" altLang="en-US" sz="1400" b="1" dirty="0" err="1">
                <a:solidFill>
                  <a:schemeClr val="tx1"/>
                </a:solidFill>
              </a:rPr>
              <a:t>Werkdiagnose</a:t>
            </a:r>
            <a:r>
              <a:rPr lang="en-US" altLang="en-US" sz="1400" dirty="0">
                <a:solidFill>
                  <a:schemeClr val="tx1"/>
                </a:solidFill>
              </a:rPr>
              <a:t>: </a:t>
            </a:r>
            <a:r>
              <a:rPr lang="en-US" altLang="en-US" sz="1400" dirty="0" err="1">
                <a:solidFill>
                  <a:schemeClr val="tx1"/>
                </a:solidFill>
              </a:rPr>
              <a:t>mengintoxicatie</a:t>
            </a:r>
            <a:r>
              <a:rPr lang="en-US" altLang="en-US" sz="1400" dirty="0">
                <a:solidFill>
                  <a:schemeClr val="tx1"/>
                </a:solidFill>
              </a:rPr>
              <a:t> met </a:t>
            </a:r>
            <a:r>
              <a:rPr lang="en-US" altLang="en-US" sz="1400" dirty="0" err="1">
                <a:solidFill>
                  <a:schemeClr val="tx1"/>
                </a:solidFill>
              </a:rPr>
              <a:t>mogelijk</a:t>
            </a:r>
            <a:r>
              <a:rPr lang="en-US" altLang="en-US" sz="1400" dirty="0">
                <a:solidFill>
                  <a:schemeClr val="tx1"/>
                </a:solidFill>
              </a:rPr>
              <a:t> </a:t>
            </a:r>
            <a:r>
              <a:rPr lang="en-US" altLang="en-US" sz="1400" dirty="0" err="1">
                <a:solidFill>
                  <a:schemeClr val="tx1"/>
                </a:solidFill>
              </a:rPr>
              <a:t>serotonerg</a:t>
            </a:r>
            <a:r>
              <a:rPr lang="en-US" altLang="en-US" sz="1400" dirty="0">
                <a:solidFill>
                  <a:schemeClr val="tx1"/>
                </a:solidFill>
              </a:rPr>
              <a:t> </a:t>
            </a:r>
            <a:r>
              <a:rPr lang="en-US" altLang="en-US" sz="1400" dirty="0" err="1">
                <a:solidFill>
                  <a:schemeClr val="tx1"/>
                </a:solidFill>
              </a:rPr>
              <a:t>syndroom</a:t>
            </a:r>
            <a:r>
              <a:rPr lang="en-US" altLang="en-US" sz="1400" dirty="0">
                <a:solidFill>
                  <a:schemeClr val="tx1"/>
                </a:solidFill>
              </a:rPr>
              <a:t> (</a:t>
            </a:r>
            <a:r>
              <a:rPr lang="en-US" altLang="en-US" sz="1400" dirty="0" err="1">
                <a:solidFill>
                  <a:schemeClr val="tx1"/>
                </a:solidFill>
              </a:rPr>
              <a:t>opiaten</a:t>
            </a:r>
            <a:r>
              <a:rPr lang="en-US" altLang="en-US" sz="1400" dirty="0">
                <a:solidFill>
                  <a:schemeClr val="tx1"/>
                </a:solidFill>
              </a:rPr>
              <a:t> minder </a:t>
            </a:r>
            <a:r>
              <a:rPr lang="en-US" altLang="en-US" sz="1400" dirty="0" err="1">
                <a:solidFill>
                  <a:schemeClr val="tx1"/>
                </a:solidFill>
              </a:rPr>
              <a:t>waarschijnlijk</a:t>
            </a:r>
            <a:r>
              <a:rPr lang="en-US" altLang="en-US" sz="1400" dirty="0">
                <a:solidFill>
                  <a:schemeClr val="tx1"/>
                </a:solidFill>
              </a:rPr>
              <a:t>)</a:t>
            </a:r>
          </a:p>
          <a:p>
            <a:pPr>
              <a:lnSpc>
                <a:spcPct val="100000"/>
              </a:lnSpc>
              <a:spcBef>
                <a:spcPts val="0"/>
              </a:spcBef>
            </a:pPr>
            <a:r>
              <a:rPr lang="en-US" altLang="en-US" sz="1400" b="1" dirty="0" err="1">
                <a:solidFill>
                  <a:schemeClr val="tx1"/>
                </a:solidFill>
              </a:rPr>
              <a:t>Beleid</a:t>
            </a:r>
            <a:r>
              <a:rPr lang="en-US" altLang="en-US" sz="1400" dirty="0">
                <a:solidFill>
                  <a:schemeClr val="tx1"/>
                </a:solidFill>
              </a:rPr>
              <a:t>: </a:t>
            </a:r>
            <a:r>
              <a:rPr lang="en-US" altLang="en-US" sz="1400" dirty="0" err="1">
                <a:solidFill>
                  <a:schemeClr val="tx1"/>
                </a:solidFill>
              </a:rPr>
              <a:t>intubatie</a:t>
            </a:r>
            <a:r>
              <a:rPr lang="en-US" altLang="en-US" sz="1400" dirty="0">
                <a:solidFill>
                  <a:schemeClr val="tx1"/>
                </a:solidFill>
              </a:rPr>
              <a:t>, </a:t>
            </a:r>
            <a:r>
              <a:rPr lang="en-US" altLang="en-US" sz="1400" dirty="0" err="1">
                <a:solidFill>
                  <a:schemeClr val="tx1"/>
                </a:solidFill>
              </a:rPr>
              <a:t>actieve</a:t>
            </a:r>
            <a:r>
              <a:rPr lang="en-US" altLang="en-US" sz="1400" dirty="0">
                <a:solidFill>
                  <a:schemeClr val="tx1"/>
                </a:solidFill>
              </a:rPr>
              <a:t> </a:t>
            </a:r>
            <a:r>
              <a:rPr lang="en-US" altLang="en-US" sz="1400" dirty="0" err="1">
                <a:solidFill>
                  <a:schemeClr val="tx1"/>
                </a:solidFill>
              </a:rPr>
              <a:t>kool</a:t>
            </a:r>
            <a:r>
              <a:rPr lang="en-US" altLang="en-US" sz="1400" dirty="0">
                <a:solidFill>
                  <a:schemeClr val="tx1"/>
                </a:solidFill>
              </a:rPr>
              <a:t>, </a:t>
            </a:r>
            <a:r>
              <a:rPr lang="en-US" altLang="en-US" sz="1400" dirty="0" err="1">
                <a:solidFill>
                  <a:schemeClr val="tx1"/>
                </a:solidFill>
              </a:rPr>
              <a:t>opname</a:t>
            </a:r>
            <a:r>
              <a:rPr lang="en-US" altLang="en-US" sz="1400" dirty="0">
                <a:solidFill>
                  <a:schemeClr val="tx1"/>
                </a:solidFill>
              </a:rPr>
              <a:t> IC, start propofol/</a:t>
            </a:r>
            <a:r>
              <a:rPr lang="en-US" altLang="en-US" sz="1400" dirty="0" err="1">
                <a:solidFill>
                  <a:schemeClr val="tx1"/>
                </a:solidFill>
              </a:rPr>
              <a:t>remifenanil</a:t>
            </a:r>
            <a:r>
              <a:rPr lang="en-US" altLang="en-US" sz="1400" dirty="0">
                <a:solidFill>
                  <a:schemeClr val="tx1"/>
                </a:solidFill>
              </a:rPr>
              <a:t>, </a:t>
            </a:r>
            <a:r>
              <a:rPr lang="en-US" altLang="en-US" sz="1400" dirty="0" err="1">
                <a:solidFill>
                  <a:schemeClr val="tx1"/>
                </a:solidFill>
              </a:rPr>
              <a:t>sedatiestop</a:t>
            </a:r>
            <a:r>
              <a:rPr lang="en-US" altLang="en-US" sz="1400" dirty="0">
                <a:solidFill>
                  <a:schemeClr val="tx1"/>
                </a:solidFill>
              </a:rPr>
              <a:t> </a:t>
            </a:r>
            <a:r>
              <a:rPr lang="en-US" altLang="en-US" sz="1400" dirty="0" err="1">
                <a:solidFill>
                  <a:schemeClr val="tx1"/>
                </a:solidFill>
              </a:rPr>
              <a:t>plannen</a:t>
            </a:r>
            <a:r>
              <a:rPr lang="en-US" altLang="en-US" sz="1400" dirty="0">
                <a:solidFill>
                  <a:schemeClr val="tx1"/>
                </a:solidFill>
              </a:rPr>
              <a:t> </a:t>
            </a:r>
          </a:p>
          <a:p>
            <a:pPr>
              <a:lnSpc>
                <a:spcPct val="100000"/>
              </a:lnSpc>
              <a:spcBef>
                <a:spcPts val="0"/>
              </a:spcBef>
            </a:pPr>
            <a:endParaRPr lang="en-US" altLang="en-US" sz="1400" dirty="0">
              <a:solidFill>
                <a:schemeClr val="tx1"/>
              </a:solidFill>
            </a:endParaRPr>
          </a:p>
          <a:p>
            <a:pPr>
              <a:lnSpc>
                <a:spcPct val="100000"/>
              </a:lnSpc>
              <a:spcBef>
                <a:spcPts val="0"/>
              </a:spcBef>
            </a:pPr>
            <a:r>
              <a:rPr lang="en-US" altLang="en-US" sz="1400" dirty="0" err="1">
                <a:solidFill>
                  <a:schemeClr val="tx1"/>
                </a:solidFill>
              </a:rPr>
              <a:t>Zagen</a:t>
            </a:r>
            <a:r>
              <a:rPr lang="en-US" altLang="en-US" sz="1400" dirty="0">
                <a:solidFill>
                  <a:schemeClr val="tx1"/>
                </a:solidFill>
              </a:rPr>
              <a:t> we </a:t>
            </a:r>
            <a:r>
              <a:rPr lang="en-US" altLang="en-US" sz="1400" dirty="0" err="1">
                <a:solidFill>
                  <a:schemeClr val="tx1"/>
                </a:solidFill>
              </a:rPr>
              <a:t>hier</a:t>
            </a:r>
            <a:r>
              <a:rPr lang="en-US" altLang="en-US" sz="1400" dirty="0">
                <a:solidFill>
                  <a:schemeClr val="tx1"/>
                </a:solidFill>
              </a:rPr>
              <a:t> </a:t>
            </a:r>
            <a:r>
              <a:rPr lang="en-US" altLang="en-US" sz="1400" dirty="0" err="1">
                <a:solidFill>
                  <a:schemeClr val="tx1"/>
                </a:solidFill>
              </a:rPr>
              <a:t>iets</a:t>
            </a:r>
            <a:r>
              <a:rPr lang="en-US" altLang="en-US" sz="1400" dirty="0">
                <a:solidFill>
                  <a:schemeClr val="tx1"/>
                </a:solidFill>
              </a:rPr>
              <a:t> over het </a:t>
            </a:r>
            <a:r>
              <a:rPr lang="en-US" altLang="en-US" sz="1400" dirty="0" err="1">
                <a:solidFill>
                  <a:schemeClr val="tx1"/>
                </a:solidFill>
              </a:rPr>
              <a:t>hoofd</a:t>
            </a:r>
            <a:r>
              <a:rPr lang="en-US" altLang="en-US" sz="1400" dirty="0">
                <a:solidFill>
                  <a:schemeClr val="tx1"/>
                </a:solidFill>
              </a:rPr>
              <a:t> </a:t>
            </a:r>
            <a:r>
              <a:rPr lang="en-US" altLang="en-US" sz="1400" dirty="0" err="1">
                <a:solidFill>
                  <a:schemeClr val="tx1"/>
                </a:solidFill>
              </a:rPr>
              <a:t>bij</a:t>
            </a:r>
            <a:r>
              <a:rPr lang="en-US" altLang="en-US" sz="1400" dirty="0">
                <a:solidFill>
                  <a:schemeClr val="tx1"/>
                </a:solidFill>
              </a:rPr>
              <a:t> </a:t>
            </a:r>
            <a:r>
              <a:rPr lang="en-US" altLang="en-US" sz="1400" dirty="0" err="1">
                <a:solidFill>
                  <a:schemeClr val="tx1"/>
                </a:solidFill>
              </a:rPr>
              <a:t>opname</a:t>
            </a:r>
            <a:r>
              <a:rPr lang="en-US" altLang="en-US" sz="1400" dirty="0">
                <a:solidFill>
                  <a:schemeClr val="tx1"/>
                </a:solidFill>
              </a:rPr>
              <a:t>?</a:t>
            </a:r>
          </a:p>
          <a:p>
            <a:pPr>
              <a:lnSpc>
                <a:spcPct val="100000"/>
              </a:lnSpc>
              <a:spcBef>
                <a:spcPts val="0"/>
              </a:spcBef>
            </a:pPr>
            <a:endParaRPr lang="en-US" altLang="en-US" sz="1400" dirty="0">
              <a:solidFill>
                <a:schemeClr val="tx1"/>
              </a:solidFill>
            </a:endParaRPr>
          </a:p>
          <a:p>
            <a:pPr>
              <a:lnSpc>
                <a:spcPct val="100000"/>
              </a:lnSpc>
              <a:spcBef>
                <a:spcPts val="0"/>
              </a:spcBef>
            </a:pPr>
            <a:endParaRPr lang="en-US" altLang="en-US" sz="1400" dirty="0">
              <a:solidFill>
                <a:schemeClr val="tx1"/>
              </a:solidFill>
            </a:endParaRPr>
          </a:p>
        </p:txBody>
      </p:sp>
      <p:sp>
        <p:nvSpPr>
          <p:cNvPr id="13" name="Tekstvak 12">
            <a:extLst>
              <a:ext uri="{FF2B5EF4-FFF2-40B4-BE49-F238E27FC236}">
                <a16:creationId xmlns:a16="http://schemas.microsoft.com/office/drawing/2014/main" id="{69DDB3F2-2DE4-461B-A6EE-3EDBFBF94075}"/>
              </a:ext>
            </a:extLst>
          </p:cNvPr>
          <p:cNvSpPr txBox="1"/>
          <p:nvPr/>
        </p:nvSpPr>
        <p:spPr>
          <a:xfrm>
            <a:off x="5740400" y="6417199"/>
            <a:ext cx="3252903" cy="261610"/>
          </a:xfrm>
          <a:prstGeom prst="rect">
            <a:avLst/>
          </a:prstGeom>
          <a:noFill/>
        </p:spPr>
        <p:txBody>
          <a:bodyPr wrap="square" rtlCol="0">
            <a:spAutoFit/>
          </a:bodyPr>
          <a:lstStyle/>
          <a:p>
            <a:r>
              <a:rPr lang="nl-NL" sz="1100" b="1" dirty="0"/>
              <a:t>Aangeleverd door: </a:t>
            </a:r>
            <a:r>
              <a:rPr lang="nl-NL" sz="1100" dirty="0"/>
              <a:t>Jeroen Bosch Ziekenhuis</a:t>
            </a:r>
          </a:p>
        </p:txBody>
      </p:sp>
    </p:spTree>
    <p:extLst>
      <p:ext uri="{BB962C8B-B14F-4D97-AF65-F5344CB8AC3E}">
        <p14:creationId xmlns:p14="http://schemas.microsoft.com/office/powerpoint/2010/main" val="292553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C03C444-1D34-4452-8565-3FEF2A0C230E}"/>
              </a:ext>
            </a:extLst>
          </p:cNvPr>
          <p:cNvSpPr txBox="1"/>
          <p:nvPr/>
        </p:nvSpPr>
        <p:spPr>
          <a:xfrm>
            <a:off x="202109" y="113975"/>
            <a:ext cx="6114374" cy="369332"/>
          </a:xfrm>
          <a:prstGeom prst="rect">
            <a:avLst/>
          </a:prstGeom>
          <a:noFill/>
        </p:spPr>
        <p:txBody>
          <a:bodyPr wrap="square" rtlCol="0">
            <a:spAutoFit/>
          </a:bodyPr>
          <a:lstStyle/>
          <a:p>
            <a:pPr lvl="0">
              <a:defRPr/>
            </a:pPr>
            <a:r>
              <a:rPr kumimoji="0" lang="nl-NL" sz="1800" b="0" i="0" u="none" strike="noStrike" kern="1200" cap="none" spc="0" normalizeH="0" baseline="0" noProof="0" dirty="0">
                <a:ln>
                  <a:noFill/>
                </a:ln>
                <a:solidFill>
                  <a:prstClr val="white"/>
                </a:solidFill>
                <a:effectLst/>
                <a:uLnTx/>
                <a:uFillTx/>
                <a:latin typeface="Calibri Light" panose="020F0302020204030204"/>
                <a:ea typeface="+mn-ea"/>
                <a:cs typeface="+mn-cs"/>
              </a:rPr>
              <a:t>Kaan via </a:t>
            </a:r>
          </a:p>
        </p:txBody>
      </p:sp>
      <p:pic>
        <p:nvPicPr>
          <p:cNvPr id="6" name="Afbeelding 5">
            <a:extLst>
              <a:ext uri="{FF2B5EF4-FFF2-40B4-BE49-F238E27FC236}">
                <a16:creationId xmlns:a16="http://schemas.microsoft.com/office/drawing/2014/main" id="{E4FE5E45-3B5D-45CA-A8E9-67A364AA8CF5}"/>
              </a:ext>
            </a:extLst>
          </p:cNvPr>
          <p:cNvPicPr>
            <a:picLocks noChangeAspect="1"/>
          </p:cNvPicPr>
          <p:nvPr/>
        </p:nvPicPr>
        <p:blipFill>
          <a:blip r:embed="rId3"/>
          <a:stretch>
            <a:fillRect/>
          </a:stretch>
        </p:blipFill>
        <p:spPr>
          <a:xfrm>
            <a:off x="7586930" y="32325"/>
            <a:ext cx="1406373" cy="1183356"/>
          </a:xfrm>
          <a:prstGeom prst="rect">
            <a:avLst/>
          </a:prstGeom>
        </p:spPr>
      </p:pic>
      <p:sp useBgFill="1">
        <p:nvSpPr>
          <p:cNvPr id="7" name="Tekstvak 6">
            <a:extLst>
              <a:ext uri="{FF2B5EF4-FFF2-40B4-BE49-F238E27FC236}">
                <a16:creationId xmlns:a16="http://schemas.microsoft.com/office/drawing/2014/main" id="{C4EDB360-D6A1-49A0-8D89-292684D0BEDE}"/>
              </a:ext>
            </a:extLst>
          </p:cNvPr>
          <p:cNvSpPr txBox="1"/>
          <p:nvPr/>
        </p:nvSpPr>
        <p:spPr>
          <a:xfrm>
            <a:off x="3844193" y="56191"/>
            <a:ext cx="3792414" cy="584775"/>
          </a:xfrm>
          <a:prstGeom prst="rect">
            <a:avLst/>
          </a:prstGeom>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Light" panose="020F0302020204030204"/>
                <a:ea typeface="+mn-ea"/>
                <a:cs typeface="+mn-cs"/>
              </a:rPr>
              <a:t>A Bitter </a:t>
            </a:r>
            <a:r>
              <a:rPr kumimoji="0" lang="nl-NL" sz="1600" b="0" i="0" u="none" strike="noStrike" kern="1200" cap="none" spc="0" normalizeH="0" baseline="0" noProof="0" dirty="0" err="1">
                <a:ln>
                  <a:noFill/>
                </a:ln>
                <a:solidFill>
                  <a:prstClr val="black"/>
                </a:solidFill>
                <a:effectLst/>
                <a:uLnTx/>
                <a:uFillTx/>
                <a:latin typeface="Calibri Light" panose="020F0302020204030204"/>
                <a:ea typeface="+mn-ea"/>
                <a:cs typeface="+mn-cs"/>
              </a:rPr>
              <a:t>Pill</a:t>
            </a:r>
            <a:endParaRPr kumimoji="0" lang="nl-NL"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Light" panose="020F0302020204030204"/>
                <a:ea typeface="+mn-ea"/>
                <a:cs typeface="+mn-cs"/>
              </a:rPr>
              <a:t>Farmacologische quiz </a:t>
            </a:r>
          </a:p>
        </p:txBody>
      </p:sp>
      <p:sp>
        <p:nvSpPr>
          <p:cNvPr id="8" name="Rechthoek 7">
            <a:extLst>
              <a:ext uri="{FF2B5EF4-FFF2-40B4-BE49-F238E27FC236}">
                <a16:creationId xmlns:a16="http://schemas.microsoft.com/office/drawing/2014/main" id="{8B89AA72-2253-4E0B-A406-B538400C7433}"/>
              </a:ext>
            </a:extLst>
          </p:cNvPr>
          <p:cNvSpPr/>
          <p:nvPr/>
        </p:nvSpPr>
        <p:spPr>
          <a:xfrm>
            <a:off x="217843" y="1272859"/>
            <a:ext cx="8775460" cy="14040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EA5A6FDE-F836-4F4B-B7AA-15D0B2D2A3EF}"/>
              </a:ext>
            </a:extLst>
          </p:cNvPr>
          <p:cNvPicPr>
            <a:picLocks noChangeAspect="1"/>
          </p:cNvPicPr>
          <p:nvPr/>
        </p:nvPicPr>
        <p:blipFill>
          <a:blip r:embed="rId4"/>
          <a:stretch>
            <a:fillRect/>
          </a:stretch>
        </p:blipFill>
        <p:spPr>
          <a:xfrm flipV="1">
            <a:off x="202109" y="6371480"/>
            <a:ext cx="8791194" cy="45719"/>
          </a:xfrm>
          <a:prstGeom prst="rect">
            <a:avLst/>
          </a:prstGeom>
        </p:spPr>
      </p:pic>
      <p:sp>
        <p:nvSpPr>
          <p:cNvPr id="4" name="Tekstvak 3">
            <a:extLst>
              <a:ext uri="{FF2B5EF4-FFF2-40B4-BE49-F238E27FC236}">
                <a16:creationId xmlns:a16="http://schemas.microsoft.com/office/drawing/2014/main" id="{BDF9F698-4841-490F-92E6-247184B5A11B}"/>
              </a:ext>
            </a:extLst>
          </p:cNvPr>
          <p:cNvSpPr txBox="1"/>
          <p:nvPr/>
        </p:nvSpPr>
        <p:spPr>
          <a:xfrm>
            <a:off x="144976" y="6443030"/>
            <a:ext cx="6114374" cy="369332"/>
          </a:xfrm>
          <a:prstGeom prst="rect">
            <a:avLst/>
          </a:prstGeom>
          <a:noFill/>
        </p:spPr>
        <p:txBody>
          <a:bodyPr wrap="square" rtlCol="0">
            <a:spAutoFit/>
          </a:bodyPr>
          <a:lstStyle/>
          <a:p>
            <a:pPr lvl="0">
              <a:defRPr/>
            </a:pPr>
            <a:r>
              <a:rPr kumimoji="0" lang="nl-NL" sz="1800" b="0" i="0" u="none" strike="noStrike" kern="1200" cap="none" spc="0" normalizeH="0" baseline="0" noProof="0" dirty="0">
                <a:ln>
                  <a:noFill/>
                </a:ln>
                <a:solidFill>
                  <a:prstClr val="black"/>
                </a:solidFill>
                <a:effectLst/>
                <a:uLnTx/>
                <a:uFillTx/>
                <a:latin typeface="Calibri Light" panose="020F0302020204030204"/>
                <a:ea typeface="+mn-ea"/>
                <a:cs typeface="+mn-cs"/>
              </a:rPr>
              <a:t>Aanmelden via: </a:t>
            </a:r>
            <a:r>
              <a:rPr lang="nl-NL" dirty="0">
                <a:hlinkClick r:id="rId5"/>
              </a:rPr>
              <a:t>bitterpillnvkfb@gmail.com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nl-NL"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Ondertitel 14">
            <a:extLst>
              <a:ext uri="{FF2B5EF4-FFF2-40B4-BE49-F238E27FC236}">
                <a16:creationId xmlns:a16="http://schemas.microsoft.com/office/drawing/2014/main" id="{2121B9FA-71ED-4A85-AFE4-A5338C2BF2CA}"/>
              </a:ext>
            </a:extLst>
          </p:cNvPr>
          <p:cNvSpPr>
            <a:spLocks noGrp="1"/>
          </p:cNvSpPr>
          <p:nvPr>
            <p:ph type="subTitle" idx="1"/>
          </p:nvPr>
        </p:nvSpPr>
        <p:spPr>
          <a:xfrm>
            <a:off x="217843" y="1418629"/>
            <a:ext cx="8485851" cy="4914891"/>
          </a:xfrm>
        </p:spPr>
        <p:txBody>
          <a:bodyPr/>
          <a:lstStyle/>
          <a:p>
            <a:pPr lvl="0" algn="just" defTabSz="457200" eaLnBrk="0" fontAlgn="base" hangingPunct="0">
              <a:lnSpc>
                <a:spcPct val="150000"/>
              </a:lnSpc>
              <a:spcBef>
                <a:spcPts val="0"/>
              </a:spcBef>
            </a:pPr>
            <a:endParaRPr lang="nl-NL" sz="1200" dirty="0">
              <a:solidFill>
                <a:prstClr val="black"/>
              </a:solidFill>
              <a:ea typeface="ＭＳ Ｐゴシック" charset="-128"/>
            </a:endParaRPr>
          </a:p>
          <a:p>
            <a:pPr lvl="0" algn="just" defTabSz="457200" eaLnBrk="0" fontAlgn="base" hangingPunct="0">
              <a:lnSpc>
                <a:spcPct val="150000"/>
              </a:lnSpc>
              <a:spcBef>
                <a:spcPts val="0"/>
              </a:spcBef>
            </a:pPr>
            <a:endParaRPr lang="nl-NL" sz="1200" dirty="0">
              <a:solidFill>
                <a:prstClr val="black"/>
              </a:solidFill>
              <a:ea typeface="ＭＳ Ｐゴシック" charset="-128"/>
            </a:endParaRPr>
          </a:p>
          <a:p>
            <a:pPr lvl="0" algn="just" defTabSz="457200" eaLnBrk="0" fontAlgn="base" hangingPunct="0">
              <a:lnSpc>
                <a:spcPct val="150000"/>
              </a:lnSpc>
              <a:spcBef>
                <a:spcPts val="0"/>
              </a:spcBef>
            </a:pPr>
            <a:endParaRPr lang="nl-NL" sz="1400" dirty="0">
              <a:solidFill>
                <a:prstClr val="black"/>
              </a:solidFill>
              <a:ea typeface="ＭＳ Ｐゴシック" charset="-128"/>
            </a:endParaRPr>
          </a:p>
          <a:p>
            <a:pPr lvl="0" algn="just" defTabSz="457200" eaLnBrk="0" fontAlgn="base" hangingPunct="0">
              <a:lnSpc>
                <a:spcPct val="150000"/>
              </a:lnSpc>
              <a:spcBef>
                <a:spcPts val="0"/>
              </a:spcBef>
            </a:pPr>
            <a:endParaRPr lang="nl-NL" sz="1400" dirty="0">
              <a:solidFill>
                <a:prstClr val="black"/>
              </a:solidFill>
              <a:ea typeface="ＭＳ Ｐゴシック" charset="-128"/>
            </a:endParaRPr>
          </a:p>
        </p:txBody>
      </p:sp>
      <p:sp>
        <p:nvSpPr>
          <p:cNvPr id="13" name="Tekstvak 12">
            <a:extLst>
              <a:ext uri="{FF2B5EF4-FFF2-40B4-BE49-F238E27FC236}">
                <a16:creationId xmlns:a16="http://schemas.microsoft.com/office/drawing/2014/main" id="{69DDB3F2-2DE4-461B-A6EE-3EDBFBF94075}"/>
              </a:ext>
            </a:extLst>
          </p:cNvPr>
          <p:cNvSpPr txBox="1"/>
          <p:nvPr/>
        </p:nvSpPr>
        <p:spPr>
          <a:xfrm>
            <a:off x="5740400" y="6417199"/>
            <a:ext cx="3252903" cy="430887"/>
          </a:xfrm>
          <a:prstGeom prst="rect">
            <a:avLst/>
          </a:prstGeom>
          <a:noFill/>
        </p:spPr>
        <p:txBody>
          <a:bodyPr wrap="square" rtlCol="0">
            <a:spAutoFit/>
          </a:bodyPr>
          <a:lstStyle/>
          <a:p>
            <a:pPr>
              <a:defRPr/>
            </a:pPr>
            <a:r>
              <a:rPr kumimoji="0" lang="nl-NL" sz="1100" b="1" i="0" u="none" strike="noStrike" kern="1200" cap="none" spc="0" normalizeH="0" baseline="0" noProof="0" dirty="0">
                <a:ln>
                  <a:noFill/>
                </a:ln>
                <a:solidFill>
                  <a:prstClr val="black"/>
                </a:solidFill>
                <a:effectLst/>
                <a:uLnTx/>
                <a:uFillTx/>
                <a:latin typeface="Calibri" panose="020F0502020204030204"/>
                <a:ea typeface="+mn-ea"/>
                <a:cs typeface="+mn-cs"/>
              </a:rPr>
              <a:t>Aangeleverd door: </a:t>
            </a:r>
            <a:r>
              <a:rPr kumimoji="0" lang="nl-NL" sz="1100" i="0" u="none" strike="noStrike" kern="1200" cap="none" spc="0" normalizeH="0" baseline="0" noProof="0" dirty="0">
                <a:ln>
                  <a:noFill/>
                </a:ln>
                <a:solidFill>
                  <a:prstClr val="black"/>
                </a:solidFill>
                <a:effectLst/>
                <a:uLnTx/>
                <a:uFillTx/>
                <a:latin typeface="Calibri" panose="020F0502020204030204"/>
                <a:ea typeface="+mn-ea"/>
                <a:cs typeface="+mn-cs"/>
              </a:rPr>
              <a:t>Jeroen Bosch Ziekenhuis </a:t>
            </a:r>
            <a:endParaRPr lang="nl-NL"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7EA20AC4-C37D-4584-A171-E9151FBA898E}"/>
              </a:ext>
            </a:extLst>
          </p:cNvPr>
          <p:cNvPicPr>
            <a:picLocks noChangeAspect="1"/>
          </p:cNvPicPr>
          <p:nvPr/>
        </p:nvPicPr>
        <p:blipFill>
          <a:blip r:embed="rId6"/>
          <a:stretch>
            <a:fillRect/>
          </a:stretch>
        </p:blipFill>
        <p:spPr>
          <a:xfrm>
            <a:off x="507720" y="2954744"/>
            <a:ext cx="1951425" cy="2269214"/>
          </a:xfrm>
          <a:prstGeom prst="rect">
            <a:avLst/>
          </a:prstGeom>
        </p:spPr>
      </p:pic>
      <p:pic>
        <p:nvPicPr>
          <p:cNvPr id="11" name="Afbeelding 10">
            <a:extLst>
              <a:ext uri="{FF2B5EF4-FFF2-40B4-BE49-F238E27FC236}">
                <a16:creationId xmlns:a16="http://schemas.microsoft.com/office/drawing/2014/main" id="{BFF1C54F-F3A1-47AD-A6D4-9163A214EB2B}"/>
              </a:ext>
            </a:extLst>
          </p:cNvPr>
          <p:cNvPicPr>
            <a:picLocks noChangeAspect="1"/>
          </p:cNvPicPr>
          <p:nvPr/>
        </p:nvPicPr>
        <p:blipFill>
          <a:blip r:embed="rId7"/>
          <a:stretch>
            <a:fillRect/>
          </a:stretch>
        </p:blipFill>
        <p:spPr>
          <a:xfrm>
            <a:off x="2574522" y="2954744"/>
            <a:ext cx="2004598" cy="2269214"/>
          </a:xfrm>
          <a:prstGeom prst="rect">
            <a:avLst/>
          </a:prstGeom>
        </p:spPr>
      </p:pic>
      <p:sp>
        <p:nvSpPr>
          <p:cNvPr id="15" name="Tekstvak 14">
            <a:extLst>
              <a:ext uri="{FF2B5EF4-FFF2-40B4-BE49-F238E27FC236}">
                <a16:creationId xmlns:a16="http://schemas.microsoft.com/office/drawing/2014/main" id="{15DD37D0-1EF7-41AE-A039-6219773AC84D}"/>
              </a:ext>
            </a:extLst>
          </p:cNvPr>
          <p:cNvSpPr txBox="1"/>
          <p:nvPr/>
        </p:nvSpPr>
        <p:spPr>
          <a:xfrm>
            <a:off x="262552" y="93384"/>
            <a:ext cx="6114374" cy="646331"/>
          </a:xfrm>
          <a:prstGeom prst="rect">
            <a:avLst/>
          </a:prstGeom>
          <a:noFill/>
        </p:spPr>
        <p:txBody>
          <a:bodyPr wrap="square" rtlCol="0">
            <a:spAutoFit/>
          </a:bodyPr>
          <a:lstStyle/>
          <a:p>
            <a:r>
              <a:rPr lang="nl-NL" sz="3600" b="1" dirty="0" err="1">
                <a:latin typeface="+mj-lt"/>
              </a:rPr>
              <a:t>Kopzorgen</a:t>
            </a:r>
            <a:r>
              <a:rPr lang="nl-NL" sz="3600" b="1" dirty="0" err="1">
                <a:solidFill>
                  <a:schemeClr val="bg1"/>
                </a:solidFill>
                <a:latin typeface="+mj-lt"/>
              </a:rPr>
              <a:t>v</a:t>
            </a:r>
            <a:r>
              <a:rPr lang="nl-NL" dirty="0" err="1">
                <a:solidFill>
                  <a:schemeClr val="bg1"/>
                </a:solidFill>
                <a:latin typeface="+mj-lt"/>
              </a:rPr>
              <a:t>ia</a:t>
            </a:r>
            <a:r>
              <a:rPr lang="nl-NL" dirty="0">
                <a:solidFill>
                  <a:schemeClr val="bg1"/>
                </a:solidFill>
                <a:latin typeface="+mj-lt"/>
              </a:rPr>
              <a:t> </a:t>
            </a:r>
          </a:p>
        </p:txBody>
      </p:sp>
      <p:sp>
        <p:nvSpPr>
          <p:cNvPr id="16" name="Tekstvak 15">
            <a:extLst>
              <a:ext uri="{FF2B5EF4-FFF2-40B4-BE49-F238E27FC236}">
                <a16:creationId xmlns:a16="http://schemas.microsoft.com/office/drawing/2014/main" id="{489860DC-B160-4A55-A5E7-2540B221843F}"/>
              </a:ext>
            </a:extLst>
          </p:cNvPr>
          <p:cNvSpPr txBox="1"/>
          <p:nvPr/>
        </p:nvSpPr>
        <p:spPr>
          <a:xfrm>
            <a:off x="4922481" y="2960284"/>
            <a:ext cx="3569766" cy="2031325"/>
          </a:xfrm>
          <a:prstGeom prst="rect">
            <a:avLst/>
          </a:prstGeom>
          <a:noFill/>
        </p:spPr>
        <p:txBody>
          <a:bodyPr wrap="square" rtlCol="0">
            <a:spAutoFit/>
          </a:bodyPr>
          <a:lstStyle/>
          <a:p>
            <a:r>
              <a:rPr lang="nl-NL" sz="1400" u="sng" dirty="0"/>
              <a:t>Uitslag CT-brein</a:t>
            </a:r>
            <a:r>
              <a:rPr lang="nl-NL" sz="1400" dirty="0"/>
              <a:t>: inklemmingsbeeld (sterk verhoogde druk) bij diffuse </a:t>
            </a:r>
            <a:r>
              <a:rPr lang="nl-NL" sz="1400" dirty="0" err="1"/>
              <a:t>ischaemie</a:t>
            </a:r>
            <a:r>
              <a:rPr lang="nl-NL" sz="1400" dirty="0"/>
              <a:t> van het cerebellum met uitgebreid cytotoxisch oedeem.</a:t>
            </a:r>
          </a:p>
          <a:p>
            <a:endParaRPr lang="nl-NL" sz="1400" dirty="0"/>
          </a:p>
          <a:p>
            <a:r>
              <a:rPr lang="nl-NL" sz="1400" dirty="0" err="1"/>
              <a:t>Infauste</a:t>
            </a:r>
            <a:r>
              <a:rPr lang="nl-NL" sz="1400" dirty="0"/>
              <a:t> prognose bij vermoedelijke </a:t>
            </a:r>
            <a:r>
              <a:rPr lang="nl-NL" sz="1400" dirty="0" err="1"/>
              <a:t>arteria</a:t>
            </a:r>
            <a:r>
              <a:rPr lang="nl-NL" sz="1400" dirty="0"/>
              <a:t> </a:t>
            </a:r>
            <a:r>
              <a:rPr lang="nl-NL" sz="1400" dirty="0" err="1"/>
              <a:t>basilaristrombose</a:t>
            </a:r>
            <a:r>
              <a:rPr lang="nl-NL" sz="1400" dirty="0"/>
              <a:t>. EEG passend bij hersendood waarna succesvolle donatie-procedure.</a:t>
            </a:r>
          </a:p>
        </p:txBody>
      </p:sp>
      <p:sp>
        <p:nvSpPr>
          <p:cNvPr id="17" name="Tekstvak 16">
            <a:extLst>
              <a:ext uri="{FF2B5EF4-FFF2-40B4-BE49-F238E27FC236}">
                <a16:creationId xmlns:a16="http://schemas.microsoft.com/office/drawing/2014/main" id="{1F879118-A5D6-4D72-9E65-111CB89949BD}"/>
              </a:ext>
            </a:extLst>
          </p:cNvPr>
          <p:cNvSpPr txBox="1"/>
          <p:nvPr/>
        </p:nvSpPr>
        <p:spPr>
          <a:xfrm>
            <a:off x="262552" y="5940593"/>
            <a:ext cx="7175811" cy="369332"/>
          </a:xfrm>
          <a:prstGeom prst="rect">
            <a:avLst/>
          </a:prstGeom>
          <a:noFill/>
        </p:spPr>
        <p:txBody>
          <a:bodyPr wrap="none" rtlCol="0">
            <a:spAutoFit/>
          </a:bodyPr>
          <a:lstStyle/>
          <a:p>
            <a:r>
              <a:rPr lang="nl-NL" b="1" dirty="0"/>
              <a:t>Leermoment/boodschap</a:t>
            </a:r>
            <a:r>
              <a:rPr lang="nl-NL" dirty="0"/>
              <a:t>: voorkom tunnelvisie bij werkdiagnose intoxicatie</a:t>
            </a:r>
          </a:p>
        </p:txBody>
      </p:sp>
      <p:sp>
        <p:nvSpPr>
          <p:cNvPr id="19" name="Tekstvak 18">
            <a:extLst>
              <a:ext uri="{FF2B5EF4-FFF2-40B4-BE49-F238E27FC236}">
                <a16:creationId xmlns:a16="http://schemas.microsoft.com/office/drawing/2014/main" id="{7D54BEAB-4AE5-46E0-8124-DFEBF5301E32}"/>
              </a:ext>
            </a:extLst>
          </p:cNvPr>
          <p:cNvSpPr txBox="1"/>
          <p:nvPr/>
        </p:nvSpPr>
        <p:spPr>
          <a:xfrm>
            <a:off x="262552" y="1458984"/>
            <a:ext cx="8756051" cy="1384995"/>
          </a:xfrm>
          <a:prstGeom prst="rect">
            <a:avLst/>
          </a:prstGeom>
          <a:noFill/>
        </p:spPr>
        <p:txBody>
          <a:bodyPr wrap="none" rtlCol="0">
            <a:spAutoFit/>
          </a:bodyPr>
          <a:lstStyle/>
          <a:p>
            <a:r>
              <a:rPr lang="nl-NL" sz="1400" dirty="0"/>
              <a:t>Op dag 2 is sedatie inmiddels gestaakt en is lage EMV-score geduid bij persisterende effecten </a:t>
            </a:r>
            <a:r>
              <a:rPr lang="nl-NL" sz="1400" dirty="0" err="1"/>
              <a:t>citalopram</a:t>
            </a:r>
            <a:r>
              <a:rPr lang="nl-NL" sz="1400" dirty="0"/>
              <a:t> (t1/2 36 uur).</a:t>
            </a:r>
          </a:p>
          <a:p>
            <a:r>
              <a:rPr lang="nl-NL" sz="1400" dirty="0"/>
              <a:t>Op dag 3 laat patiënte een verslechtering van haar neurologie zien (E1M1Vtube, zonder lopend sedativum). </a:t>
            </a:r>
          </a:p>
          <a:p>
            <a:r>
              <a:rPr lang="nl-NL" sz="1400" dirty="0"/>
              <a:t>Lichamelijk onderzoek: toenemend </a:t>
            </a:r>
            <a:r>
              <a:rPr lang="nl-NL" sz="1400" dirty="0" err="1"/>
              <a:t>hypertensief</a:t>
            </a:r>
            <a:r>
              <a:rPr lang="nl-NL" sz="1400" dirty="0"/>
              <a:t> met tachycardie (100-120 </a:t>
            </a:r>
            <a:r>
              <a:rPr lang="nl-NL" sz="1400" dirty="0" err="1"/>
              <a:t>sl</a:t>
            </a:r>
            <a:r>
              <a:rPr lang="nl-NL" sz="1400" dirty="0"/>
              <a:t>/min), </a:t>
            </a:r>
            <a:r>
              <a:rPr lang="nl-NL" sz="1400" dirty="0" err="1"/>
              <a:t>lichtreactieve</a:t>
            </a:r>
            <a:r>
              <a:rPr lang="nl-NL" sz="1400" dirty="0"/>
              <a:t> </a:t>
            </a:r>
            <a:r>
              <a:rPr lang="nl-NL" sz="1400"/>
              <a:t>normale pupillen, </a:t>
            </a:r>
            <a:endParaRPr lang="nl-NL" sz="1400" dirty="0"/>
          </a:p>
          <a:p>
            <a:r>
              <a:rPr lang="nl-NL" sz="1400" dirty="0" err="1"/>
              <a:t>Babinski</a:t>
            </a:r>
            <a:r>
              <a:rPr lang="nl-NL" sz="1400" dirty="0"/>
              <a:t>-reflex </a:t>
            </a:r>
            <a:r>
              <a:rPr lang="nl-NL" sz="1400" dirty="0" err="1"/>
              <a:t>bdz</a:t>
            </a:r>
            <a:r>
              <a:rPr lang="nl-NL" sz="1400" dirty="0"/>
              <a:t>. (uiting van cerebrale schade), geen clonus. Een </a:t>
            </a:r>
            <a:r>
              <a:rPr lang="nl-NL" sz="1400" dirty="0" err="1"/>
              <a:t>citalopram</a:t>
            </a:r>
            <a:r>
              <a:rPr lang="nl-NL" sz="1400" dirty="0"/>
              <a:t>-spiegel laat een hoog-therapeutische </a:t>
            </a:r>
          </a:p>
          <a:p>
            <a:r>
              <a:rPr lang="nl-NL" sz="1400" dirty="0"/>
              <a:t>waarde zien (230 </a:t>
            </a:r>
            <a:r>
              <a:rPr lang="nl-NL" sz="1400" dirty="0" err="1"/>
              <a:t>ug</a:t>
            </a:r>
            <a:r>
              <a:rPr lang="nl-NL" sz="1400" dirty="0"/>
              <a:t>/ml), die zeker niet verklarend wordt geacht voor het gehele klinisch beeld. </a:t>
            </a:r>
          </a:p>
          <a:p>
            <a:r>
              <a:rPr lang="nl-NL" sz="1400" dirty="0" err="1"/>
              <a:t>Naloxon</a:t>
            </a:r>
            <a:r>
              <a:rPr lang="nl-NL" sz="1400" dirty="0"/>
              <a:t> heeft geen enkel effect. Er wordt een CT-brein verricht:</a:t>
            </a:r>
          </a:p>
        </p:txBody>
      </p:sp>
      <p:sp>
        <p:nvSpPr>
          <p:cNvPr id="20" name="Tekstvak 19">
            <a:extLst>
              <a:ext uri="{FF2B5EF4-FFF2-40B4-BE49-F238E27FC236}">
                <a16:creationId xmlns:a16="http://schemas.microsoft.com/office/drawing/2014/main" id="{2075FF37-0133-4009-A111-2D9AA4101DB7}"/>
              </a:ext>
            </a:extLst>
          </p:cNvPr>
          <p:cNvSpPr txBox="1"/>
          <p:nvPr/>
        </p:nvSpPr>
        <p:spPr>
          <a:xfrm>
            <a:off x="507720" y="5328598"/>
            <a:ext cx="184731" cy="369332"/>
          </a:xfrm>
          <a:prstGeom prst="rect">
            <a:avLst/>
          </a:prstGeom>
          <a:noFill/>
        </p:spPr>
        <p:txBody>
          <a:bodyPr wrap="none" rtlCol="0">
            <a:spAutoFit/>
          </a:bodyPr>
          <a:lstStyle/>
          <a:p>
            <a:endParaRPr lang="nl-NL" dirty="0"/>
          </a:p>
        </p:txBody>
      </p:sp>
      <p:sp>
        <p:nvSpPr>
          <p:cNvPr id="21" name="Tekstvak 20">
            <a:extLst>
              <a:ext uri="{FF2B5EF4-FFF2-40B4-BE49-F238E27FC236}">
                <a16:creationId xmlns:a16="http://schemas.microsoft.com/office/drawing/2014/main" id="{02ED28FE-A9C8-4156-97DD-20614D27A70A}"/>
              </a:ext>
            </a:extLst>
          </p:cNvPr>
          <p:cNvSpPr txBox="1"/>
          <p:nvPr/>
        </p:nvSpPr>
        <p:spPr>
          <a:xfrm>
            <a:off x="262552" y="5244504"/>
            <a:ext cx="7930296" cy="738664"/>
          </a:xfrm>
          <a:prstGeom prst="rect">
            <a:avLst/>
          </a:prstGeom>
          <a:noFill/>
        </p:spPr>
        <p:txBody>
          <a:bodyPr wrap="square" rtlCol="0">
            <a:spAutoFit/>
          </a:bodyPr>
          <a:lstStyle/>
          <a:p>
            <a:r>
              <a:rPr lang="nl-NL" sz="1400" dirty="0"/>
              <a:t>De pathologische </a:t>
            </a:r>
            <a:r>
              <a:rPr lang="nl-NL" sz="1400" dirty="0" err="1"/>
              <a:t>voetzool-reflex</a:t>
            </a:r>
            <a:r>
              <a:rPr lang="nl-NL" sz="1400" dirty="0"/>
              <a:t> (</a:t>
            </a:r>
            <a:r>
              <a:rPr lang="nl-NL" sz="1400" dirty="0" err="1"/>
              <a:t>Babinski</a:t>
            </a:r>
            <a:r>
              <a:rPr lang="nl-NL" sz="1400" dirty="0"/>
              <a:t>) kan wijzen op een laesie in het centrale zenuwstelsel en past niet bij een intoxicatie. Deze reflex was bij patiënte al aanwezig bij presentatie op de SEH. Hoogstwaarschijnlijk werd neurologisch beeld op SEH dus verklaard door ernstige </a:t>
            </a:r>
            <a:r>
              <a:rPr lang="nl-NL" sz="1400" dirty="0" err="1"/>
              <a:t>ischaemie</a:t>
            </a:r>
            <a:r>
              <a:rPr lang="nl-NL" sz="1400" dirty="0"/>
              <a:t> brein.</a:t>
            </a:r>
          </a:p>
        </p:txBody>
      </p:sp>
    </p:spTree>
    <p:extLst>
      <p:ext uri="{BB962C8B-B14F-4D97-AF65-F5344CB8AC3E}">
        <p14:creationId xmlns:p14="http://schemas.microsoft.com/office/powerpoint/2010/main" val="291765471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2966</TotalTime>
  <Words>494</Words>
  <Application>Microsoft Office PowerPoint</Application>
  <PresentationFormat>Diavoorstelling (4:3)</PresentationFormat>
  <Paragraphs>46</Paragraphs>
  <Slides>2</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vt:i4>
      </vt:variant>
    </vt:vector>
  </HeadingPairs>
  <TitlesOfParts>
    <vt:vector size="7" baseType="lpstr">
      <vt:lpstr>ＭＳ Ｐゴシック</vt:lpstr>
      <vt:lpstr>Arial</vt:lpstr>
      <vt:lpstr>Calibri</vt:lpstr>
      <vt:lpstr>Calibri Light</vt:lpstr>
      <vt:lpstr>Kantoorthema</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Smeets, Nori</dc:creator>
  <cp:lastModifiedBy>Dreijer, A.R. ( Albert )</cp:lastModifiedBy>
  <cp:revision>144</cp:revision>
  <dcterms:created xsi:type="dcterms:W3CDTF">2020-01-09T13:28:19Z</dcterms:created>
  <dcterms:modified xsi:type="dcterms:W3CDTF">2025-01-09T15:21:15Z</dcterms:modified>
</cp:coreProperties>
</file>