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65" r:id="rId2"/>
    <p:sldId id="266"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098" autoAdjust="0"/>
  </p:normalViewPr>
  <p:slideViewPr>
    <p:cSldViewPr snapToGrid="0">
      <p:cViewPr varScale="1">
        <p:scale>
          <a:sx n="100" d="100"/>
          <a:sy n="100" d="100"/>
        </p:scale>
        <p:origin x="18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30-01-2025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59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1" y="93384"/>
            <a:ext cx="7216162" cy="1077218"/>
          </a:xfrm>
          <a:prstGeom prst="rect">
            <a:avLst/>
          </a:prstGeom>
          <a:noFill/>
        </p:spPr>
        <p:txBody>
          <a:bodyPr wrap="square" rtlCol="0">
            <a:spAutoFit/>
          </a:bodyPr>
          <a:lstStyle/>
          <a:p>
            <a:endParaRPr lang="nl-NL" sz="3200" b="1" dirty="0">
              <a:latin typeface="+mj-lt"/>
            </a:endParaRPr>
          </a:p>
          <a:p>
            <a:r>
              <a:rPr lang="nl-NL" sz="3200" b="1" dirty="0">
                <a:latin typeface="+mj-lt"/>
              </a:rPr>
              <a:t>Casus 82: </a:t>
            </a:r>
            <a:r>
              <a:rPr lang="nl-NL" sz="3200" b="1" dirty="0" err="1">
                <a:latin typeface="+mj-lt"/>
              </a:rPr>
              <a:t>Insulten</a:t>
            </a:r>
            <a:r>
              <a:rPr lang="nl-NL" sz="1600" dirty="0" err="1">
                <a:solidFill>
                  <a:schemeClr val="bg1"/>
                </a:solidFill>
                <a:latin typeface="+mj-lt"/>
              </a:rPr>
              <a:t>ia</a:t>
            </a:r>
            <a:r>
              <a:rPr lang="nl-NL" sz="1600" dirty="0">
                <a:solidFill>
                  <a:schemeClr val="bg1"/>
                </a:solidFill>
                <a:latin typeface="+mj-lt"/>
              </a:rPr>
              <a:t>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840411" y="39228"/>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a:lnSpc>
                <a:spcPct val="100000"/>
              </a:lnSpc>
              <a:spcBef>
                <a:spcPts val="0"/>
              </a:spcBef>
            </a:pPr>
            <a:r>
              <a:rPr lang="nl-NL" altLang="en-US" sz="1400" dirty="0">
                <a:solidFill>
                  <a:schemeClr val="tx1"/>
                </a:solidFill>
              </a:rPr>
              <a:t>Voorgeschiedenis: recidiverende urineweginfecties, hypertensie, osteomyelitis na femurfractuur als kind. </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Anamnese: </a:t>
            </a:r>
            <a:r>
              <a:rPr lang="nl-NL" altLang="en-US" sz="1400" dirty="0" err="1">
                <a:solidFill>
                  <a:schemeClr val="tx1"/>
                </a:solidFill>
              </a:rPr>
              <a:t>patiente</a:t>
            </a:r>
            <a:r>
              <a:rPr lang="nl-NL" altLang="en-US" sz="1400" dirty="0">
                <a:solidFill>
                  <a:schemeClr val="tx1"/>
                </a:solidFill>
              </a:rPr>
              <a:t> (74 jarige vrouw) niet aanspreekbaar aangetroffen. Door </a:t>
            </a:r>
            <a:r>
              <a:rPr lang="nl-NL" altLang="en-US" sz="1400" dirty="0" err="1">
                <a:solidFill>
                  <a:schemeClr val="tx1"/>
                </a:solidFill>
              </a:rPr>
              <a:t>vpk</a:t>
            </a:r>
            <a:r>
              <a:rPr lang="nl-NL" altLang="en-US" sz="1400" dirty="0">
                <a:solidFill>
                  <a:schemeClr val="tx1"/>
                </a:solidFill>
              </a:rPr>
              <a:t> trekkingen gezien. RvO (orthopedie) </a:t>
            </a:r>
            <a:r>
              <a:rPr lang="nl-NL" altLang="en-US" sz="1400" dirty="0" err="1">
                <a:solidFill>
                  <a:schemeClr val="tx1"/>
                </a:solidFill>
              </a:rPr>
              <a:t>ivm</a:t>
            </a:r>
            <a:r>
              <a:rPr lang="nl-NL" altLang="en-US" sz="1400" dirty="0">
                <a:solidFill>
                  <a:schemeClr val="tx1"/>
                </a:solidFill>
              </a:rPr>
              <a:t> septische artritis knie (li); +3 na </a:t>
            </a:r>
            <a:r>
              <a:rPr lang="nl-NL" altLang="en-US" sz="1400" dirty="0" err="1">
                <a:solidFill>
                  <a:schemeClr val="tx1"/>
                </a:solidFill>
              </a:rPr>
              <a:t>scopisch</a:t>
            </a:r>
            <a:r>
              <a:rPr lang="nl-NL" altLang="en-US" sz="1400" dirty="0">
                <a:solidFill>
                  <a:schemeClr val="tx1"/>
                </a:solidFill>
              </a:rPr>
              <a:t> spoelen. </a:t>
            </a:r>
          </a:p>
          <a:p>
            <a:pPr>
              <a:lnSpc>
                <a:spcPct val="100000"/>
              </a:lnSpc>
              <a:spcBef>
                <a:spcPts val="0"/>
              </a:spcBef>
            </a:pPr>
            <a:r>
              <a:rPr lang="nl-NL" altLang="en-US" sz="1400" dirty="0">
                <a:solidFill>
                  <a:schemeClr val="tx1"/>
                </a:solidFill>
              </a:rPr>
              <a:t>Gedurende de dag aanhoudend focale trekkingen van arm, schouder en kin ondanks extra dosis </a:t>
            </a:r>
            <a:r>
              <a:rPr lang="nl-NL" altLang="en-US" sz="1400" dirty="0" err="1">
                <a:solidFill>
                  <a:schemeClr val="tx1"/>
                </a:solidFill>
              </a:rPr>
              <a:t>levetiracetam</a:t>
            </a:r>
            <a:r>
              <a:rPr lang="nl-NL" altLang="en-US" sz="1400" dirty="0">
                <a:solidFill>
                  <a:schemeClr val="tx1"/>
                </a:solidFill>
              </a:rPr>
              <a:t> en </a:t>
            </a:r>
            <a:r>
              <a:rPr lang="nl-NL" altLang="en-US" sz="1400" dirty="0" err="1">
                <a:solidFill>
                  <a:schemeClr val="tx1"/>
                </a:solidFill>
              </a:rPr>
              <a:t>midazolam</a:t>
            </a:r>
            <a:r>
              <a:rPr lang="nl-NL" altLang="en-US" sz="1400" dirty="0">
                <a:solidFill>
                  <a:schemeClr val="tx1"/>
                </a:solidFill>
              </a:rPr>
              <a:t> neusspray.</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Medicatie spironolacton 1dd 25mg, </a:t>
            </a:r>
            <a:r>
              <a:rPr lang="nl-NL" altLang="en-US" sz="1400" dirty="0" err="1">
                <a:solidFill>
                  <a:schemeClr val="tx1"/>
                </a:solidFill>
              </a:rPr>
              <a:t>losartan</a:t>
            </a:r>
            <a:r>
              <a:rPr lang="nl-NL" altLang="en-US" sz="1400" dirty="0">
                <a:solidFill>
                  <a:schemeClr val="tx1"/>
                </a:solidFill>
              </a:rPr>
              <a:t> 1d50mg, </a:t>
            </a:r>
            <a:r>
              <a:rPr lang="nl-NL" altLang="en-US" sz="1400" dirty="0" err="1">
                <a:solidFill>
                  <a:schemeClr val="tx1"/>
                </a:solidFill>
              </a:rPr>
              <a:t>betahistine</a:t>
            </a:r>
            <a:r>
              <a:rPr lang="nl-NL" altLang="en-US" sz="1400" dirty="0">
                <a:solidFill>
                  <a:schemeClr val="tx1"/>
                </a:solidFill>
              </a:rPr>
              <a:t> 2d 16mg, </a:t>
            </a:r>
            <a:r>
              <a:rPr lang="nl-NL" altLang="en-US" sz="1400" dirty="0" err="1">
                <a:solidFill>
                  <a:schemeClr val="tx1"/>
                </a:solidFill>
              </a:rPr>
              <a:t>etoricoxib</a:t>
            </a:r>
            <a:r>
              <a:rPr lang="nl-NL" altLang="en-US" sz="1400" dirty="0">
                <a:solidFill>
                  <a:schemeClr val="tx1"/>
                </a:solidFill>
              </a:rPr>
              <a:t> 1d 60 mg, cefazoline 4d 1gr (voorheen flucloxacilline 6 gr/24uur, switch vanwege vermeende allergische huidreactie).</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Lichamelijk onderzoek: RR 106/58 </a:t>
            </a:r>
            <a:r>
              <a:rPr lang="nl-NL" altLang="en-US" sz="1400" dirty="0" err="1">
                <a:solidFill>
                  <a:schemeClr val="tx1"/>
                </a:solidFill>
              </a:rPr>
              <a:t>mmHg</a:t>
            </a:r>
            <a:r>
              <a:rPr lang="nl-NL" altLang="en-US" sz="1400" dirty="0">
                <a:solidFill>
                  <a:schemeClr val="tx1"/>
                </a:solidFill>
              </a:rPr>
              <a:t>, pols 97/min, focale trekkingen arm, schouders en kin, glucose 4,1 </a:t>
            </a:r>
            <a:r>
              <a:rPr lang="nl-NL" altLang="en-US" sz="1400" dirty="0" err="1">
                <a:solidFill>
                  <a:schemeClr val="tx1"/>
                </a:solidFill>
              </a:rPr>
              <a:t>mmol</a:t>
            </a:r>
            <a:r>
              <a:rPr lang="nl-NL" altLang="en-US" sz="1400" dirty="0">
                <a:solidFill>
                  <a:schemeClr val="tx1"/>
                </a:solidFill>
              </a:rPr>
              <a:t>/L.</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Aanvullend onderzoek: Kweek gewrichtsvocht: S aureus, </a:t>
            </a:r>
            <a:r>
              <a:rPr lang="nl-NL" altLang="en-US" sz="1400" dirty="0" err="1">
                <a:solidFill>
                  <a:schemeClr val="tx1"/>
                </a:solidFill>
              </a:rPr>
              <a:t>pangevoelig</a:t>
            </a:r>
            <a:r>
              <a:rPr lang="nl-NL" altLang="en-US" sz="1400" dirty="0">
                <a:solidFill>
                  <a:schemeClr val="tx1"/>
                </a:solidFill>
              </a:rPr>
              <a:t>. CT hersenen: geen bijzonderheden. EEG: beiderzijds temporaal trage activiteit met beiderzijds ook wel wat piekjes. </a:t>
            </a:r>
          </a:p>
          <a:p>
            <a:pPr>
              <a:lnSpc>
                <a:spcPct val="100000"/>
              </a:lnSpc>
              <a:spcBef>
                <a:spcPts val="0"/>
              </a:spcBef>
            </a:pPr>
            <a:endParaRPr lang="nl-NL" altLang="en-US" sz="1400" dirty="0">
              <a:solidFill>
                <a:schemeClr val="tx1"/>
              </a:solidFill>
            </a:endParaRPr>
          </a:p>
          <a:p>
            <a:pPr>
              <a:lnSpc>
                <a:spcPct val="100000"/>
              </a:lnSpc>
              <a:spcBef>
                <a:spcPts val="0"/>
              </a:spcBef>
            </a:pPr>
            <a:endParaRPr lang="nl-NL" altLang="en-US" sz="1400" b="1" dirty="0">
              <a:solidFill>
                <a:schemeClr val="tx1"/>
              </a:solidFill>
            </a:endParaRPr>
          </a:p>
          <a:p>
            <a:pPr>
              <a:lnSpc>
                <a:spcPct val="100000"/>
              </a:lnSpc>
              <a:spcBef>
                <a:spcPts val="0"/>
              </a:spcBef>
            </a:pPr>
            <a:endParaRPr lang="nl-NL" altLang="en-US" sz="1400" b="1" dirty="0">
              <a:solidFill>
                <a:schemeClr val="tx1"/>
              </a:solidFill>
            </a:endParaRPr>
          </a:p>
          <a:p>
            <a:pPr>
              <a:lnSpc>
                <a:spcPct val="100000"/>
              </a:lnSpc>
              <a:spcBef>
                <a:spcPts val="0"/>
              </a:spcBef>
            </a:pPr>
            <a:endParaRPr lang="nl-NL" altLang="en-US" sz="1400" b="1" dirty="0">
              <a:solidFill>
                <a:schemeClr val="tx1"/>
              </a:solidFill>
            </a:endParaRPr>
          </a:p>
          <a:p>
            <a:pPr>
              <a:lnSpc>
                <a:spcPct val="100000"/>
              </a:lnSpc>
              <a:spcBef>
                <a:spcPts val="0"/>
              </a:spcBef>
            </a:pPr>
            <a:r>
              <a:rPr lang="nl-NL" altLang="en-US" sz="1400" b="1" dirty="0">
                <a:solidFill>
                  <a:schemeClr val="tx1"/>
                </a:solidFill>
              </a:rPr>
              <a:t>Wat is de meest waarschijnlijke oorzaak voor het optreden van de convulsies?</a:t>
            </a:r>
          </a:p>
          <a:p>
            <a:pPr>
              <a:lnSpc>
                <a:spcPct val="100000"/>
              </a:lnSpc>
              <a:spcBef>
                <a:spcPts val="0"/>
              </a:spcBef>
            </a:pPr>
            <a:endParaRPr lang="nl-NL" altLang="en-US" sz="1400" dirty="0">
              <a:solidFill>
                <a:schemeClr val="tx1"/>
              </a:solidFill>
            </a:endParaRPr>
          </a:p>
          <a:p>
            <a:pPr>
              <a:lnSpc>
                <a:spcPct val="100000"/>
              </a:lnSpc>
              <a:spcBef>
                <a:spcPts val="0"/>
              </a:spcBef>
            </a:pPr>
            <a:endParaRPr lang="en-US" altLang="en-US" sz="1400" dirty="0">
              <a:solidFill>
                <a:schemeClr val="tx1"/>
              </a:solidFill>
            </a:endParaRPr>
          </a:p>
          <a:p>
            <a:pPr>
              <a:lnSpc>
                <a:spcPct val="100000"/>
              </a:lnSpc>
              <a:spcBef>
                <a:spcPts val="0"/>
              </a:spcBef>
            </a:pPr>
            <a:endParaRPr lang="en-US" altLang="en-US" sz="1400" dirty="0">
              <a:solidFill>
                <a:schemeClr val="tx1"/>
              </a:solidFill>
            </a:endParaRPr>
          </a:p>
          <a:p>
            <a:pPr>
              <a:lnSpc>
                <a:spcPct val="100000"/>
              </a:lnSpc>
              <a:spcBef>
                <a:spcPts val="0"/>
              </a:spcBef>
            </a:pPr>
            <a:endParaRPr lang="en-US" altLang="en-US" sz="14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 </a:t>
            </a:r>
            <a:r>
              <a:rPr lang="nl-NL" sz="1100" b="1" dirty="0" err="1"/>
              <a:t>Elkerliek</a:t>
            </a:r>
            <a:endParaRPr lang="nl-NL" sz="1100" dirty="0"/>
          </a:p>
        </p:txBody>
      </p:sp>
      <p:pic>
        <p:nvPicPr>
          <p:cNvPr id="11" name="Afbeelding 10">
            <a:extLst>
              <a:ext uri="{FF2B5EF4-FFF2-40B4-BE49-F238E27FC236}">
                <a16:creationId xmlns:a16="http://schemas.microsoft.com/office/drawing/2014/main" id="{AA7A4426-CAB2-483D-B38D-4F4A0C2FFF9D}"/>
              </a:ext>
            </a:extLst>
          </p:cNvPr>
          <p:cNvPicPr>
            <a:picLocks noChangeAspect="1"/>
          </p:cNvPicPr>
          <p:nvPr/>
        </p:nvPicPr>
        <p:blipFill>
          <a:blip r:embed="rId6"/>
          <a:stretch>
            <a:fillRect/>
          </a:stretch>
        </p:blipFill>
        <p:spPr>
          <a:xfrm>
            <a:off x="6082220" y="4494530"/>
            <a:ext cx="2777122" cy="1805316"/>
          </a:xfrm>
          <a:prstGeom prst="rect">
            <a:avLst/>
          </a:prstGeom>
        </p:spPr>
      </p:pic>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5113537" y="56191"/>
            <a:ext cx="2523069"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Ook deze quiz ontvangen?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83686" y="549109"/>
            <a:ext cx="590022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bitterpillnvkfb@gmail.com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a:lnSpc>
                <a:spcPct val="100000"/>
              </a:lnSpc>
            </a:pPr>
            <a:r>
              <a:rPr lang="nl-NL" sz="1800" b="1" dirty="0">
                <a:solidFill>
                  <a:srgbClr val="191919"/>
                </a:solidFill>
              </a:rPr>
              <a:t>Antwoord</a:t>
            </a:r>
            <a:r>
              <a:rPr lang="nl-NL" sz="1800" dirty="0">
                <a:solidFill>
                  <a:srgbClr val="191919"/>
                </a:solidFill>
              </a:rPr>
              <a:t>: convulsies ten gevolge van hoge dosering cefazoline bij acute nierfunctiestoornissen.</a:t>
            </a:r>
          </a:p>
          <a:p>
            <a:pPr>
              <a:lnSpc>
                <a:spcPct val="100000"/>
              </a:lnSpc>
            </a:pPr>
            <a:endParaRPr lang="nl-NL" sz="1000" dirty="0">
              <a:solidFill>
                <a:srgbClr val="191919"/>
              </a:solidFill>
            </a:endParaRPr>
          </a:p>
          <a:p>
            <a:pPr>
              <a:lnSpc>
                <a:spcPct val="100000"/>
              </a:lnSpc>
            </a:pPr>
            <a:r>
              <a:rPr lang="nl-NL" sz="1400" dirty="0">
                <a:solidFill>
                  <a:srgbClr val="191919"/>
                </a:solidFill>
              </a:rPr>
              <a:t>Na switch van de cefazoline naar cefuroxim (gevolgd door clindamycine) hebben zich geen insulten meer voorgedaan. Patiënte is klinisch goed hersteld van de septische artritis. De acute nierfunctiestoornissen zijn eveneens hersteld tot pre-existent functioneren. De nierfunctiestoornissen zijn geduid als acute </a:t>
            </a:r>
            <a:r>
              <a:rPr lang="nl-NL" sz="1400" dirty="0" err="1">
                <a:solidFill>
                  <a:srgbClr val="191919"/>
                </a:solidFill>
              </a:rPr>
              <a:t>tubulus</a:t>
            </a:r>
            <a:r>
              <a:rPr lang="nl-NL" sz="1400" dirty="0">
                <a:solidFill>
                  <a:srgbClr val="191919"/>
                </a:solidFill>
              </a:rPr>
              <a:t> necrose (ATN) bij hypotensie. Differentiaal diagnostisch is gedacht aan een </a:t>
            </a:r>
            <a:r>
              <a:rPr lang="nl-NL" sz="1400" dirty="0" err="1">
                <a:solidFill>
                  <a:srgbClr val="191919"/>
                </a:solidFill>
              </a:rPr>
              <a:t>tubulo</a:t>
            </a:r>
            <a:r>
              <a:rPr lang="nl-NL" sz="1400" dirty="0">
                <a:solidFill>
                  <a:srgbClr val="191919"/>
                </a:solidFill>
              </a:rPr>
              <a:t>-interstitiële nefritis (TIN) bij flucloxacilline, maar het snelle herstel past hier niet bij. </a:t>
            </a:r>
          </a:p>
          <a:p>
            <a:pPr>
              <a:lnSpc>
                <a:spcPct val="100000"/>
              </a:lnSpc>
            </a:pPr>
            <a:r>
              <a:rPr lang="nl-NL" sz="1400" dirty="0">
                <a:solidFill>
                  <a:srgbClr val="191919"/>
                </a:solidFill>
              </a:rPr>
              <a:t>Bij een niet aan de nierfunctie aangepaste dosering van cefazoline kunnen convulsies optreden (0.1-1%). Vanaf een creatinineklaring van 50 </a:t>
            </a:r>
            <a:r>
              <a:rPr lang="nl-NL" sz="1400" dirty="0" err="1">
                <a:solidFill>
                  <a:srgbClr val="191919"/>
                </a:solidFill>
              </a:rPr>
              <a:t>mL</a:t>
            </a:r>
            <a:r>
              <a:rPr lang="nl-NL" sz="1400" dirty="0">
                <a:solidFill>
                  <a:srgbClr val="191919"/>
                </a:solidFill>
              </a:rPr>
              <a:t>/min is aanpassing van de onderhoudsdosering nodig. Neurotoxiciteit van cefazoline (en andere cefalosporines) verloopt waarschijnlijk via inhibitie van de GABA</a:t>
            </a:r>
            <a:r>
              <a:rPr lang="nl-NL" sz="1400" baseline="-25000" dirty="0">
                <a:solidFill>
                  <a:srgbClr val="191919"/>
                </a:solidFill>
              </a:rPr>
              <a:t>A</a:t>
            </a:r>
            <a:r>
              <a:rPr lang="nl-NL" sz="1400" dirty="0">
                <a:solidFill>
                  <a:srgbClr val="191919"/>
                </a:solidFill>
              </a:rPr>
              <a:t>-receptor. Hierdoor wordt de </a:t>
            </a:r>
            <a:r>
              <a:rPr lang="nl-NL" sz="1400" dirty="0" err="1">
                <a:solidFill>
                  <a:srgbClr val="191919"/>
                </a:solidFill>
              </a:rPr>
              <a:t>inhiberende</a:t>
            </a:r>
            <a:r>
              <a:rPr lang="nl-NL" sz="1400" dirty="0">
                <a:solidFill>
                  <a:srgbClr val="191919"/>
                </a:solidFill>
              </a:rPr>
              <a:t> </a:t>
            </a:r>
            <a:r>
              <a:rPr lang="nl-NL" sz="1400" dirty="0" err="1">
                <a:solidFill>
                  <a:srgbClr val="191919"/>
                </a:solidFill>
              </a:rPr>
              <a:t>postsynaptische</a:t>
            </a:r>
            <a:r>
              <a:rPr lang="nl-NL" sz="1400" dirty="0">
                <a:solidFill>
                  <a:srgbClr val="191919"/>
                </a:solidFill>
              </a:rPr>
              <a:t> respons die door activatie van de GABA</a:t>
            </a:r>
            <a:r>
              <a:rPr lang="nl-NL" sz="1400" baseline="-25000" dirty="0">
                <a:solidFill>
                  <a:srgbClr val="191919"/>
                </a:solidFill>
              </a:rPr>
              <a:t>A</a:t>
            </a:r>
            <a:r>
              <a:rPr lang="nl-NL" sz="1400" dirty="0">
                <a:solidFill>
                  <a:srgbClr val="191919"/>
                </a:solidFill>
              </a:rPr>
              <a:t>-receptor wordt gegenereerd geremd, waardoor de </a:t>
            </a:r>
            <a:r>
              <a:rPr lang="nl-NL" sz="1400" dirty="0" err="1">
                <a:solidFill>
                  <a:srgbClr val="191919"/>
                </a:solidFill>
              </a:rPr>
              <a:t>epileptogene</a:t>
            </a:r>
            <a:r>
              <a:rPr lang="nl-NL" sz="1400" dirty="0">
                <a:solidFill>
                  <a:srgbClr val="191919"/>
                </a:solidFill>
              </a:rPr>
              <a:t> drempel wordt verlaagd.</a:t>
            </a:r>
          </a:p>
          <a:p>
            <a:pPr>
              <a:lnSpc>
                <a:spcPct val="100000"/>
              </a:lnSpc>
            </a:pPr>
            <a:endParaRPr lang="nl-NL" sz="1000" dirty="0">
              <a:solidFill>
                <a:srgbClr val="191919"/>
              </a:solidFill>
            </a:endParaRPr>
          </a:p>
          <a:p>
            <a:pPr algn="just" defTabSz="457200" eaLnBrk="0" fontAlgn="base" hangingPunct="0">
              <a:lnSpc>
                <a:spcPct val="100000"/>
              </a:lnSpc>
              <a:spcBef>
                <a:spcPts val="0"/>
              </a:spcBef>
            </a:pPr>
            <a:r>
              <a:rPr lang="nl-NL" sz="1800" b="1" dirty="0">
                <a:solidFill>
                  <a:srgbClr val="191919"/>
                </a:solidFill>
              </a:rPr>
              <a:t>Take </a:t>
            </a:r>
            <a:r>
              <a:rPr lang="nl-NL" sz="1800" b="1" dirty="0" err="1">
                <a:solidFill>
                  <a:srgbClr val="191919"/>
                </a:solidFill>
              </a:rPr>
              <a:t>to</a:t>
            </a:r>
            <a:r>
              <a:rPr lang="nl-NL" sz="1800" b="1" dirty="0">
                <a:solidFill>
                  <a:srgbClr val="191919"/>
                </a:solidFill>
              </a:rPr>
              <a:t> </a:t>
            </a:r>
            <a:r>
              <a:rPr lang="nl-NL" sz="1800" b="1" dirty="0" err="1">
                <a:solidFill>
                  <a:srgbClr val="191919"/>
                </a:solidFill>
              </a:rPr>
              <a:t>work</a:t>
            </a:r>
            <a:r>
              <a:rPr lang="nl-NL" sz="1800" b="1" dirty="0">
                <a:solidFill>
                  <a:srgbClr val="191919"/>
                </a:solidFill>
              </a:rPr>
              <a:t> </a:t>
            </a:r>
            <a:r>
              <a:rPr lang="nl-NL" sz="1800" b="1" dirty="0" err="1">
                <a:solidFill>
                  <a:srgbClr val="191919"/>
                </a:solidFill>
              </a:rPr>
              <a:t>message</a:t>
            </a:r>
            <a:r>
              <a:rPr lang="nl-NL" sz="1800" dirty="0">
                <a:solidFill>
                  <a:srgbClr val="191919"/>
                </a:solidFill>
              </a:rPr>
              <a:t>: denk bij epileptische insulten ten tijde van infectie ook aan de behandeling zelf (antibiotica) als oorzaak en controleer regelmatig of de antibiotica dosering nog adequaat is bij de huidige nierfunctie.</a:t>
            </a:r>
          </a:p>
          <a:p>
            <a:pPr lvl="0" algn="just" defTabSz="457200" eaLnBrk="0" fontAlgn="base" hangingPunct="0">
              <a:lnSpc>
                <a:spcPct val="150000"/>
              </a:lnSpc>
              <a:spcBef>
                <a:spcPts val="0"/>
              </a:spcBef>
            </a:pPr>
            <a:endParaRPr lang="nl-NL" sz="1800" dirty="0">
              <a:solidFill>
                <a:prstClr val="black"/>
              </a:solidFill>
              <a:ea typeface="ＭＳ Ｐゴシック" charset="-128"/>
            </a:endParaRPr>
          </a:p>
          <a:p>
            <a:pPr lvl="0" algn="just" defTabSz="457200" eaLnBrk="0" fontAlgn="base" hangingPunct="0">
              <a:lnSpc>
                <a:spcPct val="150000"/>
              </a:lnSpc>
              <a:spcBef>
                <a:spcPts val="0"/>
              </a:spcBef>
            </a:pPr>
            <a:endParaRPr lang="nl-NL" sz="1800" dirty="0">
              <a:solidFill>
                <a:prstClr val="black"/>
              </a:solidFill>
              <a:ea typeface="ＭＳ Ｐゴシック" charset="-128"/>
            </a:endParaRPr>
          </a:p>
          <a:p>
            <a:pPr lvl="0" algn="just" defTabSz="457200" eaLnBrk="0" fontAlgn="base" hangingPunct="0">
              <a:lnSpc>
                <a:spcPct val="150000"/>
              </a:lnSpc>
              <a:spcBef>
                <a:spcPts val="0"/>
              </a:spcBef>
            </a:pPr>
            <a:endParaRPr lang="nl-NL" sz="1800" dirty="0">
              <a:solidFill>
                <a:prstClr val="black"/>
              </a:solidFill>
              <a:ea typeface="ＭＳ Ｐゴシック" charset="-128"/>
            </a:endParaRPr>
          </a:p>
          <a:p>
            <a:pPr lvl="0" algn="just" defTabSz="457200" eaLnBrk="0" fontAlgn="base" hangingPunct="0">
              <a:lnSpc>
                <a:spcPct val="150000"/>
              </a:lnSpc>
              <a:spcBef>
                <a:spcPts val="0"/>
              </a:spcBef>
            </a:pPr>
            <a:endParaRPr lang="nl-NL" sz="1400" dirty="0">
              <a:solidFill>
                <a:prstClr val="black"/>
              </a:solidFill>
              <a:ea typeface="ＭＳ Ｐゴシック" charset="-128"/>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572000" y="6417199"/>
            <a:ext cx="4421303"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April van Gennip (AIOS interne geneeskunde) en Michelle </a:t>
            </a:r>
            <a:r>
              <a:rPr kumimoji="0" lang="nl-NL" sz="1100" b="1" i="0" u="none" strike="noStrike" kern="1200" cap="none" spc="0" normalizeH="0" baseline="0" noProof="0" dirty="0" err="1">
                <a:ln>
                  <a:noFill/>
                </a:ln>
                <a:solidFill>
                  <a:prstClr val="black"/>
                </a:solidFill>
                <a:effectLst/>
                <a:uLnTx/>
                <a:uFillTx/>
                <a:latin typeface="Calibri" panose="020F0502020204030204"/>
                <a:ea typeface="+mn-ea"/>
                <a:cs typeface="+mn-cs"/>
              </a:rPr>
              <a:t>Gompelman</a:t>
            </a: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 (internist-infectioloog) </a:t>
            </a:r>
            <a:r>
              <a:rPr kumimoji="0" lang="nl-NL" sz="1100" b="1" i="0" u="none" strike="noStrike" kern="1200" cap="none" spc="0" normalizeH="0" baseline="0" noProof="0" dirty="0" err="1">
                <a:ln>
                  <a:noFill/>
                </a:ln>
                <a:solidFill>
                  <a:prstClr val="black"/>
                </a:solidFill>
                <a:effectLst/>
                <a:uLnTx/>
                <a:uFillTx/>
                <a:latin typeface="Calibri" panose="020F0502020204030204"/>
                <a:ea typeface="+mn-ea"/>
                <a:cs typeface="+mn-cs"/>
              </a:rPr>
              <a:t>Elkerliek</a:t>
            </a: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 Ziekenhuis</a:t>
            </a: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kstvak 13">
            <a:extLst>
              <a:ext uri="{FF2B5EF4-FFF2-40B4-BE49-F238E27FC236}">
                <a16:creationId xmlns:a16="http://schemas.microsoft.com/office/drawing/2014/main" id="{EC03C444-1D34-4452-8565-3FEF2A0C230E}"/>
              </a:ext>
            </a:extLst>
          </p:cNvPr>
          <p:cNvSpPr txBox="1"/>
          <p:nvPr/>
        </p:nvSpPr>
        <p:spPr>
          <a:xfrm>
            <a:off x="262551" y="93384"/>
            <a:ext cx="7216162" cy="1077218"/>
          </a:xfrm>
          <a:prstGeom prst="rect">
            <a:avLst/>
          </a:prstGeom>
          <a:noFill/>
        </p:spPr>
        <p:txBody>
          <a:bodyPr wrap="square" rtlCol="0">
            <a:spAutoFit/>
          </a:bodyPr>
          <a:lstStyle/>
          <a:p>
            <a:endParaRPr lang="nl-NL" sz="3200" b="1" dirty="0">
              <a:latin typeface="+mj-lt"/>
            </a:endParaRPr>
          </a:p>
          <a:p>
            <a:r>
              <a:rPr lang="nl-NL" sz="3200" b="1" dirty="0">
                <a:latin typeface="+mj-lt"/>
              </a:rPr>
              <a:t>Casus 82: </a:t>
            </a:r>
            <a:r>
              <a:rPr lang="nl-NL" sz="3200" b="1" dirty="0" err="1">
                <a:latin typeface="+mj-lt"/>
              </a:rPr>
              <a:t>Insulten</a:t>
            </a:r>
            <a:r>
              <a:rPr lang="nl-NL" sz="1600" dirty="0" err="1">
                <a:solidFill>
                  <a:schemeClr val="bg1"/>
                </a:solidFill>
                <a:latin typeface="+mj-lt"/>
              </a:rPr>
              <a:t>ia</a:t>
            </a:r>
            <a:r>
              <a:rPr lang="nl-NL" sz="1600" dirty="0">
                <a:solidFill>
                  <a:schemeClr val="bg1"/>
                </a:solidFill>
                <a:latin typeface="+mj-lt"/>
              </a:rPr>
              <a:t> </a:t>
            </a:r>
          </a:p>
        </p:txBody>
      </p:sp>
    </p:spTree>
    <p:extLst>
      <p:ext uri="{BB962C8B-B14F-4D97-AF65-F5344CB8AC3E}">
        <p14:creationId xmlns:p14="http://schemas.microsoft.com/office/powerpoint/2010/main" val="70690056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2986</TotalTime>
  <Words>432</Words>
  <Application>Microsoft Office PowerPoint</Application>
  <PresentationFormat>Diavoorstelling (4:3)</PresentationFormat>
  <Paragraphs>45</Paragraphs>
  <Slides>2</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ＭＳ Ｐゴシック</vt:lpstr>
      <vt:lpstr>Arial</vt:lpstr>
      <vt:lpstr>Calibri</vt:lpstr>
      <vt:lpstr>Calibri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dreijerA</cp:lastModifiedBy>
  <cp:revision>153</cp:revision>
  <dcterms:created xsi:type="dcterms:W3CDTF">2020-01-09T13:28:19Z</dcterms:created>
  <dcterms:modified xsi:type="dcterms:W3CDTF">2025-01-30T08:37:18Z</dcterms:modified>
</cp:coreProperties>
</file>