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6"/>
  </p:notesMasterIdLst>
  <p:sldIdLst>
    <p:sldId id="265" r:id="rId2"/>
    <p:sldId id="296" r:id="rId3"/>
    <p:sldId id="297" r:id="rId4"/>
    <p:sldId id="29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098" autoAdjust="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A059-96C7-42EA-8F77-B92544074B06}" type="datetimeFigureOut">
              <a:rPr lang="nl-NL" smtClean="0"/>
              <a:t>30-01-2025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99F6D-CC3A-42C1-991F-8326D0E9D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77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6054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03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63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C52A2-CAC7-4249-AA19-6B84DEF75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1C0B36-4C51-4474-9F2F-84A19189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29FBD-0F50-4692-9B1F-61344033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4B092-0AF7-4BD4-B831-81630314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EF800F-2B1C-4A70-93CA-D3860D8D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482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856A-B069-46E2-BDC7-A1349C3F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16D3C-00F8-486E-9A04-8AB55963F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ED78C3-3864-4DDC-93A9-E9112F2A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A3032A-1C18-42AE-9C57-B06AFD86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3DE8E-B14C-49EC-8FC5-BC6B3752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1504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4ABF74-950A-4511-B8A6-2CFD4DFDE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88E516-D24D-4241-AA32-CCBA9466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8D0C27-3522-476D-8B4F-53727E3D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B8AE-CE0B-40D6-A831-9A4EB77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AF7E2-4A4F-4F1F-BC3E-F4B2246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4657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B10824-7663-48F2-ACF6-046C4C35EED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A025303-B3B0-4442-BDDE-6BD104F6CE08}"/>
              </a:ext>
            </a:extLst>
          </p:cNvPr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E1678B5-6C65-46E5-8FEA-3415D83EF86F}"/>
              </a:ext>
            </a:extLst>
          </p:cNvPr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DC43A052-AEAE-41E9-AC42-2C3611778F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5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AAF28-0295-4F7E-A05E-B6DDED8C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7687A-A66F-46D1-8EC0-8D2CDFDD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98837-8D3C-4A3C-8E1B-30718BAB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BF6DC-578B-4426-A82B-A004E30B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ADF84B-9A48-4F33-B44E-88F2CE54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2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90D4-D2C7-493F-A37E-9252BEC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85DA0-2839-4A23-BD21-4FA1D291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62F075-B995-448C-A34C-6B8E61B6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12D39D-1722-4C23-B2F3-E9720FF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006F0-1E6F-40DC-9BC0-2D61DD51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03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76D98-940D-46B6-9865-2A76988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25FA3-759C-418C-9346-189088548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8705BD-1A01-40A7-96C6-4B32AED8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28753-B2F9-4C99-89E5-F4E11A80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973CD-F778-41BB-99F5-6A26164E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EB1EFB-70CF-46E3-B91D-8BE57D71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7004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B25F0-19EC-4F2E-8BE0-F81D8BF6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3FCAE3-E151-4ED0-82D3-C412C86F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C5FE-FA95-43F5-A442-D327BC1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3B235B-E6E1-498E-BB45-952D9A8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8511C6-B8DC-48F4-9E86-C8DDCFC42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DBEBC1-C8B6-4290-B1C1-CB0D5BA3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8DADB9-A29F-4A03-B3BC-C71354F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FB4989-E2CC-466D-8496-5758A847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090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7250A-0162-48E4-9910-683E3420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831821-03B4-4409-9AA5-96029971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816BEF-267E-446C-8EB6-E24A1F8A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E422A1-AF30-49AD-9A76-5A2B5E0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8735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72F3E3-4CF5-43F1-9B17-3D7ADF98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367C1C-31BC-4E61-A552-9B6024C7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85D190-D29F-4C1C-87A8-AE96EB3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389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3EE81-A996-46FA-8886-B2A7473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BC650-31DD-4B6E-A7CA-464A549B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E6D9B-1D35-4D48-A5D1-9B62CD6C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F1A89-4EE2-427C-95C6-C71978C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68666-D4EA-436B-BB8B-E924199F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D889B2-4440-4659-BAF3-95909FE5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105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CF973-6523-48B3-8EF8-0ECC287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9A00F-7A7B-4B64-AE10-15E58794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03E92D-BC08-4E34-8E04-5075980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7077BD-2589-45A8-A083-85BA665D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D3FEFB-D040-4FC9-9430-F6C91C5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92647-E92F-4D0D-B318-5A62516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489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5E8A7B-ACC7-4C12-856D-8AD3227A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41B67-390E-44C2-8107-69C3D972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6BC2D-92A2-4FE2-9C17-337E9905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6D70B-D4AB-4D8A-8554-F6CD80818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C405-DB9D-4222-8587-31811297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A421EA-C18A-4A24-9E3E-E07B3307D487}"/>
              </a:ext>
            </a:extLst>
          </p:cNvPr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2DDB7A-9BBE-4157-963B-73568EC86C52}"/>
              </a:ext>
            </a:extLst>
          </p:cNvPr>
          <p:cNvSpPr/>
          <p:nvPr userDrawn="1"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B5077AF-135A-46A5-9CF0-EFCD482BEB8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8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649" r:id="rId13"/>
    <p:sldLayoutId id="2147483666" r:id="rId14"/>
    <p:sldLayoutId id="2147483660" r:id="rId15"/>
    <p:sldLayoutId id="2147483652" r:id="rId16"/>
    <p:sldLayoutId id="2147483661" r:id="rId17"/>
    <p:sldLayoutId id="2147483662" r:id="rId18"/>
    <p:sldLayoutId id="2147483663" r:id="rId19"/>
    <p:sldLayoutId id="2147483664" r:id="rId20"/>
    <p:sldLayoutId id="2147483665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 smtClean="0">
                <a:hlinkClick r:id="rId5"/>
              </a:rPr>
              <a:t>bitterpillnvkfb@gmail.com</a:t>
            </a:r>
            <a:r>
              <a:rPr lang="nl-NL" dirty="0" smtClean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18629"/>
            <a:ext cx="5931179" cy="4914891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err="1" smtClean="0">
                <a:solidFill>
                  <a:schemeClr val="tx1"/>
                </a:solidFill>
              </a:rPr>
              <a:t>Opname</a:t>
            </a:r>
            <a:r>
              <a:rPr lang="en-US" altLang="en-US" sz="1400" dirty="0" smtClean="0">
                <a:solidFill>
                  <a:schemeClr val="tx1"/>
                </a:solidFill>
              </a:rPr>
              <a:t> 16-04-2024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rond</a:t>
            </a:r>
            <a:r>
              <a:rPr lang="en-US" altLang="en-US" sz="1400" dirty="0" smtClean="0">
                <a:solidFill>
                  <a:schemeClr val="tx1"/>
                </a:solidFill>
              </a:rPr>
              <a:t> 06:00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chemeClr val="tx1"/>
                </a:solidFill>
              </a:rPr>
              <a:t>16-jarig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meisje</a:t>
            </a:r>
            <a:r>
              <a:rPr lang="en-US" altLang="en-US" sz="1400" dirty="0" smtClean="0">
                <a:solidFill>
                  <a:schemeClr val="tx1"/>
                </a:solidFill>
              </a:rPr>
              <a:t>,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gewicht</a:t>
            </a:r>
            <a:r>
              <a:rPr lang="en-US" altLang="en-US" sz="1400" dirty="0" smtClean="0">
                <a:solidFill>
                  <a:schemeClr val="tx1"/>
                </a:solidFill>
              </a:rPr>
              <a:t> ~50kg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chemeClr val="tx1"/>
                </a:solidFill>
              </a:rPr>
              <a:t>VG: TS,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eetstoornis</a:t>
            </a:r>
            <a:r>
              <a:rPr lang="en-US" altLang="en-US" sz="1400" dirty="0" smtClean="0">
                <a:solidFill>
                  <a:schemeClr val="tx1"/>
                </a:solidFill>
              </a:rPr>
              <a:t> en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depressie</a:t>
            </a: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wv</a:t>
            </a:r>
            <a:r>
              <a:rPr lang="en-US" altLang="en-US" sz="1400" dirty="0" smtClean="0">
                <a:solidFill>
                  <a:schemeClr val="tx1"/>
                </a:solidFill>
              </a:rPr>
              <a:t> fluoxetine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err="1" smtClean="0">
                <a:solidFill>
                  <a:schemeClr val="tx1"/>
                </a:solidFill>
              </a:rPr>
              <a:t>Presentatie</a:t>
            </a:r>
            <a:r>
              <a:rPr lang="en-US" altLang="en-US" sz="1400" dirty="0" smtClean="0">
                <a:solidFill>
                  <a:schemeClr val="tx1"/>
                </a:solidFill>
              </a:rPr>
              <a:t> op SEH met auto-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intoxicatie</a:t>
            </a:r>
            <a:r>
              <a:rPr lang="en-US" altLang="en-US" sz="1400" dirty="0" smtClean="0">
                <a:solidFill>
                  <a:schemeClr val="tx1"/>
                </a:solidFill>
              </a:rPr>
              <a:t> met 25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stuks</a:t>
            </a:r>
            <a:r>
              <a:rPr lang="en-US" altLang="en-US" sz="1400" dirty="0" smtClean="0">
                <a:solidFill>
                  <a:schemeClr val="tx1"/>
                </a:solidFill>
              </a:rPr>
              <a:t> à 500mg paracetamol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err="1" smtClean="0">
                <a:solidFill>
                  <a:schemeClr val="tx1"/>
                </a:solidFill>
              </a:rPr>
              <a:t>Anamnese</a:t>
            </a:r>
            <a:r>
              <a:rPr lang="en-US" altLang="en-US" sz="1400" dirty="0" smtClean="0">
                <a:solidFill>
                  <a:schemeClr val="tx1"/>
                </a:solidFill>
              </a:rPr>
              <a:t>:</a:t>
            </a:r>
            <a:endParaRPr lang="en-US" altLang="en-US" sz="1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err="1" smtClean="0">
                <a:solidFill>
                  <a:schemeClr val="tx1"/>
                </a:solidFill>
              </a:rPr>
              <a:t>Innametijdstip</a:t>
            </a:r>
            <a:r>
              <a:rPr lang="en-US" altLang="en-US" sz="1200" dirty="0" smtClean="0">
                <a:solidFill>
                  <a:schemeClr val="tx1"/>
                </a:solidFill>
              </a:rPr>
              <a:t> c.a. 8 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uur</a:t>
            </a:r>
            <a:r>
              <a:rPr lang="en-US" altLang="en-US" sz="1200" dirty="0" smtClean="0">
                <a:solidFill>
                  <a:schemeClr val="tx1"/>
                </a:solidFill>
              </a:rPr>
              <a:t> 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geleden</a:t>
            </a:r>
            <a:endParaRPr lang="en-US" altLang="en-US" sz="1200" dirty="0" smtClean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200" dirty="0" smtClean="0">
                <a:solidFill>
                  <a:schemeClr val="tx1"/>
                </a:solidFill>
              </a:rPr>
              <a:t>Patiënt is misselijk met overgeven maar verder klinisch </a:t>
            </a:r>
            <a:r>
              <a:rPr lang="nl-NL" altLang="en-US" sz="1200" dirty="0">
                <a:solidFill>
                  <a:schemeClr val="tx1"/>
                </a:solidFill>
              </a:rPr>
              <a:t>stabiel (alert, aanspreekbaar</a:t>
            </a:r>
            <a:r>
              <a:rPr lang="nl-NL" altLang="en-US" sz="1200" dirty="0" smtClean="0">
                <a:solidFill>
                  <a:schemeClr val="tx1"/>
                </a:solidFill>
              </a:rPr>
              <a:t>)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200" dirty="0" smtClean="0">
                <a:solidFill>
                  <a:schemeClr val="tx1"/>
                </a:solidFill>
              </a:rPr>
              <a:t>Paracetamolspiegel = 113mg/L (boven behandelgrens)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err="1">
                <a:solidFill>
                  <a:schemeClr val="tx1"/>
                </a:solidFill>
              </a:rPr>
              <a:t>Beleid</a:t>
            </a:r>
            <a:r>
              <a:rPr lang="en-US" altLang="en-US" sz="1400" dirty="0">
                <a:solidFill>
                  <a:schemeClr val="tx1"/>
                </a:solidFill>
              </a:rPr>
              <a:t>: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Start </a:t>
            </a:r>
            <a:r>
              <a:rPr lang="en-US" altLang="en-US" sz="1200" dirty="0" err="1">
                <a:solidFill>
                  <a:schemeClr val="tx1"/>
                </a:solidFill>
              </a:rPr>
              <a:t>acetylcysteïne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voor</a:t>
            </a:r>
            <a:r>
              <a:rPr lang="en-US" altLang="en-US" sz="1200" dirty="0">
                <a:solidFill>
                  <a:schemeClr val="tx1"/>
                </a:solidFill>
              </a:rPr>
              <a:t> 24 </a:t>
            </a:r>
            <a:r>
              <a:rPr lang="en-US" altLang="en-US" sz="1200" dirty="0" err="1">
                <a:solidFill>
                  <a:schemeClr val="tx1"/>
                </a:solidFill>
              </a:rPr>
              <a:t>uur</a:t>
            </a:r>
            <a:endParaRPr lang="en-US" altLang="en-US" sz="12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chemeClr val="tx1"/>
                </a:solidFill>
              </a:rPr>
              <a:t>Afname</a:t>
            </a:r>
            <a:r>
              <a:rPr lang="en-US" altLang="en-US" sz="1200" dirty="0">
                <a:solidFill>
                  <a:schemeClr val="tx1"/>
                </a:solidFill>
              </a:rPr>
              <a:t> intern lab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chemeClr val="tx1"/>
                </a:solidFill>
              </a:rPr>
              <a:t>Follow-up: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solidFill>
                  <a:schemeClr val="tx1"/>
                </a:solidFill>
              </a:rPr>
              <a:t>24 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uur</a:t>
            </a:r>
            <a:r>
              <a:rPr lang="en-US" altLang="en-US" sz="1200" dirty="0" smtClean="0">
                <a:solidFill>
                  <a:schemeClr val="tx1"/>
                </a:solidFill>
              </a:rPr>
              <a:t> later 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paracetamolspiegel</a:t>
            </a:r>
            <a:r>
              <a:rPr lang="en-US" altLang="en-US" sz="1200" dirty="0" smtClean="0">
                <a:solidFill>
                  <a:schemeClr val="tx1"/>
                </a:solidFill>
              </a:rPr>
              <a:t> &lt;5mg/L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err="1" smtClean="0">
                <a:solidFill>
                  <a:schemeClr val="tx1"/>
                </a:solidFill>
              </a:rPr>
              <a:t>Misselijkheid</a:t>
            </a:r>
            <a:r>
              <a:rPr lang="en-US" altLang="en-US" sz="1200" dirty="0" smtClean="0">
                <a:solidFill>
                  <a:schemeClr val="tx1"/>
                </a:solidFill>
              </a:rPr>
              <a:t> 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afgenomen</a:t>
            </a:r>
            <a:r>
              <a:rPr lang="en-US" altLang="en-US" sz="1200" dirty="0" smtClean="0">
                <a:solidFill>
                  <a:schemeClr val="tx1"/>
                </a:solidFill>
              </a:rPr>
              <a:t> (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onder</a:t>
            </a:r>
            <a:r>
              <a:rPr lang="en-US" altLang="en-US" sz="1200" dirty="0" smtClean="0">
                <a:solidFill>
                  <a:schemeClr val="tx1"/>
                </a:solidFill>
              </a:rPr>
              <a:t> ondansetron)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err="1" smtClean="0">
                <a:solidFill>
                  <a:schemeClr val="tx1"/>
                </a:solidFill>
              </a:rPr>
              <a:t>Ontslag</a:t>
            </a:r>
            <a:r>
              <a:rPr lang="en-US" altLang="en-US" sz="1200" dirty="0" smtClean="0">
                <a:solidFill>
                  <a:schemeClr val="tx1"/>
                </a:solidFill>
              </a:rPr>
              <a:t> 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naar</a:t>
            </a:r>
            <a:r>
              <a:rPr lang="en-US" altLang="en-US" sz="1200" dirty="0" smtClean="0">
                <a:solidFill>
                  <a:schemeClr val="tx1"/>
                </a:solidFill>
              </a:rPr>
              <a:t> huis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900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900" dirty="0" smtClean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58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altLang="en-US" sz="1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altLang="en-US" sz="100" dirty="0" smtClean="0">
              <a:solidFill>
                <a:schemeClr val="tx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380522" y="6417199"/>
            <a:ext cx="3612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</a:t>
            </a:r>
            <a:r>
              <a:rPr lang="nl-NL" sz="1100" b="1" dirty="0" smtClean="0"/>
              <a:t>: Bram Kottink, AIOS ziekenhuisfarmacie</a:t>
            </a:r>
          </a:p>
          <a:p>
            <a:r>
              <a:rPr lang="nl-NL" sz="1100" b="1" dirty="0" smtClean="0"/>
              <a:t>St. Antonius ziekenhuis en UMC Utrecht</a:t>
            </a:r>
            <a:endParaRPr lang="nl-NL" sz="1100" dirty="0"/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023" y="1478197"/>
            <a:ext cx="2819794" cy="828791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1" y="93384"/>
            <a:ext cx="7216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b="1" dirty="0">
              <a:latin typeface="+mj-lt"/>
            </a:endParaRPr>
          </a:p>
          <a:p>
            <a:r>
              <a:rPr lang="nl-NL" sz="2800" b="1" dirty="0">
                <a:latin typeface="+mj-lt"/>
              </a:rPr>
              <a:t>Casus </a:t>
            </a:r>
            <a:r>
              <a:rPr lang="nl-NL" sz="2800" b="1" dirty="0" smtClean="0">
                <a:latin typeface="+mj-lt"/>
              </a:rPr>
              <a:t>83 – feb 2025: Paracetamol intoxicatie</a:t>
            </a:r>
            <a:r>
              <a:rPr lang="nl-NL" sz="1400" dirty="0" smtClean="0">
                <a:solidFill>
                  <a:schemeClr val="bg1"/>
                </a:solidFill>
                <a:latin typeface="+mj-lt"/>
              </a:rPr>
              <a:t> </a:t>
            </a:r>
            <a:endParaRPr lang="nl-NL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55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 smtClean="0">
                <a:hlinkClick r:id="rId5"/>
              </a:rPr>
              <a:t>bitterpillnvkfb@gmail.com</a:t>
            </a:r>
            <a:r>
              <a:rPr lang="nl-NL" dirty="0" smtClean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18629"/>
            <a:ext cx="5931179" cy="4914891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3 </a:t>
            </a:r>
            <a:r>
              <a:rPr lang="en-US" altLang="en-US" sz="1400" dirty="0" err="1">
                <a:solidFill>
                  <a:schemeClr val="tx1"/>
                </a:solidFill>
              </a:rPr>
              <a:t>dagen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na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ontslag</a:t>
            </a:r>
            <a:r>
              <a:rPr lang="en-US" altLang="en-US" sz="1400" dirty="0">
                <a:solidFill>
                  <a:schemeClr val="tx1"/>
                </a:solidFill>
              </a:rPr>
              <a:t> (</a:t>
            </a:r>
            <a:r>
              <a:rPr lang="en-US" altLang="en-US" sz="1400" dirty="0" smtClean="0">
                <a:solidFill>
                  <a:schemeClr val="tx1"/>
                </a:solidFill>
              </a:rPr>
              <a:t>20-04)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heropname</a:t>
            </a: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err="1" smtClean="0">
                <a:solidFill>
                  <a:schemeClr val="tx1"/>
                </a:solidFill>
              </a:rPr>
              <a:t>Aanhoudende</a:t>
            </a:r>
            <a:r>
              <a:rPr lang="en-US" altLang="en-US" sz="1200" dirty="0" smtClean="0">
                <a:solidFill>
                  <a:schemeClr val="tx1"/>
                </a:solidFill>
              </a:rPr>
              <a:t> </a:t>
            </a:r>
            <a:r>
              <a:rPr lang="en-US" altLang="en-US" sz="1200" dirty="0">
                <a:solidFill>
                  <a:schemeClr val="tx1"/>
                </a:solidFill>
              </a:rPr>
              <a:t>en </a:t>
            </a:r>
            <a:r>
              <a:rPr lang="en-US" altLang="en-US" sz="1200" dirty="0" err="1">
                <a:solidFill>
                  <a:schemeClr val="tx1"/>
                </a:solidFill>
              </a:rPr>
              <a:t>toenemende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misselijkheid</a:t>
            </a:r>
            <a:r>
              <a:rPr lang="en-US" altLang="en-US" sz="1200" dirty="0">
                <a:solidFill>
                  <a:schemeClr val="tx1"/>
                </a:solidFill>
              </a:rPr>
              <a:t> en </a:t>
            </a:r>
            <a:r>
              <a:rPr lang="en-US" altLang="en-US" sz="1200" dirty="0" err="1">
                <a:solidFill>
                  <a:schemeClr val="tx1"/>
                </a:solidFill>
              </a:rPr>
              <a:t>braken</a:t>
            </a:r>
            <a:r>
              <a:rPr lang="en-US" altLang="en-US" sz="1200" dirty="0">
                <a:solidFill>
                  <a:schemeClr val="tx1"/>
                </a:solidFill>
              </a:rPr>
              <a:t> (20x per dag) </a:t>
            </a:r>
            <a:r>
              <a:rPr lang="en-US" altLang="en-US" sz="1200" dirty="0" err="1">
                <a:solidFill>
                  <a:schemeClr val="tx1"/>
                </a:solidFill>
              </a:rPr>
              <a:t>ondanks</a:t>
            </a:r>
            <a:r>
              <a:rPr lang="en-US" altLang="en-US" sz="1200" dirty="0">
                <a:solidFill>
                  <a:schemeClr val="tx1"/>
                </a:solidFill>
              </a:rPr>
              <a:t> ondansetron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chemeClr val="tx1"/>
                </a:solidFill>
              </a:rPr>
              <a:t>Tevens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hoofdpijn</a:t>
            </a:r>
            <a:r>
              <a:rPr lang="en-US" altLang="en-US" sz="1200" dirty="0">
                <a:solidFill>
                  <a:schemeClr val="tx1"/>
                </a:solidFill>
              </a:rPr>
              <a:t>, </a:t>
            </a:r>
            <a:r>
              <a:rPr lang="en-US" altLang="en-US" sz="1200" dirty="0" err="1">
                <a:solidFill>
                  <a:schemeClr val="tx1"/>
                </a:solidFill>
              </a:rPr>
              <a:t>buikpijn</a:t>
            </a:r>
            <a:r>
              <a:rPr lang="en-US" altLang="en-US" sz="1200" dirty="0">
                <a:solidFill>
                  <a:schemeClr val="tx1"/>
                </a:solidFill>
              </a:rPr>
              <a:t> en </a:t>
            </a:r>
            <a:r>
              <a:rPr lang="en-US" altLang="en-US" sz="1200" dirty="0" err="1">
                <a:solidFill>
                  <a:schemeClr val="tx1"/>
                </a:solidFill>
              </a:rPr>
              <a:t>pijn</a:t>
            </a:r>
            <a:r>
              <a:rPr lang="en-US" altLang="en-US" sz="1200" dirty="0">
                <a:solidFill>
                  <a:schemeClr val="tx1"/>
                </a:solidFill>
              </a:rPr>
              <a:t> in </a:t>
            </a:r>
            <a:r>
              <a:rPr lang="en-US" altLang="en-US" sz="1200" dirty="0" err="1">
                <a:solidFill>
                  <a:schemeClr val="tx1"/>
                </a:solidFill>
              </a:rPr>
              <a:t>haar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zijde</a:t>
            </a:r>
            <a:r>
              <a:rPr lang="en-US" altLang="en-US" sz="1200" dirty="0">
                <a:solidFill>
                  <a:schemeClr val="tx1"/>
                </a:solidFill>
              </a:rPr>
              <a:t>/ </a:t>
            </a:r>
            <a:r>
              <a:rPr lang="en-US" altLang="en-US" sz="1200" dirty="0" smtClean="0">
                <a:solidFill>
                  <a:schemeClr val="tx1"/>
                </a:solidFill>
              </a:rPr>
              <a:t>rug. </a:t>
            </a:r>
            <a:endParaRPr lang="en-US" altLang="en-US" sz="12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chemeClr val="tx1"/>
                </a:solidFill>
              </a:rPr>
              <a:t>Ontkent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nieuwe</a:t>
            </a:r>
            <a:r>
              <a:rPr lang="en-US" altLang="en-US" sz="1200" dirty="0">
                <a:solidFill>
                  <a:schemeClr val="tx1"/>
                </a:solidFill>
              </a:rPr>
              <a:t> auto-</a:t>
            </a:r>
            <a:r>
              <a:rPr lang="en-US" altLang="en-US" sz="1200" dirty="0" err="1">
                <a:solidFill>
                  <a:schemeClr val="tx1"/>
                </a:solidFill>
              </a:rPr>
              <a:t>intoxicatie</a:t>
            </a:r>
            <a:endParaRPr lang="en-US" altLang="en-US" sz="12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solidFill>
                  <a:schemeClr val="tx1"/>
                </a:solidFill>
              </a:rPr>
              <a:t>Lab en </a:t>
            </a:r>
            <a:r>
              <a:rPr lang="en-US" altLang="en-US" sz="1200" dirty="0" err="1" smtClean="0">
                <a:solidFill>
                  <a:schemeClr val="tx1"/>
                </a:solidFill>
              </a:rPr>
              <a:t>kliniek</a:t>
            </a:r>
            <a:r>
              <a:rPr lang="en-US" altLang="en-US" sz="1200" dirty="0" smtClean="0">
                <a:solidFill>
                  <a:schemeClr val="tx1"/>
                </a:solidFill>
              </a:rPr>
              <a:t>:</a:t>
            </a:r>
            <a:endParaRPr lang="en-US" altLang="en-US" sz="120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b="1" dirty="0" err="1">
                <a:solidFill>
                  <a:schemeClr val="tx1"/>
                </a:solidFill>
              </a:rPr>
              <a:t>Kreatinine</a:t>
            </a:r>
            <a:r>
              <a:rPr lang="en-US" altLang="en-US" sz="1050" b="1" dirty="0">
                <a:solidFill>
                  <a:schemeClr val="tx1"/>
                </a:solidFill>
              </a:rPr>
              <a:t> 285umol/L</a:t>
            </a: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 err="1" smtClean="0">
                <a:solidFill>
                  <a:schemeClr val="tx1"/>
                </a:solidFill>
              </a:rPr>
              <a:t>Kreatinine</a:t>
            </a:r>
            <a:r>
              <a:rPr lang="en-US" altLang="en-US" sz="1050" dirty="0" smtClean="0">
                <a:solidFill>
                  <a:schemeClr val="tx1"/>
                </a:solidFill>
              </a:rPr>
              <a:t> </a:t>
            </a:r>
            <a:r>
              <a:rPr lang="en-US" altLang="en-US" sz="1050" dirty="0" err="1" smtClean="0">
                <a:solidFill>
                  <a:schemeClr val="tx1"/>
                </a:solidFill>
              </a:rPr>
              <a:t>daalt</a:t>
            </a:r>
            <a:r>
              <a:rPr lang="en-US" altLang="en-US" sz="1050" dirty="0" smtClean="0">
                <a:solidFill>
                  <a:schemeClr val="tx1"/>
                </a:solidFill>
              </a:rPr>
              <a:t> </a:t>
            </a:r>
            <a:r>
              <a:rPr lang="en-US" altLang="en-US" sz="1050" dirty="0" err="1" smtClean="0">
                <a:solidFill>
                  <a:schemeClr val="tx1"/>
                </a:solidFill>
              </a:rPr>
              <a:t>niet</a:t>
            </a:r>
            <a:r>
              <a:rPr lang="en-US" altLang="en-US" sz="1050" dirty="0" smtClean="0">
                <a:solidFill>
                  <a:schemeClr val="tx1"/>
                </a:solidFill>
              </a:rPr>
              <a:t> </a:t>
            </a:r>
            <a:r>
              <a:rPr lang="en-US" altLang="en-US" sz="1050" dirty="0" err="1" smtClean="0">
                <a:solidFill>
                  <a:schemeClr val="tx1"/>
                </a:solidFill>
              </a:rPr>
              <a:t>na</a:t>
            </a:r>
            <a:r>
              <a:rPr lang="en-US" altLang="en-US" sz="1050" dirty="0">
                <a:solidFill>
                  <a:schemeClr val="tx1"/>
                </a:solidFill>
              </a:rPr>
              <a:t> </a:t>
            </a:r>
            <a:r>
              <a:rPr lang="en-US" altLang="en-US" sz="1050" dirty="0" smtClean="0">
                <a:solidFill>
                  <a:schemeClr val="tx1"/>
                </a:solidFill>
              </a:rPr>
              <a:t>adequate </a:t>
            </a:r>
            <a:r>
              <a:rPr lang="en-US" altLang="en-US" sz="1050" dirty="0" err="1" smtClean="0">
                <a:solidFill>
                  <a:schemeClr val="tx1"/>
                </a:solidFill>
              </a:rPr>
              <a:t>vulling</a:t>
            </a:r>
            <a:endParaRPr lang="en-US" altLang="en-US" sz="1050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 smtClean="0">
                <a:solidFill>
                  <a:schemeClr val="tx1"/>
                </a:solidFill>
              </a:rPr>
              <a:t>ASAT</a:t>
            </a:r>
            <a:r>
              <a:rPr lang="en-US" altLang="en-US" sz="1050" dirty="0">
                <a:solidFill>
                  <a:schemeClr val="tx1"/>
                </a:solidFill>
              </a:rPr>
              <a:t>/ ALAT </a:t>
            </a:r>
            <a:r>
              <a:rPr lang="en-US" altLang="en-US" sz="1050" dirty="0" err="1">
                <a:solidFill>
                  <a:schemeClr val="tx1"/>
                </a:solidFill>
              </a:rPr>
              <a:t>niet</a:t>
            </a:r>
            <a:r>
              <a:rPr lang="en-US" altLang="en-US" sz="1050" dirty="0">
                <a:solidFill>
                  <a:schemeClr val="tx1"/>
                </a:solidFill>
              </a:rPr>
              <a:t> </a:t>
            </a:r>
            <a:r>
              <a:rPr lang="en-US" altLang="en-US" sz="1050" dirty="0" err="1">
                <a:solidFill>
                  <a:schemeClr val="tx1"/>
                </a:solidFill>
              </a:rPr>
              <a:t>opgelopen</a:t>
            </a: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>
                <a:solidFill>
                  <a:schemeClr val="tx1"/>
                </a:solidFill>
              </a:rPr>
              <a:t>CRP 10mg/L</a:t>
            </a: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>
                <a:solidFill>
                  <a:schemeClr val="tx1"/>
                </a:solidFill>
              </a:rPr>
              <a:t>Urine </a:t>
            </a:r>
            <a:r>
              <a:rPr lang="en-US" altLang="en-US" sz="1050" dirty="0" err="1" smtClean="0">
                <a:solidFill>
                  <a:schemeClr val="tx1"/>
                </a:solidFill>
              </a:rPr>
              <a:t>schoon</a:t>
            </a:r>
            <a:endParaRPr lang="en-US" altLang="en-US" sz="1050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 err="1" smtClean="0">
                <a:solidFill>
                  <a:schemeClr val="tx1"/>
                </a:solidFill>
              </a:rPr>
              <a:t>Bloedgassen</a:t>
            </a:r>
            <a:r>
              <a:rPr lang="en-US" altLang="en-US" sz="1050" dirty="0" smtClean="0">
                <a:solidFill>
                  <a:schemeClr val="tx1"/>
                </a:solidFill>
              </a:rPr>
              <a:t> </a:t>
            </a:r>
            <a:r>
              <a:rPr lang="en-US" altLang="en-US" sz="1050" dirty="0" err="1" smtClean="0">
                <a:solidFill>
                  <a:schemeClr val="tx1"/>
                </a:solidFill>
              </a:rPr>
              <a:t>niet</a:t>
            </a:r>
            <a:r>
              <a:rPr lang="en-US" altLang="en-US" sz="1050" dirty="0" smtClean="0">
                <a:solidFill>
                  <a:schemeClr val="tx1"/>
                </a:solidFill>
              </a:rPr>
              <a:t> </a:t>
            </a:r>
            <a:r>
              <a:rPr lang="en-US" altLang="en-US" sz="1050" dirty="0" err="1" smtClean="0">
                <a:solidFill>
                  <a:schemeClr val="tx1"/>
                </a:solidFill>
              </a:rPr>
              <a:t>afwijkend</a:t>
            </a: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 err="1">
                <a:solidFill>
                  <a:schemeClr val="tx1"/>
                </a:solidFill>
              </a:rPr>
              <a:t>Geen</a:t>
            </a:r>
            <a:r>
              <a:rPr lang="en-US" altLang="en-US" sz="1050" dirty="0">
                <a:solidFill>
                  <a:schemeClr val="tx1"/>
                </a:solidFill>
              </a:rPr>
              <a:t> </a:t>
            </a:r>
            <a:r>
              <a:rPr lang="en-US" altLang="en-US" sz="1050" dirty="0" err="1">
                <a:solidFill>
                  <a:schemeClr val="tx1"/>
                </a:solidFill>
              </a:rPr>
              <a:t>ketonen</a:t>
            </a:r>
            <a:r>
              <a:rPr lang="en-US" altLang="en-US" sz="1050" dirty="0">
                <a:solidFill>
                  <a:schemeClr val="tx1"/>
                </a:solidFill>
              </a:rPr>
              <a:t> in urine</a:t>
            </a: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 err="1">
                <a:solidFill>
                  <a:schemeClr val="tx1"/>
                </a:solidFill>
              </a:rPr>
              <a:t>Geen</a:t>
            </a:r>
            <a:r>
              <a:rPr lang="en-US" altLang="en-US" sz="1050" dirty="0">
                <a:solidFill>
                  <a:schemeClr val="tx1"/>
                </a:solidFill>
              </a:rPr>
              <a:t> </a:t>
            </a:r>
            <a:r>
              <a:rPr lang="en-US" altLang="en-US" sz="1050" dirty="0" err="1">
                <a:solidFill>
                  <a:schemeClr val="tx1"/>
                </a:solidFill>
              </a:rPr>
              <a:t>evidente</a:t>
            </a:r>
            <a:r>
              <a:rPr lang="en-US" altLang="en-US" sz="1050" dirty="0">
                <a:solidFill>
                  <a:schemeClr val="tx1"/>
                </a:solidFill>
              </a:rPr>
              <a:t> </a:t>
            </a:r>
            <a:r>
              <a:rPr lang="en-US" altLang="en-US" sz="1050" dirty="0" err="1">
                <a:solidFill>
                  <a:schemeClr val="tx1"/>
                </a:solidFill>
              </a:rPr>
              <a:t>koorts</a:t>
            </a: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 err="1">
                <a:solidFill>
                  <a:schemeClr val="tx1"/>
                </a:solidFill>
              </a:rPr>
              <a:t>Geen</a:t>
            </a:r>
            <a:r>
              <a:rPr lang="en-US" altLang="en-US" sz="1050" dirty="0">
                <a:solidFill>
                  <a:schemeClr val="tx1"/>
                </a:solidFill>
              </a:rPr>
              <a:t> </a:t>
            </a:r>
            <a:r>
              <a:rPr lang="en-US" altLang="en-US" sz="1050" dirty="0" err="1">
                <a:solidFill>
                  <a:schemeClr val="tx1"/>
                </a:solidFill>
              </a:rPr>
              <a:t>diarree</a:t>
            </a: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050" dirty="0" err="1">
                <a:solidFill>
                  <a:schemeClr val="tx1"/>
                </a:solidFill>
              </a:rPr>
              <a:t>Voldoende</a:t>
            </a:r>
            <a:r>
              <a:rPr lang="en-US" altLang="en-US" sz="1050" dirty="0">
                <a:solidFill>
                  <a:schemeClr val="tx1"/>
                </a:solidFill>
              </a:rPr>
              <a:t> </a:t>
            </a:r>
            <a:r>
              <a:rPr lang="en-US" altLang="en-US" sz="1050" dirty="0" err="1">
                <a:solidFill>
                  <a:schemeClr val="tx1"/>
                </a:solidFill>
              </a:rPr>
              <a:t>urineoutput</a:t>
            </a:r>
            <a:r>
              <a:rPr lang="en-US" altLang="en-US" sz="1050" dirty="0">
                <a:solidFill>
                  <a:schemeClr val="tx1"/>
                </a:solidFill>
              </a:rPr>
              <a:t> (1,4ml/kg/</a:t>
            </a:r>
            <a:r>
              <a:rPr lang="en-US" altLang="en-US" sz="1050" dirty="0" err="1">
                <a:solidFill>
                  <a:schemeClr val="tx1"/>
                </a:solidFill>
              </a:rPr>
              <a:t>uur</a:t>
            </a:r>
            <a:r>
              <a:rPr lang="en-US" altLang="en-US" sz="1050" dirty="0">
                <a:solidFill>
                  <a:schemeClr val="tx1"/>
                </a:solidFill>
              </a:rPr>
              <a:t>)</a:t>
            </a: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smtClean="0">
                <a:solidFill>
                  <a:schemeClr val="tx1"/>
                </a:solidFill>
              </a:rPr>
              <a:t>Wat is </a:t>
            </a:r>
            <a:r>
              <a:rPr lang="en-US" altLang="en-US" sz="1600" dirty="0" err="1" smtClean="0">
                <a:solidFill>
                  <a:schemeClr val="tx1"/>
                </a:solidFill>
              </a:rPr>
              <a:t>hier</a:t>
            </a:r>
            <a:r>
              <a:rPr lang="en-US" altLang="en-US" sz="1600" dirty="0" smtClean="0">
                <a:solidFill>
                  <a:schemeClr val="tx1"/>
                </a:solidFill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</a:rPr>
              <a:t>aan</a:t>
            </a:r>
            <a:r>
              <a:rPr lang="en-US" altLang="en-US" sz="1600" dirty="0" smtClean="0">
                <a:solidFill>
                  <a:schemeClr val="tx1"/>
                </a:solidFill>
              </a:rPr>
              <a:t> de hand?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380522" y="6417199"/>
            <a:ext cx="3612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</a:t>
            </a:r>
            <a:r>
              <a:rPr lang="nl-NL" sz="1100" b="1" dirty="0" smtClean="0"/>
              <a:t>: Bram Kottink, AIOS ziekenhuisfarmacie</a:t>
            </a:r>
          </a:p>
          <a:p>
            <a:r>
              <a:rPr lang="nl-NL" sz="1100" b="1" dirty="0" smtClean="0"/>
              <a:t>St. Antonius ziekenhuis en UMC Utrecht</a:t>
            </a:r>
            <a:endParaRPr lang="nl-NL" sz="1100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7483" y="3862635"/>
            <a:ext cx="2651333" cy="1078626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7483" y="1441763"/>
            <a:ext cx="2651334" cy="2375153"/>
          </a:xfrm>
          <a:prstGeom prst="rect">
            <a:avLst/>
          </a:prstGeom>
        </p:spPr>
      </p:pic>
      <p:pic>
        <p:nvPicPr>
          <p:cNvPr id="1026" name="Afbeelding 1" descr="image00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3" b="2731"/>
          <a:stretch/>
        </p:blipFill>
        <p:spPr bwMode="auto">
          <a:xfrm>
            <a:off x="6317483" y="5041316"/>
            <a:ext cx="2645670" cy="123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1" y="93384"/>
            <a:ext cx="7216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b="1" dirty="0">
              <a:latin typeface="+mj-lt"/>
            </a:endParaRPr>
          </a:p>
          <a:p>
            <a:r>
              <a:rPr lang="nl-NL" sz="2800" b="1" dirty="0">
                <a:latin typeface="+mj-lt"/>
              </a:rPr>
              <a:t>Casus </a:t>
            </a:r>
            <a:r>
              <a:rPr lang="nl-NL" sz="2800" b="1" dirty="0" smtClean="0">
                <a:latin typeface="+mj-lt"/>
              </a:rPr>
              <a:t>83 – feb 2025: Paracetamol intoxicatie</a:t>
            </a:r>
            <a:r>
              <a:rPr lang="nl-NL" sz="1400" dirty="0" smtClean="0">
                <a:solidFill>
                  <a:schemeClr val="bg1"/>
                </a:solidFill>
                <a:latin typeface="+mj-lt"/>
              </a:rPr>
              <a:t> </a:t>
            </a:r>
            <a:endParaRPr lang="nl-NL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43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 smtClean="0">
                <a:hlinkClick r:id="rId5"/>
              </a:rPr>
              <a:t>bitterpillnvkfb@gmail.com</a:t>
            </a:r>
            <a:r>
              <a:rPr lang="nl-NL" dirty="0" smtClean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2" y="1418629"/>
            <a:ext cx="8865197" cy="4914891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 err="1" smtClean="0">
                <a:solidFill>
                  <a:schemeClr val="tx1"/>
                </a:solidFill>
              </a:rPr>
              <a:t>Nefrotoxiciteit</a:t>
            </a:r>
            <a:r>
              <a:rPr lang="en-US" altLang="en-US" sz="1400" dirty="0" smtClean="0">
                <a:solidFill>
                  <a:schemeClr val="tx1"/>
                </a:solidFill>
              </a:rPr>
              <a:t> is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gemeld</a:t>
            </a: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na</a:t>
            </a: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paracetamolintoxicatie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smtClean="0">
                <a:solidFill>
                  <a:schemeClr val="tx1"/>
                </a:solidFill>
              </a:rPr>
              <a:t>maar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gaat</a:t>
            </a: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meestal</a:t>
            </a: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gepaard</a:t>
            </a:r>
            <a:r>
              <a:rPr lang="en-US" altLang="en-US" sz="1400" dirty="0" smtClean="0">
                <a:solidFill>
                  <a:schemeClr val="tx1"/>
                </a:solidFill>
              </a:rPr>
              <a:t> met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hepatotoxiciteit</a:t>
            </a:r>
            <a:r>
              <a:rPr lang="en-US" altLang="en-US" sz="1400" dirty="0" smtClean="0">
                <a:solidFill>
                  <a:schemeClr val="tx1"/>
                </a:solidFill>
              </a:rPr>
              <a:t> (1)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>
                <a:solidFill>
                  <a:schemeClr val="tx1"/>
                </a:solidFill>
              </a:rPr>
              <a:t>In de literatuur zijn enkele case-</a:t>
            </a:r>
            <a:r>
              <a:rPr lang="nl-NL" altLang="en-US" sz="1400" dirty="0" err="1">
                <a:solidFill>
                  <a:schemeClr val="tx1"/>
                </a:solidFill>
              </a:rPr>
              <a:t>reports</a:t>
            </a:r>
            <a:r>
              <a:rPr lang="nl-NL" altLang="en-US" sz="1400" dirty="0">
                <a:solidFill>
                  <a:schemeClr val="tx1"/>
                </a:solidFill>
              </a:rPr>
              <a:t> beschreven van een AKI na paracetamolintoxicatie zonder bijkomende leverproefstoornissen (2,3). Hierbij is er een vergelijkbaar tijdsbeloop en presentatie met de huidige patiënt. Dit is in de case-</a:t>
            </a:r>
            <a:r>
              <a:rPr lang="nl-NL" altLang="en-US" sz="1400" dirty="0" err="1">
                <a:solidFill>
                  <a:schemeClr val="tx1"/>
                </a:solidFill>
              </a:rPr>
              <a:t>reports</a:t>
            </a:r>
            <a:r>
              <a:rPr lang="nl-NL" altLang="en-US" sz="1400" dirty="0">
                <a:solidFill>
                  <a:schemeClr val="tx1"/>
                </a:solidFill>
              </a:rPr>
              <a:t> geduid als acute </a:t>
            </a:r>
            <a:r>
              <a:rPr lang="nl-NL" altLang="en-US" sz="1400" dirty="0" err="1">
                <a:solidFill>
                  <a:schemeClr val="tx1"/>
                </a:solidFill>
              </a:rPr>
              <a:t>tubular</a:t>
            </a:r>
            <a:r>
              <a:rPr lang="nl-NL" altLang="en-US" sz="1400" dirty="0">
                <a:solidFill>
                  <a:schemeClr val="tx1"/>
                </a:solidFill>
              </a:rPr>
              <a:t> </a:t>
            </a:r>
            <a:r>
              <a:rPr lang="nl-NL" altLang="en-US" sz="1400" dirty="0" err="1">
                <a:solidFill>
                  <a:schemeClr val="tx1"/>
                </a:solidFill>
              </a:rPr>
              <a:t>necrosis</a:t>
            </a:r>
            <a:r>
              <a:rPr lang="nl-NL" altLang="en-US" sz="1400" dirty="0">
                <a:solidFill>
                  <a:schemeClr val="tx1"/>
                </a:solidFill>
              </a:rPr>
              <a:t> (ATN) t.g.v. paracetamol. </a:t>
            </a:r>
            <a:r>
              <a:rPr lang="nl-NL" altLang="en-US" sz="1400" dirty="0" smtClean="0">
                <a:solidFill>
                  <a:schemeClr val="tx1"/>
                </a:solidFill>
              </a:rPr>
              <a:t>Deze was reversibel.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 smtClean="0">
                <a:solidFill>
                  <a:schemeClr val="tx1"/>
                </a:solidFill>
              </a:rPr>
              <a:t>In muizen en menselijke 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niercellen</a:t>
            </a:r>
            <a:r>
              <a:rPr lang="nl-NL" altLang="en-US" sz="1400" dirty="0" smtClean="0">
                <a:solidFill>
                  <a:schemeClr val="tx1"/>
                </a:solidFill>
              </a:rPr>
              <a:t> is 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nefrotoxiciteit</a:t>
            </a:r>
            <a:r>
              <a:rPr lang="nl-NL" altLang="en-US" sz="1400" dirty="0" smtClean="0">
                <a:solidFill>
                  <a:schemeClr val="tx1"/>
                </a:solidFill>
              </a:rPr>
              <a:t> beschreven die die niet gecoupeerd kan worden door acetylcysteïne, mogelijk doordat CYP2E1 met name aanwezig is in het ER van 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niercellen</a:t>
            </a:r>
            <a:r>
              <a:rPr lang="nl-NL" altLang="en-US" sz="1400" dirty="0" smtClean="0">
                <a:solidFill>
                  <a:schemeClr val="tx1"/>
                </a:solidFill>
              </a:rPr>
              <a:t>, terwijl het met name aanwezig is in de mitochondriën van levercellen (4).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altLang="en-US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 err="1" smtClean="0">
                <a:solidFill>
                  <a:schemeClr val="tx1"/>
                </a:solidFill>
              </a:rPr>
              <a:t>DD’s</a:t>
            </a:r>
            <a:r>
              <a:rPr lang="nl-NL" altLang="en-US" sz="1400" dirty="0" smtClean="0">
                <a:solidFill>
                  <a:schemeClr val="tx1"/>
                </a:solidFill>
              </a:rPr>
              <a:t>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400" dirty="0">
                <a:solidFill>
                  <a:schemeClr val="tx1"/>
                </a:solidFill>
              </a:rPr>
              <a:t>	</a:t>
            </a:r>
            <a:r>
              <a:rPr lang="nl-NL" altLang="en-US" sz="1400" dirty="0" smtClean="0">
                <a:solidFill>
                  <a:schemeClr val="tx1"/>
                </a:solidFill>
              </a:rPr>
              <a:t>- Infectie </a:t>
            </a:r>
            <a:r>
              <a:rPr lang="nl-NL" alt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nl-NL" altLang="en-US" sz="1400" dirty="0" smtClean="0">
                <a:solidFill>
                  <a:schemeClr val="tx1"/>
                </a:solidFill>
              </a:rPr>
              <a:t>CRP niet verhoogd, geen koorts, urine schoon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400" dirty="0">
                <a:solidFill>
                  <a:schemeClr val="tx1"/>
                </a:solidFill>
              </a:rPr>
              <a:t>	</a:t>
            </a:r>
            <a:r>
              <a:rPr lang="nl-NL" altLang="en-US" sz="1400" dirty="0" smtClean="0">
                <a:solidFill>
                  <a:schemeClr val="tx1"/>
                </a:solidFill>
              </a:rPr>
              <a:t>- 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Prerenaal</a:t>
            </a:r>
            <a:r>
              <a:rPr lang="nl-NL" altLang="en-US" sz="1400" dirty="0" smtClean="0">
                <a:solidFill>
                  <a:schemeClr val="tx1"/>
                </a:solidFill>
              </a:rPr>
              <a:t> issue/ 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ondervulling</a:t>
            </a:r>
            <a:r>
              <a:rPr lang="nl-NL" altLang="en-US" sz="1400" dirty="0" smtClean="0">
                <a:solidFill>
                  <a:schemeClr val="tx1"/>
                </a:solidFill>
              </a:rPr>
              <a:t> </a:t>
            </a:r>
            <a:r>
              <a:rPr lang="nl-NL" alt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nl-NL" altLang="en-US" sz="1400" dirty="0" smtClean="0">
                <a:solidFill>
                  <a:schemeClr val="tx1"/>
                </a:solidFill>
              </a:rPr>
              <a:t>voldoende intake, niet afwijkende urine output, geen daling 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kreat</a:t>
            </a:r>
            <a:r>
              <a:rPr lang="nl-NL" altLang="en-US" sz="1400" dirty="0" smtClean="0">
                <a:solidFill>
                  <a:schemeClr val="tx1"/>
                </a:solidFill>
              </a:rPr>
              <a:t> bij vulling)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400" dirty="0">
                <a:solidFill>
                  <a:schemeClr val="tx1"/>
                </a:solidFill>
              </a:rPr>
              <a:t>	</a:t>
            </a:r>
            <a:r>
              <a:rPr lang="nl-NL" altLang="en-US" sz="1400" dirty="0" smtClean="0">
                <a:solidFill>
                  <a:schemeClr val="tx1"/>
                </a:solidFill>
              </a:rPr>
              <a:t>- Laxantiagebruik </a:t>
            </a:r>
            <a:r>
              <a:rPr lang="nl-NL" alt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nl-NL" altLang="en-US" sz="1400" dirty="0" smtClean="0">
                <a:solidFill>
                  <a:schemeClr val="tx1"/>
                </a:solidFill>
              </a:rPr>
              <a:t>geen diarree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altLang="en-US" sz="1400" dirty="0">
                <a:solidFill>
                  <a:schemeClr val="tx1"/>
                </a:solidFill>
              </a:rPr>
              <a:t>	</a:t>
            </a:r>
            <a:r>
              <a:rPr lang="nl-NL" altLang="en-US" sz="1400" dirty="0" smtClean="0">
                <a:solidFill>
                  <a:schemeClr val="tx1"/>
                </a:solidFill>
              </a:rPr>
              <a:t>- NSAID inname bij eerste opname </a:t>
            </a:r>
            <a:r>
              <a:rPr lang="nl-NL" alt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bloedgassen niet bekend bij oorspronkelijke opname, patiënt ontkent 	    inname andere middelen</a:t>
            </a:r>
            <a:endParaRPr lang="nl-NL" altLang="en-US" sz="1400" dirty="0" smtClean="0">
              <a:solidFill>
                <a:schemeClr val="tx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altLang="en-US" sz="100" dirty="0" smtClean="0">
              <a:solidFill>
                <a:schemeClr val="tx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00" dirty="0" smtClean="0">
                <a:solidFill>
                  <a:schemeClr val="tx1"/>
                </a:solidFill>
              </a:rPr>
              <a:t>ff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altLang="en-US" sz="100" dirty="0" smtClean="0">
              <a:solidFill>
                <a:schemeClr val="tx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altLang="en-US" sz="100" dirty="0">
              <a:solidFill>
                <a:schemeClr val="tx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nl-NL" altLang="en-US" sz="1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 smtClean="0">
                <a:solidFill>
                  <a:schemeClr val="tx1"/>
                </a:solidFill>
              </a:rPr>
              <a:t>Werkdiagnose</a:t>
            </a:r>
            <a:r>
              <a:rPr lang="nl-NL" altLang="en-US" sz="1400" dirty="0">
                <a:solidFill>
                  <a:schemeClr val="tx1"/>
                </a:solidFill>
              </a:rPr>
              <a:t>: </a:t>
            </a:r>
            <a:r>
              <a:rPr lang="nl-NL" altLang="en-US" sz="1400" dirty="0" smtClean="0">
                <a:solidFill>
                  <a:schemeClr val="tx1"/>
                </a:solidFill>
              </a:rPr>
              <a:t>verlate ATN </a:t>
            </a:r>
            <a:r>
              <a:rPr lang="nl-NL" altLang="en-US" sz="1400" dirty="0">
                <a:solidFill>
                  <a:schemeClr val="tx1"/>
                </a:solidFill>
              </a:rPr>
              <a:t>door paracetamol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chemeClr val="tx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" dirty="0" smtClean="0">
              <a:solidFill>
                <a:schemeClr val="tx1"/>
              </a:solidFill>
            </a:endParaRPr>
          </a:p>
          <a:p>
            <a:pPr lvl="2" algn="l">
              <a:lnSpc>
                <a:spcPct val="100000"/>
              </a:lnSpc>
              <a:spcBef>
                <a:spcPts val="0"/>
              </a:spcBef>
            </a:pPr>
            <a:endParaRPr lang="en-US" altLang="en-US" sz="1050" dirty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50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900" dirty="0" smtClean="0">
              <a:solidFill>
                <a:schemeClr val="tx1"/>
              </a:solidFill>
            </a:endParaRPr>
          </a:p>
          <a:p>
            <a:pPr marL="1200150" lvl="2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900" dirty="0" smtClean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58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altLang="en-US" sz="1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altLang="en-US" sz="100" dirty="0" smtClean="0">
              <a:solidFill>
                <a:schemeClr val="tx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380522" y="6417199"/>
            <a:ext cx="3612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</a:t>
            </a:r>
            <a:r>
              <a:rPr lang="nl-NL" sz="1100" b="1" dirty="0" smtClean="0"/>
              <a:t>: Bram Kottink, AIOS ziekenhuisfarmacie</a:t>
            </a:r>
          </a:p>
          <a:p>
            <a:r>
              <a:rPr lang="nl-NL" sz="1100" b="1" dirty="0" smtClean="0"/>
              <a:t>St. Antonius ziekenhuis en UMC Utrecht</a:t>
            </a:r>
            <a:endParaRPr lang="nl-NL" sz="1100" dirty="0"/>
          </a:p>
        </p:txBody>
      </p:sp>
      <p:sp>
        <p:nvSpPr>
          <p:cNvPr id="11" name="Rechthoek 10"/>
          <p:cNvSpPr/>
          <p:nvPr/>
        </p:nvSpPr>
        <p:spPr>
          <a:xfrm>
            <a:off x="262552" y="5293012"/>
            <a:ext cx="83604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00" dirty="0" smtClean="0">
                <a:solidFill>
                  <a:srgbClr val="000000"/>
                </a:solidFill>
                <a:latin typeface="+mj-lt"/>
              </a:rPr>
              <a:t>1. </a:t>
            </a:r>
            <a:r>
              <a:rPr lang="nl-NL" sz="800" dirty="0" err="1" smtClean="0">
                <a:latin typeface="+mj-lt"/>
              </a:rPr>
              <a:t>Mazer</a:t>
            </a:r>
            <a:r>
              <a:rPr lang="nl-NL" sz="800" dirty="0" smtClean="0">
                <a:latin typeface="+mj-lt"/>
              </a:rPr>
              <a:t> </a:t>
            </a:r>
            <a:r>
              <a:rPr lang="nl-NL" sz="800" dirty="0">
                <a:latin typeface="+mj-lt"/>
              </a:rPr>
              <a:t>M, </a:t>
            </a:r>
            <a:r>
              <a:rPr lang="nl-NL" sz="800" dirty="0" err="1">
                <a:latin typeface="+mj-lt"/>
              </a:rPr>
              <a:t>Perrone</a:t>
            </a:r>
            <a:r>
              <a:rPr lang="nl-NL" sz="800" dirty="0">
                <a:latin typeface="+mj-lt"/>
              </a:rPr>
              <a:t> J. </a:t>
            </a:r>
            <a:r>
              <a:rPr lang="nl-NL" sz="800" dirty="0" err="1">
                <a:latin typeface="+mj-lt"/>
              </a:rPr>
              <a:t>Acetaminophen-induced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nephrotoxicity</a:t>
            </a:r>
            <a:r>
              <a:rPr lang="nl-NL" sz="800" dirty="0">
                <a:latin typeface="+mj-lt"/>
              </a:rPr>
              <a:t>: </a:t>
            </a:r>
            <a:r>
              <a:rPr lang="nl-NL" sz="800" dirty="0" err="1">
                <a:latin typeface="+mj-lt"/>
              </a:rPr>
              <a:t>pathophysiology</a:t>
            </a:r>
            <a:r>
              <a:rPr lang="nl-NL" sz="800" dirty="0">
                <a:latin typeface="+mj-lt"/>
              </a:rPr>
              <a:t>, </a:t>
            </a:r>
            <a:r>
              <a:rPr lang="nl-NL" sz="800" dirty="0" err="1">
                <a:latin typeface="+mj-lt"/>
              </a:rPr>
              <a:t>clinical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manifestations</a:t>
            </a:r>
            <a:r>
              <a:rPr lang="nl-NL" sz="800" dirty="0">
                <a:latin typeface="+mj-lt"/>
              </a:rPr>
              <a:t>, </a:t>
            </a:r>
            <a:r>
              <a:rPr lang="nl-NL" sz="800" dirty="0" err="1">
                <a:latin typeface="+mj-lt"/>
              </a:rPr>
              <a:t>and</a:t>
            </a:r>
            <a:r>
              <a:rPr lang="nl-NL" sz="800" dirty="0">
                <a:latin typeface="+mj-lt"/>
              </a:rPr>
              <a:t> management. J </a:t>
            </a:r>
            <a:r>
              <a:rPr lang="nl-NL" sz="800" dirty="0" err="1">
                <a:latin typeface="+mj-lt"/>
              </a:rPr>
              <a:t>Med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Toxicol</a:t>
            </a:r>
            <a:r>
              <a:rPr lang="nl-NL" sz="800" dirty="0">
                <a:latin typeface="+mj-lt"/>
              </a:rPr>
              <a:t>. 2008 Mar;4(1):2-6. </a:t>
            </a:r>
            <a:r>
              <a:rPr lang="nl-NL" sz="800" dirty="0" err="1">
                <a:latin typeface="+mj-lt"/>
              </a:rPr>
              <a:t>doi</a:t>
            </a:r>
            <a:r>
              <a:rPr lang="nl-NL" sz="800" dirty="0">
                <a:latin typeface="+mj-lt"/>
              </a:rPr>
              <a:t>: 10.1007/BF03160941. PMID: 18338302; PMCID: PMC3550099</a:t>
            </a:r>
            <a:r>
              <a:rPr lang="nl-NL" sz="800" dirty="0" smtClean="0">
                <a:latin typeface="+mj-lt"/>
              </a:rPr>
              <a:t>.</a:t>
            </a:r>
          </a:p>
          <a:p>
            <a:r>
              <a:rPr lang="nl-NL" sz="800" dirty="0" smtClean="0">
                <a:solidFill>
                  <a:srgbClr val="000000"/>
                </a:solidFill>
                <a:latin typeface="+mj-lt"/>
              </a:rPr>
              <a:t>2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nl-NL" sz="800" dirty="0">
                <a:latin typeface="+mj-lt"/>
              </a:rPr>
              <a:t>Khan Z, </a:t>
            </a:r>
            <a:r>
              <a:rPr lang="nl-NL" sz="800" dirty="0" err="1">
                <a:latin typeface="+mj-lt"/>
              </a:rPr>
              <a:t>Abumedian</a:t>
            </a:r>
            <a:r>
              <a:rPr lang="nl-NL" sz="800" dirty="0">
                <a:latin typeface="+mj-lt"/>
              </a:rPr>
              <a:t> M, </a:t>
            </a:r>
            <a:r>
              <a:rPr lang="nl-NL" sz="800" dirty="0" err="1">
                <a:latin typeface="+mj-lt"/>
              </a:rPr>
              <a:t>Ibekwe</a:t>
            </a:r>
            <a:r>
              <a:rPr lang="nl-NL" sz="800" dirty="0">
                <a:latin typeface="+mj-lt"/>
              </a:rPr>
              <a:t> M, Musa K, </a:t>
            </a:r>
            <a:r>
              <a:rPr lang="nl-NL" sz="800" dirty="0" err="1">
                <a:latin typeface="+mj-lt"/>
              </a:rPr>
              <a:t>Mlawa</a:t>
            </a:r>
            <a:r>
              <a:rPr lang="nl-NL" sz="800" dirty="0">
                <a:latin typeface="+mj-lt"/>
              </a:rPr>
              <a:t> G. Acute </a:t>
            </a:r>
            <a:r>
              <a:rPr lang="nl-NL" sz="800" dirty="0" err="1">
                <a:latin typeface="+mj-lt"/>
              </a:rPr>
              <a:t>Renal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Impairment</a:t>
            </a:r>
            <a:r>
              <a:rPr lang="nl-NL" sz="800" dirty="0">
                <a:latin typeface="+mj-lt"/>
              </a:rPr>
              <a:t> in </a:t>
            </a:r>
            <a:r>
              <a:rPr lang="nl-NL" sz="800" dirty="0" err="1">
                <a:latin typeface="+mj-lt"/>
              </a:rPr>
              <a:t>Patients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Due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to</a:t>
            </a:r>
            <a:r>
              <a:rPr lang="nl-NL" sz="800" dirty="0">
                <a:latin typeface="+mj-lt"/>
              </a:rPr>
              <a:t> Paracetamol Overdose in </a:t>
            </a:r>
            <a:r>
              <a:rPr lang="nl-NL" sz="800" dirty="0" err="1">
                <a:latin typeface="+mj-lt"/>
              </a:rPr>
              <a:t>the</a:t>
            </a:r>
            <a:r>
              <a:rPr lang="nl-NL" sz="800" dirty="0">
                <a:latin typeface="+mj-lt"/>
              </a:rPr>
              <a:t> Absence of </a:t>
            </a:r>
            <a:r>
              <a:rPr lang="nl-NL" sz="800" dirty="0" err="1">
                <a:latin typeface="+mj-lt"/>
              </a:rPr>
              <a:t>Hepatic</a:t>
            </a:r>
            <a:r>
              <a:rPr lang="nl-NL" sz="800" dirty="0">
                <a:latin typeface="+mj-lt"/>
              </a:rPr>
              <a:t> </a:t>
            </a:r>
            <a:r>
              <a:rPr lang="nl-NL" sz="800" dirty="0" err="1">
                <a:latin typeface="+mj-lt"/>
              </a:rPr>
              <a:t>Impairment</a:t>
            </a:r>
            <a:r>
              <a:rPr lang="nl-NL" sz="800" dirty="0">
                <a:latin typeface="+mj-lt"/>
              </a:rPr>
              <a:t>. </a:t>
            </a:r>
            <a:r>
              <a:rPr lang="nl-NL" sz="800" dirty="0" err="1">
                <a:latin typeface="+mj-lt"/>
              </a:rPr>
              <a:t>Cureus</a:t>
            </a:r>
            <a:r>
              <a:rPr lang="nl-NL" sz="800" dirty="0">
                <a:latin typeface="+mj-lt"/>
              </a:rPr>
              <a:t>. 2021 Dec 27;13(12):e20727. </a:t>
            </a:r>
            <a:r>
              <a:rPr lang="nl-NL" sz="800" dirty="0" err="1">
                <a:latin typeface="+mj-lt"/>
              </a:rPr>
              <a:t>doi</a:t>
            </a:r>
            <a:r>
              <a:rPr lang="nl-NL" sz="800" dirty="0">
                <a:latin typeface="+mj-lt"/>
              </a:rPr>
              <a:t>: 10.7759/cureus.20727. PMID: 35111421; PMCID: PMC8790541</a:t>
            </a:r>
            <a:r>
              <a:rPr lang="nl-NL" sz="800" dirty="0" smtClean="0">
                <a:latin typeface="+mj-lt"/>
              </a:rPr>
              <a:t>.</a:t>
            </a:r>
          </a:p>
          <a:p>
            <a:r>
              <a:rPr lang="nl-NL" sz="800" dirty="0" smtClean="0">
                <a:solidFill>
                  <a:srgbClr val="000000"/>
                </a:solidFill>
                <a:latin typeface="+mj-lt"/>
              </a:rPr>
              <a:t>3. </a:t>
            </a:r>
            <a:r>
              <a:rPr lang="nl-NL" sz="800" dirty="0" smtClean="0">
                <a:latin typeface="+mj-lt"/>
              </a:rPr>
              <a:t>Campbell NR, </a:t>
            </a:r>
            <a:r>
              <a:rPr lang="nl-NL" sz="800" dirty="0" err="1" smtClean="0">
                <a:latin typeface="+mj-lt"/>
              </a:rPr>
              <a:t>Baylis</a:t>
            </a:r>
            <a:r>
              <a:rPr lang="nl-NL" sz="800" dirty="0" smtClean="0">
                <a:latin typeface="+mj-lt"/>
              </a:rPr>
              <a:t> B. </a:t>
            </a:r>
            <a:r>
              <a:rPr lang="nl-NL" sz="800" dirty="0" err="1" smtClean="0">
                <a:latin typeface="+mj-lt"/>
              </a:rPr>
              <a:t>Renal</a:t>
            </a:r>
            <a:r>
              <a:rPr lang="nl-NL" sz="800" dirty="0" smtClean="0">
                <a:latin typeface="+mj-lt"/>
              </a:rPr>
              <a:t> </a:t>
            </a:r>
            <a:r>
              <a:rPr lang="nl-NL" sz="800" dirty="0" err="1" smtClean="0">
                <a:latin typeface="+mj-lt"/>
              </a:rPr>
              <a:t>impairment</a:t>
            </a:r>
            <a:r>
              <a:rPr lang="nl-NL" sz="800" dirty="0" smtClean="0">
                <a:latin typeface="+mj-lt"/>
              </a:rPr>
              <a:t> </a:t>
            </a:r>
            <a:r>
              <a:rPr lang="nl-NL" sz="800" dirty="0" err="1" smtClean="0">
                <a:latin typeface="+mj-lt"/>
              </a:rPr>
              <a:t>associated</a:t>
            </a:r>
            <a:r>
              <a:rPr lang="nl-NL" sz="800" dirty="0" smtClean="0">
                <a:latin typeface="+mj-lt"/>
              </a:rPr>
              <a:t> </a:t>
            </a:r>
            <a:r>
              <a:rPr lang="nl-NL" sz="800" dirty="0" err="1" smtClean="0">
                <a:latin typeface="+mj-lt"/>
              </a:rPr>
              <a:t>with</a:t>
            </a:r>
            <a:r>
              <a:rPr lang="nl-NL" sz="800" dirty="0" smtClean="0">
                <a:latin typeface="+mj-lt"/>
              </a:rPr>
              <a:t> </a:t>
            </a:r>
            <a:r>
              <a:rPr lang="nl-NL" sz="800" dirty="0" err="1" smtClean="0">
                <a:latin typeface="+mj-lt"/>
              </a:rPr>
              <a:t>an</a:t>
            </a:r>
            <a:r>
              <a:rPr lang="nl-NL" sz="800" dirty="0" smtClean="0">
                <a:latin typeface="+mj-lt"/>
              </a:rPr>
              <a:t> acute paracetamol overdose in </a:t>
            </a:r>
            <a:r>
              <a:rPr lang="nl-NL" sz="800" dirty="0" err="1" smtClean="0">
                <a:latin typeface="+mj-lt"/>
              </a:rPr>
              <a:t>the</a:t>
            </a:r>
            <a:r>
              <a:rPr lang="nl-NL" sz="800" dirty="0" smtClean="0">
                <a:latin typeface="+mj-lt"/>
              </a:rPr>
              <a:t> absence of </a:t>
            </a:r>
            <a:r>
              <a:rPr lang="nl-NL" sz="800" dirty="0" err="1" smtClean="0">
                <a:latin typeface="+mj-lt"/>
              </a:rPr>
              <a:t>hepatotoxicity</a:t>
            </a:r>
            <a:r>
              <a:rPr lang="nl-NL" sz="800" dirty="0" smtClean="0">
                <a:latin typeface="+mj-lt"/>
              </a:rPr>
              <a:t>. </a:t>
            </a:r>
            <a:r>
              <a:rPr lang="nl-NL" sz="800" dirty="0" err="1" smtClean="0">
                <a:latin typeface="+mj-lt"/>
              </a:rPr>
              <a:t>Postgrad</a:t>
            </a:r>
            <a:r>
              <a:rPr lang="nl-NL" sz="800" dirty="0" smtClean="0">
                <a:latin typeface="+mj-lt"/>
              </a:rPr>
              <a:t> </a:t>
            </a:r>
            <a:r>
              <a:rPr lang="nl-NL" sz="800" dirty="0" err="1" smtClean="0">
                <a:latin typeface="+mj-lt"/>
              </a:rPr>
              <a:t>Med</a:t>
            </a:r>
            <a:r>
              <a:rPr lang="nl-NL" sz="800" dirty="0" smtClean="0">
                <a:latin typeface="+mj-lt"/>
              </a:rPr>
              <a:t> J. 1992 Feb;68(796):116-8. </a:t>
            </a:r>
            <a:r>
              <a:rPr lang="nl-NL" sz="800" dirty="0" err="1" smtClean="0">
                <a:latin typeface="+mj-lt"/>
              </a:rPr>
              <a:t>doi</a:t>
            </a:r>
            <a:r>
              <a:rPr lang="nl-NL" sz="800" dirty="0" smtClean="0">
                <a:latin typeface="+mj-lt"/>
              </a:rPr>
              <a:t>: 10.1136/pgmj.68.796.116. PMID: 1570251; PMCID: PMC2399218.</a:t>
            </a:r>
          </a:p>
          <a:p>
            <a:r>
              <a:rPr lang="nl-NL" sz="800" b="0" i="0" dirty="0" smtClean="0">
                <a:solidFill>
                  <a:srgbClr val="000000"/>
                </a:solidFill>
                <a:effectLst/>
                <a:latin typeface="+mj-lt"/>
              </a:rPr>
              <a:t>4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Akakpo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JY,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Ramachandran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A,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Rumack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BH, Wallace DP,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Jaeschke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H.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Lack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of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mitochondrial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Cyp2E1 drives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acetaminophen-induced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ER stress-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mediated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apoptosis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in mouse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and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human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kidneys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: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Inhibition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by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4-methylpyrazole but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not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N-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acetylcysteine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Toxicology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. 2023 Dec;500:153692.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doi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: 10.1016/j.tox.2023.153692. </a:t>
            </a:r>
            <a:r>
              <a:rPr lang="nl-NL" sz="800" dirty="0" err="1">
                <a:solidFill>
                  <a:srgbClr val="000000"/>
                </a:solidFill>
                <a:latin typeface="+mj-lt"/>
              </a:rPr>
              <a:t>Epub</a:t>
            </a:r>
            <a:r>
              <a:rPr lang="nl-NL" sz="800" dirty="0">
                <a:solidFill>
                  <a:srgbClr val="000000"/>
                </a:solidFill>
                <a:latin typeface="+mj-lt"/>
              </a:rPr>
              <a:t> 2023 Nov 30. PMID: 38042273; PMCID: PMC11097675.</a:t>
            </a:r>
            <a:endParaRPr lang="nl-NL" sz="8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1" y="93384"/>
            <a:ext cx="7216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b="1" dirty="0">
              <a:latin typeface="+mj-lt"/>
            </a:endParaRPr>
          </a:p>
          <a:p>
            <a:r>
              <a:rPr lang="nl-NL" sz="2400" b="1" dirty="0" smtClean="0">
                <a:latin typeface="+mj-lt"/>
              </a:rPr>
              <a:t>Uitwerking casus 83 – feb 2025: Paracetamol intoxicatie</a:t>
            </a:r>
            <a:r>
              <a:rPr lang="nl-NL" sz="1200" dirty="0" smtClean="0">
                <a:solidFill>
                  <a:schemeClr val="bg1"/>
                </a:solidFill>
                <a:latin typeface="+mj-lt"/>
              </a:rPr>
              <a:t> </a:t>
            </a:r>
            <a:endParaRPr lang="nl-NL" sz="1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852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990885" y="64433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 smtClean="0">
                <a:hlinkClick r:id="rId5"/>
              </a:rPr>
              <a:t>bitterpillnvkfb@gmail.com</a:t>
            </a:r>
            <a:r>
              <a:rPr lang="nl-NL" dirty="0" smtClean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18629"/>
            <a:ext cx="5931179" cy="4914891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 err="1" smtClean="0">
                <a:solidFill>
                  <a:schemeClr val="tx1"/>
                </a:solidFill>
              </a:rPr>
              <a:t>Kreatinine</a:t>
            </a:r>
            <a:r>
              <a:rPr lang="nl-NL" altLang="en-US" sz="1400" dirty="0" smtClean="0">
                <a:solidFill>
                  <a:schemeClr val="tx1"/>
                </a:solidFill>
              </a:rPr>
              <a:t> topte af op dag 5 na initiële opname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altLang="en-US" sz="1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 smtClean="0">
                <a:solidFill>
                  <a:schemeClr val="tx1"/>
                </a:solidFill>
              </a:rPr>
              <a:t>Ontslag 11 dagen na initiële opname toen 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kreatinine</a:t>
            </a:r>
            <a:r>
              <a:rPr lang="nl-NL" altLang="en-US" sz="1400" dirty="0" smtClean="0">
                <a:solidFill>
                  <a:schemeClr val="tx1"/>
                </a:solidFill>
              </a:rPr>
              <a:t> weer wat was genormaliseerd en misselijkheid verbeterd was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 smtClean="0">
                <a:solidFill>
                  <a:schemeClr val="tx1"/>
                </a:solidFill>
              </a:rPr>
              <a:t>Tijdsbeloop overeenkomstig met case-</a:t>
            </a:r>
            <a:r>
              <a:rPr lang="nl-NL" altLang="en-US" sz="1400" dirty="0" err="1" smtClean="0">
                <a:solidFill>
                  <a:schemeClr val="tx1"/>
                </a:solidFill>
              </a:rPr>
              <a:t>reports</a:t>
            </a:r>
            <a:r>
              <a:rPr lang="nl-NL" altLang="en-US" sz="1400" dirty="0" smtClean="0">
                <a:solidFill>
                  <a:schemeClr val="tx1"/>
                </a:solidFill>
              </a:rPr>
              <a:t> literatuur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nl-NL" altLang="en-US" sz="1400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altLang="en-US" sz="1400" dirty="0" smtClean="0">
                <a:solidFill>
                  <a:schemeClr val="tx1"/>
                </a:solidFill>
              </a:rPr>
              <a:t>Follow-up: na enkele weken toonde volledig herstelde nierfunctie</a:t>
            </a:r>
          </a:p>
          <a:p>
            <a:pPr lvl="1" algn="l">
              <a:lnSpc>
                <a:spcPct val="100000"/>
              </a:lnSpc>
              <a:spcBef>
                <a:spcPts val="0"/>
              </a:spcBef>
            </a:pP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380522" y="6417199"/>
            <a:ext cx="3612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</a:t>
            </a:r>
            <a:r>
              <a:rPr lang="nl-NL" sz="1100" b="1" dirty="0" smtClean="0"/>
              <a:t>: Bram Kottink, AIOS ziekenhuisfarmacie</a:t>
            </a:r>
          </a:p>
          <a:p>
            <a:r>
              <a:rPr lang="nl-NL" sz="1100" b="1" dirty="0" smtClean="0"/>
              <a:t>St. Antonius ziekenhuis en UMC Utrecht</a:t>
            </a:r>
            <a:endParaRPr lang="nl-NL" sz="1100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4756" y="1505260"/>
            <a:ext cx="2828547" cy="3223228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1" y="93384"/>
            <a:ext cx="7216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b="1" dirty="0">
              <a:latin typeface="+mj-lt"/>
            </a:endParaRPr>
          </a:p>
          <a:p>
            <a:r>
              <a:rPr lang="nl-NL" sz="2400" b="1" dirty="0" smtClean="0">
                <a:latin typeface="+mj-lt"/>
              </a:rPr>
              <a:t>Uitwerking casus 83 – feb 2025: Paracetamol intoxicatie</a:t>
            </a:r>
            <a:r>
              <a:rPr lang="nl-NL" sz="1200" dirty="0" smtClean="0">
                <a:solidFill>
                  <a:schemeClr val="bg1"/>
                </a:solidFill>
                <a:latin typeface="+mj-lt"/>
              </a:rPr>
              <a:t> </a:t>
            </a:r>
            <a:endParaRPr lang="nl-NL" sz="1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49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2698</TotalTime>
  <Words>762</Words>
  <Application>Microsoft Office PowerPoint</Application>
  <PresentationFormat>Diavoorstelling (4:3)</PresentationFormat>
  <Paragraphs>126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Bram Kottink</dc:creator>
  <cp:lastModifiedBy>dreijerA</cp:lastModifiedBy>
  <cp:revision>151</cp:revision>
  <dcterms:created xsi:type="dcterms:W3CDTF">2020-01-09T13:28:19Z</dcterms:created>
  <dcterms:modified xsi:type="dcterms:W3CDTF">2025-01-30T08:47:10Z</dcterms:modified>
</cp:coreProperties>
</file>