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7"/>
  </p:notesMasterIdLst>
  <p:sldIdLst>
    <p:sldId id="265" r:id="rId2"/>
    <p:sldId id="291" r:id="rId3"/>
    <p:sldId id="292" r:id="rId4"/>
    <p:sldId id="293" r:id="rId5"/>
    <p:sldId id="29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86098" autoAdjust="0"/>
  </p:normalViewPr>
  <p:slideViewPr>
    <p:cSldViewPr snapToGrid="0">
      <p:cViewPr varScale="1">
        <p:scale>
          <a:sx n="98" d="100"/>
          <a:sy n="98" d="100"/>
        </p:scale>
        <p:origin x="19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09-04-2025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vm.nl/cpt/richtlijnen-behandeling/richtlijn-preventieve-tuberculosebehandelin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77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Richtlijn Preventieve tuberculosebehandeling | RIVM</a:t>
            </a:r>
            <a:r>
              <a:rPr lang="nl-NL" dirty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999F6D-CC3A-42C1-991F-8326D0E9DD5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9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895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Merriweather" panose="00000500000000000000" pitchFamily="2" charset="0"/>
              </a:rPr>
              <a:t>Eight countries accounted for two-thirds of the global TB cases: India (27%), Indonesia (10%), China (7.1%), the Philippines (7.0%), Pakistan (5.7%), Nigeria (4.5%), Bangladesh (3.6%), and the Democratic Republic of the Congo (3.0%) </a:t>
            </a:r>
            <a:endParaRPr lang="en-US" dirty="0"/>
          </a:p>
          <a:p>
            <a:endParaRPr lang="en-US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65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52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bitterpillnvkfb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2" y="93384"/>
            <a:ext cx="3988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84 – maart 2025:</a:t>
            </a:r>
          </a:p>
          <a:p>
            <a:r>
              <a:rPr lang="nl-NL" b="1" dirty="0">
                <a:latin typeface="+mj-lt"/>
              </a:rPr>
              <a:t>Preventieve TBC behandeling in transplantatievoorbereiding</a:t>
            </a:r>
            <a:endParaRPr lang="nl-NL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0411" y="39228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54996" y="117130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/>
              </a:rPr>
              <a:t>bitterpillnvkfb@gmail.com</a:t>
            </a:r>
            <a:r>
              <a:rPr lang="nl-NL" dirty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311715"/>
            <a:ext cx="8485851" cy="502180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b="1" dirty="0">
                <a:solidFill>
                  <a:schemeClr val="tx1"/>
                </a:solidFill>
              </a:rPr>
              <a:t>Relevante voorgeschiedenis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altLang="en-US" sz="1350" dirty="0">
                <a:solidFill>
                  <a:schemeClr val="tx1"/>
                </a:solidFill>
              </a:rPr>
              <a:t>Man van 67 jaar van Servische afkomst, BMI 23.9, bekend sinds 7/2009 ovv uroloog i.v.m. chronische nierinsufficiëntie MDRD 21-11 ml/min, gemiddelde ureum/</a:t>
            </a:r>
            <a:r>
              <a:rPr lang="nl-NL" altLang="en-US" sz="1350" dirty="0" err="1">
                <a:solidFill>
                  <a:schemeClr val="tx1"/>
                </a:solidFill>
              </a:rPr>
              <a:t>creat</a:t>
            </a:r>
            <a:r>
              <a:rPr lang="nl-NL" altLang="en-US" sz="1350" dirty="0">
                <a:solidFill>
                  <a:schemeClr val="tx1"/>
                </a:solidFill>
              </a:rPr>
              <a:t> klaring 12 ml/min bij status na cystectomie met aanleggen </a:t>
            </a:r>
            <a:r>
              <a:rPr lang="nl-NL" altLang="en-US" sz="1350" dirty="0" err="1">
                <a:solidFill>
                  <a:schemeClr val="tx1"/>
                </a:solidFill>
              </a:rPr>
              <a:t>Studer</a:t>
            </a:r>
            <a:r>
              <a:rPr lang="nl-NL" altLang="en-US" sz="1350" dirty="0">
                <a:solidFill>
                  <a:schemeClr val="tx1"/>
                </a:solidFill>
              </a:rPr>
              <a:t> </a:t>
            </a:r>
            <a:r>
              <a:rPr lang="nl-NL" altLang="en-US" sz="1350" dirty="0" err="1">
                <a:solidFill>
                  <a:schemeClr val="tx1"/>
                </a:solidFill>
              </a:rPr>
              <a:t>neo</a:t>
            </a:r>
            <a:r>
              <a:rPr lang="nl-NL" altLang="en-US" sz="1350" dirty="0">
                <a:solidFill>
                  <a:schemeClr val="tx1"/>
                </a:solidFill>
              </a:rPr>
              <a:t> blaas i.v.m. pT2NxMx blaascarcinoom 2008. Periodiek FU uroloog, geen aanwijzingen voor metastasen. Geen </a:t>
            </a:r>
            <a:r>
              <a:rPr lang="nl-NL" altLang="en-US" sz="1350" dirty="0" err="1">
                <a:solidFill>
                  <a:schemeClr val="tx1"/>
                </a:solidFill>
              </a:rPr>
              <a:t>nefritisch</a:t>
            </a:r>
            <a:r>
              <a:rPr lang="nl-NL" altLang="en-US" sz="1350" dirty="0">
                <a:solidFill>
                  <a:schemeClr val="tx1"/>
                </a:solidFill>
              </a:rPr>
              <a:t> of nefrotisch syndroom. Proteïnurie 0.92 gram/24 uur bij forse Na intake deels bepaald door </a:t>
            </a:r>
            <a:r>
              <a:rPr lang="nl-NL" altLang="en-US" sz="1350" dirty="0" err="1">
                <a:solidFill>
                  <a:schemeClr val="tx1"/>
                </a:solidFill>
              </a:rPr>
              <a:t>NaBic</a:t>
            </a:r>
            <a:r>
              <a:rPr lang="nl-NL" altLang="en-US" sz="1350" dirty="0">
                <a:solidFill>
                  <a:schemeClr val="tx1"/>
                </a:solidFill>
              </a:rPr>
              <a:t> tabletten.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altLang="en-US" sz="1350" dirty="0">
                <a:solidFill>
                  <a:schemeClr val="tx1"/>
                </a:solidFill>
              </a:rPr>
              <a:t>Metabole acidose bij </a:t>
            </a:r>
            <a:r>
              <a:rPr lang="nl-NL" altLang="en-US" sz="1350" dirty="0" err="1">
                <a:solidFill>
                  <a:schemeClr val="tx1"/>
                </a:solidFill>
              </a:rPr>
              <a:t>Studer</a:t>
            </a:r>
            <a:r>
              <a:rPr lang="nl-NL" altLang="en-US" sz="1350" dirty="0">
                <a:solidFill>
                  <a:schemeClr val="tx1"/>
                </a:solidFill>
              </a:rPr>
              <a:t> blaas waarvoor Natriumbicarbonaat suppletie, urologisch geschikt bevonden voor </a:t>
            </a:r>
            <a:r>
              <a:rPr lang="nl-NL" altLang="en-US" sz="1350" dirty="0" err="1">
                <a:solidFill>
                  <a:schemeClr val="tx1"/>
                </a:solidFill>
              </a:rPr>
              <a:t>Tx</a:t>
            </a:r>
            <a:r>
              <a:rPr lang="nl-NL" altLang="en-US" sz="135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altLang="en-US" sz="135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altLang="en-US" sz="135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b="1" dirty="0">
                <a:solidFill>
                  <a:schemeClr val="tx1"/>
                </a:solidFill>
              </a:rPr>
              <a:t>Actuele problematiek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dirty="0">
                <a:solidFill>
                  <a:schemeClr val="tx1"/>
                </a:solidFill>
              </a:rPr>
              <a:t>In transplantatievoorbereiding positieve </a:t>
            </a:r>
            <a:r>
              <a:rPr lang="nl-NL" altLang="en-US" sz="1350" dirty="0" err="1">
                <a:solidFill>
                  <a:schemeClr val="tx1"/>
                </a:solidFill>
              </a:rPr>
              <a:t>mantoux</a:t>
            </a:r>
            <a:r>
              <a:rPr lang="nl-NL" altLang="en-US" sz="1350" dirty="0">
                <a:solidFill>
                  <a:schemeClr val="tx1"/>
                </a:solidFill>
              </a:rPr>
              <a:t>, </a:t>
            </a:r>
            <a:r>
              <a:rPr lang="nl-NL" altLang="en-US" sz="1350" dirty="0" err="1">
                <a:solidFill>
                  <a:schemeClr val="tx1"/>
                </a:solidFill>
              </a:rPr>
              <a:t>x-thorax</a:t>
            </a:r>
            <a:r>
              <a:rPr lang="nl-NL" altLang="en-US" sz="1350" dirty="0">
                <a:solidFill>
                  <a:schemeClr val="tx1"/>
                </a:solidFill>
              </a:rPr>
              <a:t> </a:t>
            </a:r>
            <a:r>
              <a:rPr lang="nl-NL" altLang="en-US" sz="1350" dirty="0" err="1">
                <a:solidFill>
                  <a:schemeClr val="tx1"/>
                </a:solidFill>
              </a:rPr>
              <a:t>gb</a:t>
            </a:r>
            <a:r>
              <a:rPr lang="nl-NL" altLang="en-US" sz="1350" dirty="0">
                <a:solidFill>
                  <a:schemeClr val="tx1"/>
                </a:solidFill>
              </a:rPr>
              <a:t>., waarvoor transplantatiecentrum vraagt om behandeling met </a:t>
            </a:r>
            <a:r>
              <a:rPr lang="nl-NL" altLang="en-US" sz="1350" u="sng" dirty="0">
                <a:solidFill>
                  <a:schemeClr val="tx1"/>
                </a:solidFill>
              </a:rPr>
              <a:t>INH conform richtlijn </a:t>
            </a:r>
            <a:r>
              <a:rPr lang="nl-NL" altLang="en-US" sz="1350" u="sng" dirty="0" err="1">
                <a:solidFill>
                  <a:schemeClr val="tx1"/>
                </a:solidFill>
              </a:rPr>
              <a:t>Richtlijn</a:t>
            </a:r>
            <a:r>
              <a:rPr lang="nl-NL" altLang="en-US" sz="1350" u="sng" dirty="0">
                <a:solidFill>
                  <a:schemeClr val="tx1"/>
                </a:solidFill>
              </a:rPr>
              <a:t> Preventieve tuberculosebehandeling | RIVM met isoniazide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dirty="0">
                <a:solidFill>
                  <a:schemeClr val="tx1"/>
                </a:solidFill>
              </a:rPr>
              <a:t>Vanwege interactieprofiel vanuit academie voorkeur voor INH boven rifampicine.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dirty="0">
                <a:solidFill>
                  <a:schemeClr val="tx1"/>
                </a:solidFill>
              </a:rPr>
              <a:t>R/Isoniazide 300 mg 6 maanden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altLang="en-US" sz="135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altLang="en-US" sz="135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b="1" dirty="0">
                <a:solidFill>
                  <a:schemeClr val="tx1"/>
                </a:solidFill>
              </a:rPr>
              <a:t>Na 4 weken: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dirty="0">
                <a:solidFill>
                  <a:schemeClr val="tx1"/>
                </a:solidFill>
              </a:rPr>
              <a:t>Controle nefroloog. Is gestopt na 11 dagen met de INH behandeling, doordat hij enorm veel klachten ervaarde.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350" dirty="0">
                <a:solidFill>
                  <a:schemeClr val="tx1"/>
                </a:solidFill>
              </a:rPr>
              <a:t>Hij is enorm ziek geweest van de Isoniazide. Kon niet </a:t>
            </a:r>
            <a:r>
              <a:rPr lang="nl-NL" altLang="en-US" sz="1350" u="sng" dirty="0">
                <a:solidFill>
                  <a:schemeClr val="tx1"/>
                </a:solidFill>
              </a:rPr>
              <a:t>meer op zijn benen staan</a:t>
            </a:r>
            <a:r>
              <a:rPr lang="nl-NL" altLang="en-US" sz="1350" dirty="0">
                <a:solidFill>
                  <a:schemeClr val="tx1"/>
                </a:solidFill>
              </a:rPr>
              <a:t>, had last van </a:t>
            </a:r>
            <a:r>
              <a:rPr lang="nl-NL" altLang="en-US" sz="1350" u="sng" dirty="0">
                <a:solidFill>
                  <a:schemeClr val="tx1"/>
                </a:solidFill>
              </a:rPr>
              <a:t>neuropathie</a:t>
            </a:r>
            <a:r>
              <a:rPr lang="nl-NL" altLang="en-US" sz="1350" dirty="0">
                <a:solidFill>
                  <a:schemeClr val="tx1"/>
                </a:solidFill>
              </a:rPr>
              <a:t>, alleen maar </a:t>
            </a:r>
            <a:r>
              <a:rPr lang="nl-NL" altLang="en-US" sz="1350" u="sng" dirty="0">
                <a:solidFill>
                  <a:schemeClr val="tx1"/>
                </a:solidFill>
              </a:rPr>
              <a:t>overgeven en diarree</a:t>
            </a:r>
            <a:r>
              <a:rPr lang="nl-NL" altLang="en-US" sz="1350" dirty="0">
                <a:solidFill>
                  <a:schemeClr val="tx1"/>
                </a:solidFill>
              </a:rPr>
              <a:t>, echtgenote moest hem helpen met wassen en aankleden.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350" dirty="0">
              <a:solidFill>
                <a:schemeClr val="tx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Marieke Kerskes, Britt van de Burgt Catharina ziekenhuis</a:t>
            </a:r>
            <a:endParaRPr lang="nl-NL" sz="110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57062D0-5A39-44FD-8A0C-51923081B289}"/>
              </a:ext>
            </a:extLst>
          </p:cNvPr>
          <p:cNvSpPr txBox="1"/>
          <p:nvPr/>
        </p:nvSpPr>
        <p:spPr>
          <a:xfrm>
            <a:off x="5393581" y="5643512"/>
            <a:ext cx="33258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Wat denkt u dat het probleem is?</a:t>
            </a:r>
          </a:p>
          <a:p>
            <a:r>
              <a:rPr lang="nl-NL" dirty="0">
                <a:solidFill>
                  <a:srgbClr val="FF0000"/>
                </a:solidFill>
              </a:rPr>
              <a:t>Wat adviseert u de nefroloog?</a:t>
            </a:r>
          </a:p>
        </p:txBody>
      </p:sp>
    </p:spTree>
    <p:extLst>
      <p:ext uri="{BB962C8B-B14F-4D97-AF65-F5344CB8AC3E}">
        <p14:creationId xmlns:p14="http://schemas.microsoft.com/office/powerpoint/2010/main" val="292553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4223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</a:t>
            </a:r>
            <a:r>
              <a:rPr lang="nl-NL" dirty="0">
                <a:latin typeface="+mj-lt"/>
              </a:rPr>
              <a:t>Preventieve TBC behandeling in transplantatievoorbereiding 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via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4717917" y="56191"/>
            <a:ext cx="2918690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Ook deze quiz ontvangen?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Meld je aan via: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852764-B5AC-44D7-A100-3DE2E52DD847}"/>
              </a:ext>
            </a:extLst>
          </p:cNvPr>
          <p:cNvSpPr txBox="1"/>
          <p:nvPr/>
        </p:nvSpPr>
        <p:spPr>
          <a:xfrm>
            <a:off x="83686" y="549109"/>
            <a:ext cx="590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latin typeface="+mj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Aanmelden via: </a:t>
            </a:r>
            <a:r>
              <a:rPr lang="nl-NL" dirty="0">
                <a:hlinkClick r:id="rId5"/>
              </a:rPr>
              <a:t>bitterpillnvkfb@gmail.com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​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29"/>
            <a:ext cx="8485851" cy="4914891"/>
          </a:xfrm>
        </p:spPr>
        <p:txBody>
          <a:bodyPr/>
          <a:lstStyle/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2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2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Aangeleverd door: Marieke Kerskes, Britt van de Burgt Catharina ziekenhuis</a:t>
            </a:r>
            <a:endParaRPr lang="nl-NL" sz="11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0A0C24D4-1694-42BF-9195-E487DEFDBF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843" y="1500823"/>
            <a:ext cx="5429250" cy="16192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CA0B9BE4-F116-4458-8280-03F0EFAE87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5218" y="2740182"/>
            <a:ext cx="5210175" cy="20002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Rechthoek 16">
            <a:extLst>
              <a:ext uri="{FF2B5EF4-FFF2-40B4-BE49-F238E27FC236}">
                <a16:creationId xmlns:a16="http://schemas.microsoft.com/office/drawing/2014/main" id="{9E249229-BC25-45E3-A031-5BD6695EAF00}"/>
              </a:ext>
            </a:extLst>
          </p:cNvPr>
          <p:cNvSpPr/>
          <p:nvPr/>
        </p:nvSpPr>
        <p:spPr>
          <a:xfrm>
            <a:off x="1994385" y="4001591"/>
            <a:ext cx="5181008" cy="261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ED41BA8-5B31-4D97-A876-B22A1EFDBD7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8" t="-2096" r="-38" b="4632"/>
          <a:stretch/>
        </p:blipFill>
        <p:spPr>
          <a:xfrm>
            <a:off x="4290768" y="4368263"/>
            <a:ext cx="4847339" cy="24065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Rechthoek 19">
            <a:extLst>
              <a:ext uri="{FF2B5EF4-FFF2-40B4-BE49-F238E27FC236}">
                <a16:creationId xmlns:a16="http://schemas.microsoft.com/office/drawing/2014/main" id="{DAF47C83-AF59-4D4E-9D01-384085DB218A}"/>
              </a:ext>
            </a:extLst>
          </p:cNvPr>
          <p:cNvSpPr/>
          <p:nvPr/>
        </p:nvSpPr>
        <p:spPr>
          <a:xfrm>
            <a:off x="217843" y="1669198"/>
            <a:ext cx="5429250" cy="2669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65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3D6E04F-E50E-4D70-BA3B-CE9191650420}"/>
              </a:ext>
            </a:extLst>
          </p:cNvPr>
          <p:cNvSpPr txBox="1"/>
          <p:nvPr/>
        </p:nvSpPr>
        <p:spPr>
          <a:xfrm>
            <a:off x="164431" y="-1490"/>
            <a:ext cx="42616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</a:t>
            </a:r>
            <a:r>
              <a:rPr lang="nl-NL" dirty="0">
                <a:latin typeface="+mj-lt"/>
              </a:rPr>
              <a:t>Preventieve TBC behandeling in transplantatievoorbereiding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A5BEC62-32E9-4EBA-970A-4F0ECE7DC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385" y="53163"/>
            <a:ext cx="1406373" cy="118335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6891382A-4F01-4096-AC5C-A84B95A01AF3}"/>
              </a:ext>
            </a:extLst>
          </p:cNvPr>
          <p:cNvSpPr txBox="1"/>
          <p:nvPr/>
        </p:nvSpPr>
        <p:spPr>
          <a:xfrm>
            <a:off x="4277706" y="66176"/>
            <a:ext cx="347662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EE3BE1C-D60B-436F-910F-4BB21445A28C}"/>
              </a:ext>
            </a:extLst>
          </p:cNvPr>
          <p:cNvSpPr txBox="1"/>
          <p:nvPr/>
        </p:nvSpPr>
        <p:spPr>
          <a:xfrm>
            <a:off x="5759855" y="6311899"/>
            <a:ext cx="325290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Aangeleverd door: Marieke Kerskes, Britt van de Burgt Catharina ziekenhuis</a:t>
            </a: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B9C1CC4-7520-47AF-BC3F-D3627EFFF978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E715FA2-354A-409E-B8A2-584D65E59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752" y="3848903"/>
            <a:ext cx="4650408" cy="241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DDF1E9F1-9772-42EA-8434-BC49C35437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843" y="1551467"/>
            <a:ext cx="4791902" cy="2416227"/>
          </a:xfrm>
          <a:prstGeom prst="rect">
            <a:avLst/>
          </a:prstGeom>
        </p:spPr>
      </p:pic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3AF0B92F-B0E8-480C-A2AB-14361920D0E4}"/>
              </a:ext>
            </a:extLst>
          </p:cNvPr>
          <p:cNvCxnSpPr/>
          <p:nvPr/>
        </p:nvCxnSpPr>
        <p:spPr>
          <a:xfrm flipV="1">
            <a:off x="437745" y="1881698"/>
            <a:ext cx="525293" cy="550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9E78E6B-136C-495A-A504-796373A43238}"/>
              </a:ext>
            </a:extLst>
          </p:cNvPr>
          <p:cNvCxnSpPr/>
          <p:nvPr/>
        </p:nvCxnSpPr>
        <p:spPr>
          <a:xfrm flipV="1">
            <a:off x="2461098" y="1881698"/>
            <a:ext cx="525293" cy="550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D6485FE-31A8-47E2-8FEA-042DC5A9554A}"/>
              </a:ext>
            </a:extLst>
          </p:cNvPr>
          <p:cNvCxnSpPr/>
          <p:nvPr/>
        </p:nvCxnSpPr>
        <p:spPr>
          <a:xfrm flipV="1">
            <a:off x="2461098" y="3037256"/>
            <a:ext cx="525293" cy="550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al 15">
            <a:extLst>
              <a:ext uri="{FF2B5EF4-FFF2-40B4-BE49-F238E27FC236}">
                <a16:creationId xmlns:a16="http://schemas.microsoft.com/office/drawing/2014/main" id="{A0A15B10-E876-48BD-A54D-66055DFD6908}"/>
              </a:ext>
            </a:extLst>
          </p:cNvPr>
          <p:cNvSpPr/>
          <p:nvPr/>
        </p:nvSpPr>
        <p:spPr>
          <a:xfrm>
            <a:off x="4192147" y="2402732"/>
            <a:ext cx="826851" cy="4280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B8106892-E800-4043-98E6-94D595F42174}"/>
              </a:ext>
            </a:extLst>
          </p:cNvPr>
          <p:cNvCxnSpPr/>
          <p:nvPr/>
        </p:nvCxnSpPr>
        <p:spPr>
          <a:xfrm>
            <a:off x="1264595" y="1825625"/>
            <a:ext cx="94787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AC103493-6067-43B8-B418-B7646E604678}"/>
              </a:ext>
            </a:extLst>
          </p:cNvPr>
          <p:cNvCxnSpPr>
            <a:cxnSpLocks/>
          </p:cNvCxnSpPr>
          <p:nvPr/>
        </p:nvCxnSpPr>
        <p:spPr>
          <a:xfrm>
            <a:off x="3469531" y="1676468"/>
            <a:ext cx="820367" cy="67762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hoek 22">
            <a:extLst>
              <a:ext uri="{FF2B5EF4-FFF2-40B4-BE49-F238E27FC236}">
                <a16:creationId xmlns:a16="http://schemas.microsoft.com/office/drawing/2014/main" id="{F098767A-04BA-484E-A0AF-036CE37668E3}"/>
              </a:ext>
            </a:extLst>
          </p:cNvPr>
          <p:cNvSpPr/>
          <p:nvPr/>
        </p:nvSpPr>
        <p:spPr>
          <a:xfrm>
            <a:off x="4192148" y="2850205"/>
            <a:ext cx="924602" cy="8268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A47A5ACD-58AB-4B67-B351-3DECDB067F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31242" y="6264262"/>
            <a:ext cx="8791194" cy="45719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DF97EBA-FA77-4CC1-958D-4ACE93431FF5}"/>
              </a:ext>
            </a:extLst>
          </p:cNvPr>
          <p:cNvSpPr txBox="1"/>
          <p:nvPr/>
        </p:nvSpPr>
        <p:spPr>
          <a:xfrm>
            <a:off x="552507" y="5752952"/>
            <a:ext cx="464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/>
              <a:t>Schematische weergaven van het verschil tussen INH- </a:t>
            </a:r>
            <a:r>
              <a:rPr lang="nl-NL" sz="900" dirty="0" err="1"/>
              <a:t>geinduceerde</a:t>
            </a:r>
            <a:r>
              <a:rPr lang="nl-NL" sz="900" dirty="0"/>
              <a:t> </a:t>
            </a:r>
            <a:r>
              <a:rPr lang="nl-NL" sz="900" dirty="0" err="1"/>
              <a:t>hepatoxiciteit</a:t>
            </a:r>
            <a:r>
              <a:rPr lang="nl-NL" sz="900" dirty="0"/>
              <a:t> bij patiënten</a:t>
            </a:r>
          </a:p>
          <a:p>
            <a:r>
              <a:rPr lang="nl-NL" sz="900" dirty="0"/>
              <a:t> a) zonder afwijkend genotype (</a:t>
            </a:r>
            <a:r>
              <a:rPr lang="nl-NL" sz="900" dirty="0" err="1"/>
              <a:t>normal</a:t>
            </a:r>
            <a:r>
              <a:rPr lang="nl-NL" sz="900" dirty="0"/>
              <a:t>) en b) met afwijkende genotype (high-risk genotype) [2]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45458EC-B904-428C-9383-FCDE1FBE48E6}"/>
              </a:ext>
            </a:extLst>
          </p:cNvPr>
          <p:cNvSpPr txBox="1"/>
          <p:nvPr/>
        </p:nvSpPr>
        <p:spPr>
          <a:xfrm>
            <a:off x="110838" y="3939577"/>
            <a:ext cx="40190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/>
              <a:t>Schematische weergave van het INH metabolisme en de rol van NAT2 enzymen [1]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CA3E18C-887C-41FD-A9CC-FF07EAB4BCD9}"/>
              </a:ext>
            </a:extLst>
          </p:cNvPr>
          <p:cNvSpPr txBox="1"/>
          <p:nvPr/>
        </p:nvSpPr>
        <p:spPr>
          <a:xfrm>
            <a:off x="24304" y="6284360"/>
            <a:ext cx="5842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1, </a:t>
            </a:r>
            <a:r>
              <a:rPr lang="nl-NL" sz="800" dirty="0" err="1"/>
              <a:t>Mahajan</a:t>
            </a:r>
            <a:r>
              <a:rPr lang="nl-NL" sz="800" dirty="0"/>
              <a:t>, R., </a:t>
            </a:r>
            <a:r>
              <a:rPr lang="nl-NL" sz="800" dirty="0" err="1"/>
              <a:t>Tyagi</a:t>
            </a:r>
            <a:r>
              <a:rPr lang="nl-NL" sz="800" dirty="0"/>
              <a:t>, A.K. </a:t>
            </a:r>
            <a:r>
              <a:rPr lang="nl-NL" sz="800" dirty="0" err="1"/>
              <a:t>Pharmacogenomic</a:t>
            </a:r>
            <a:r>
              <a:rPr lang="nl-NL" sz="800" dirty="0"/>
              <a:t> </a:t>
            </a:r>
            <a:r>
              <a:rPr lang="nl-NL" sz="800" dirty="0" err="1"/>
              <a:t>insights</a:t>
            </a:r>
            <a:r>
              <a:rPr lang="nl-NL" sz="800" dirty="0"/>
              <a:t> </a:t>
            </a:r>
            <a:r>
              <a:rPr lang="nl-NL" sz="800" dirty="0" err="1"/>
              <a:t>into</a:t>
            </a:r>
            <a:r>
              <a:rPr lang="nl-NL" sz="800" dirty="0"/>
              <a:t> </a:t>
            </a:r>
            <a:r>
              <a:rPr lang="nl-NL" sz="800" dirty="0" err="1"/>
              <a:t>tuberculosis</a:t>
            </a:r>
            <a:r>
              <a:rPr lang="nl-NL" sz="800" dirty="0"/>
              <a:t> treatment shows </a:t>
            </a:r>
            <a:r>
              <a:rPr lang="nl-NL" sz="800" dirty="0" err="1"/>
              <a:t>the</a:t>
            </a:r>
            <a:r>
              <a:rPr lang="nl-NL" sz="800" dirty="0"/>
              <a:t> NAT2 </a:t>
            </a:r>
            <a:r>
              <a:rPr lang="nl-NL" sz="800" dirty="0" err="1"/>
              <a:t>genetic</a:t>
            </a:r>
            <a:r>
              <a:rPr lang="nl-NL" sz="800" dirty="0"/>
              <a:t> </a:t>
            </a:r>
            <a:r>
              <a:rPr lang="nl-NL" sz="800" dirty="0" err="1"/>
              <a:t>variants</a:t>
            </a:r>
            <a:r>
              <a:rPr lang="nl-NL" sz="800" dirty="0"/>
              <a:t> </a:t>
            </a:r>
            <a:r>
              <a:rPr lang="nl-NL" sz="800" dirty="0" err="1"/>
              <a:t>linked</a:t>
            </a:r>
            <a:r>
              <a:rPr lang="nl-NL" sz="800" dirty="0"/>
              <a:t> </a:t>
            </a:r>
            <a:r>
              <a:rPr lang="nl-NL" sz="800" dirty="0" err="1"/>
              <a:t>to</a:t>
            </a:r>
            <a:r>
              <a:rPr lang="nl-NL" sz="800" dirty="0"/>
              <a:t> </a:t>
            </a:r>
            <a:r>
              <a:rPr lang="nl-NL" sz="800" dirty="0" err="1"/>
              <a:t>hepatotoxicity</a:t>
            </a:r>
            <a:r>
              <a:rPr lang="nl-NL" sz="800" dirty="0"/>
              <a:t> risk: a </a:t>
            </a:r>
            <a:r>
              <a:rPr lang="nl-NL" sz="800" dirty="0" err="1"/>
              <a:t>systematic</a:t>
            </a:r>
            <a:r>
              <a:rPr lang="nl-NL" sz="800" dirty="0"/>
              <a:t> review </a:t>
            </a:r>
            <a:r>
              <a:rPr lang="nl-NL" sz="800" dirty="0" err="1"/>
              <a:t>and</a:t>
            </a:r>
            <a:r>
              <a:rPr lang="nl-NL" sz="800" dirty="0"/>
              <a:t> meta-analysis. BMC </a:t>
            </a:r>
            <a:r>
              <a:rPr lang="nl-NL" sz="800" dirty="0" err="1"/>
              <a:t>Genom</a:t>
            </a:r>
            <a:r>
              <a:rPr lang="nl-NL" sz="800" dirty="0"/>
              <a:t> Data 25, 103 (2024). </a:t>
            </a:r>
          </a:p>
          <a:p>
            <a:r>
              <a:rPr lang="nl-NL" sz="800" dirty="0"/>
              <a:t>2. </a:t>
            </a:r>
            <a:r>
              <a:rPr lang="nl-NL" sz="800" dirty="0" err="1"/>
              <a:t>Yoon</a:t>
            </a:r>
            <a:r>
              <a:rPr lang="nl-NL" sz="800" dirty="0"/>
              <a:t>, J.G., </a:t>
            </a:r>
            <a:r>
              <a:rPr lang="nl-NL" sz="800" dirty="0" err="1"/>
              <a:t>Jang</a:t>
            </a:r>
            <a:r>
              <a:rPr lang="nl-NL" sz="800" dirty="0"/>
              <a:t>, D.G., </a:t>
            </a:r>
            <a:r>
              <a:rPr lang="nl-NL" sz="800" dirty="0" err="1"/>
              <a:t>Cho</a:t>
            </a:r>
            <a:r>
              <a:rPr lang="nl-NL" sz="800" dirty="0"/>
              <a:t>, SG. et al. </a:t>
            </a:r>
            <a:r>
              <a:rPr lang="nl-NL" sz="800" dirty="0" err="1"/>
              <a:t>Synergistic</a:t>
            </a:r>
            <a:r>
              <a:rPr lang="nl-NL" sz="800" dirty="0"/>
              <a:t> </a:t>
            </a:r>
            <a:r>
              <a:rPr lang="nl-NL" sz="800" dirty="0" err="1"/>
              <a:t>toxicity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</a:t>
            </a:r>
            <a:r>
              <a:rPr lang="nl-NL" sz="800" dirty="0" err="1"/>
              <a:t>copper</a:t>
            </a:r>
            <a:r>
              <a:rPr lang="nl-NL" sz="800" dirty="0"/>
              <a:t> </a:t>
            </a:r>
            <a:r>
              <a:rPr lang="nl-NL" sz="800" dirty="0" err="1"/>
              <a:t>contributes</a:t>
            </a:r>
            <a:r>
              <a:rPr lang="nl-NL" sz="800" dirty="0"/>
              <a:t> </a:t>
            </a:r>
            <a:r>
              <a:rPr lang="nl-NL" sz="800" dirty="0" err="1"/>
              <a:t>to</a:t>
            </a:r>
            <a:r>
              <a:rPr lang="nl-NL" sz="800" dirty="0"/>
              <a:t> NAT2-associated </a:t>
            </a:r>
            <a:r>
              <a:rPr lang="nl-NL" sz="800" dirty="0" err="1"/>
              <a:t>isoniazid</a:t>
            </a:r>
            <a:r>
              <a:rPr lang="nl-NL" sz="800" dirty="0"/>
              <a:t> </a:t>
            </a:r>
            <a:r>
              <a:rPr lang="nl-NL" sz="800" dirty="0" err="1"/>
              <a:t>toxicity</a:t>
            </a:r>
            <a:r>
              <a:rPr lang="nl-NL" sz="800" dirty="0"/>
              <a:t>. </a:t>
            </a:r>
            <a:r>
              <a:rPr lang="nl-NL" sz="800" dirty="0" err="1"/>
              <a:t>Exp</a:t>
            </a:r>
            <a:r>
              <a:rPr lang="nl-NL" sz="800" dirty="0"/>
              <a:t> Mol </a:t>
            </a:r>
            <a:r>
              <a:rPr lang="nl-NL" sz="800" dirty="0" err="1"/>
              <a:t>Med</a:t>
            </a:r>
            <a:r>
              <a:rPr lang="nl-NL" sz="800" dirty="0"/>
              <a:t> 56, 570–582 (2024). </a:t>
            </a:r>
          </a:p>
        </p:txBody>
      </p:sp>
    </p:spTree>
    <p:extLst>
      <p:ext uri="{BB962C8B-B14F-4D97-AF65-F5344CB8AC3E}">
        <p14:creationId xmlns:p14="http://schemas.microsoft.com/office/powerpoint/2010/main" val="195477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792F494-21B7-45DA-8CC6-5262CF33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999" y="1900967"/>
            <a:ext cx="6586981" cy="23265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India (27%), Indonesia (10%), China (7.1%), the Philippines (7.0%), Pakistan (5.7%), Nigeria (4.5%), Bangladesh (3.6%), and the Democratic Republic of the Congo (3.0%) [1]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3D6E04F-E50E-4D70-BA3B-CE9191650420}"/>
              </a:ext>
            </a:extLst>
          </p:cNvPr>
          <p:cNvSpPr txBox="1"/>
          <p:nvPr/>
        </p:nvSpPr>
        <p:spPr>
          <a:xfrm>
            <a:off x="164431" y="-1490"/>
            <a:ext cx="423247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</a:t>
            </a:r>
            <a:r>
              <a:rPr lang="nl-NL" dirty="0">
                <a:latin typeface="+mj-lt"/>
              </a:rPr>
              <a:t>Preventieve TBC behandeling in transplantatievoorbereiding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A5BEC62-32E9-4EBA-970A-4F0ECE7DC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385" y="53163"/>
            <a:ext cx="1406373" cy="118335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6891382A-4F01-4096-AC5C-A84B95A01AF3}"/>
              </a:ext>
            </a:extLst>
          </p:cNvPr>
          <p:cNvSpPr txBox="1"/>
          <p:nvPr/>
        </p:nvSpPr>
        <p:spPr>
          <a:xfrm>
            <a:off x="4319081" y="53984"/>
            <a:ext cx="34474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EE3BE1C-D60B-436F-910F-4BB21445A28C}"/>
              </a:ext>
            </a:extLst>
          </p:cNvPr>
          <p:cNvSpPr txBox="1"/>
          <p:nvPr/>
        </p:nvSpPr>
        <p:spPr>
          <a:xfrm>
            <a:off x="5759855" y="6311899"/>
            <a:ext cx="325290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Aangeleverd door: Marieke Kerskes, Britt van de Burgt Catharina ziekenhuis</a:t>
            </a: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B9C1CC4-7520-47AF-BC3F-D3627EFFF978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A47A5ACD-58AB-4B67-B351-3DECDB067F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131242" y="6264262"/>
            <a:ext cx="8791194" cy="45719"/>
          </a:xfrm>
          <a:prstGeom prst="rect">
            <a:avLst/>
          </a:prstGeom>
        </p:spPr>
      </p:pic>
      <p:pic>
        <p:nvPicPr>
          <p:cNvPr id="1026" name="Picture 2" descr="Aardbol tekening van wereldkaart, vector illustratie minimalistisch ontwerp  van minimalisme. Outline, lijn, doodle stijl, icoon, schets, met de hand  getekend op geïsoleerde witte achtergrond. stockvector door ©tan47 405295842">
            <a:extLst>
              <a:ext uri="{FF2B5EF4-FFF2-40B4-BE49-F238E27FC236}">
                <a16:creationId xmlns:a16="http://schemas.microsoft.com/office/drawing/2014/main" id="{48EDA83C-BEC7-4CA3-BB31-17BB20037E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6" t="8662" r="11116" b="13968"/>
          <a:stretch/>
        </p:blipFill>
        <p:spPr bwMode="auto">
          <a:xfrm>
            <a:off x="217843" y="1561290"/>
            <a:ext cx="1614792" cy="170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4F1C33B-9D20-4308-A41B-CF193F34859D}"/>
              </a:ext>
            </a:extLst>
          </p:cNvPr>
          <p:cNvSpPr txBox="1"/>
          <p:nvPr/>
        </p:nvSpPr>
        <p:spPr>
          <a:xfrm>
            <a:off x="587458" y="2149213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66,67%</a:t>
            </a:r>
          </a:p>
        </p:txBody>
      </p:sp>
      <p:pic>
        <p:nvPicPr>
          <p:cNvPr id="1028" name="Picture 4" descr="Figure 3">
            <a:extLst>
              <a:ext uri="{FF2B5EF4-FFF2-40B4-BE49-F238E27FC236}">
                <a16:creationId xmlns:a16="http://schemas.microsoft.com/office/drawing/2014/main" id="{78D1FFC3-A6F4-460B-AA5A-D98585098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502" y="3188994"/>
            <a:ext cx="62960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55166AA-258B-4396-875B-693191063612}"/>
              </a:ext>
            </a:extLst>
          </p:cNvPr>
          <p:cNvSpPr txBox="1"/>
          <p:nvPr/>
        </p:nvSpPr>
        <p:spPr>
          <a:xfrm>
            <a:off x="1120362" y="5790681"/>
            <a:ext cx="75408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/>
              <a:t>Figuur: Verdeling van afgeleide </a:t>
            </a:r>
            <a:r>
              <a:rPr lang="nl-NL" sz="800" dirty="0" err="1"/>
              <a:t>acetyleringsfenotypes</a:t>
            </a:r>
            <a:r>
              <a:rPr lang="nl-NL" sz="800" dirty="0"/>
              <a:t> op basis van genotypegegevens. Elk taartdiagram toont het percentage snelle (geel) en langzame (oranje) </a:t>
            </a:r>
            <a:r>
              <a:rPr lang="nl-NL" sz="800" dirty="0" err="1"/>
              <a:t>acetylatoren</a:t>
            </a:r>
            <a:r>
              <a:rPr lang="nl-NL" sz="800" dirty="0"/>
              <a:t> [2] 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2A19042-41C8-49C6-9947-9D4AEA1501C7}"/>
              </a:ext>
            </a:extLst>
          </p:cNvPr>
          <p:cNvSpPr txBox="1"/>
          <p:nvPr/>
        </p:nvSpPr>
        <p:spPr>
          <a:xfrm>
            <a:off x="0" y="6287121"/>
            <a:ext cx="575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nl-NL" sz="800" dirty="0" err="1"/>
              <a:t>Mahajan</a:t>
            </a:r>
            <a:r>
              <a:rPr lang="nl-NL" sz="800" dirty="0"/>
              <a:t> R, </a:t>
            </a:r>
            <a:r>
              <a:rPr lang="nl-NL" sz="800" dirty="0" err="1"/>
              <a:t>Tyagi</a:t>
            </a:r>
            <a:r>
              <a:rPr lang="nl-NL" sz="800" dirty="0"/>
              <a:t> AK. </a:t>
            </a:r>
            <a:r>
              <a:rPr lang="nl-NL" sz="800" dirty="0" err="1"/>
              <a:t>Pharmacogenomic</a:t>
            </a:r>
            <a:r>
              <a:rPr lang="nl-NL" sz="800" dirty="0"/>
              <a:t> </a:t>
            </a:r>
            <a:r>
              <a:rPr lang="nl-NL" sz="800" dirty="0" err="1"/>
              <a:t>insights</a:t>
            </a:r>
            <a:r>
              <a:rPr lang="nl-NL" sz="800" dirty="0"/>
              <a:t> </a:t>
            </a:r>
            <a:r>
              <a:rPr lang="nl-NL" sz="800" dirty="0" err="1"/>
              <a:t>into</a:t>
            </a:r>
            <a:r>
              <a:rPr lang="nl-NL" sz="800" dirty="0"/>
              <a:t> </a:t>
            </a:r>
            <a:r>
              <a:rPr lang="nl-NL" sz="800" dirty="0" err="1"/>
              <a:t>tuberculosis</a:t>
            </a:r>
            <a:r>
              <a:rPr lang="nl-NL" sz="800" dirty="0"/>
              <a:t> treatment shows </a:t>
            </a:r>
            <a:r>
              <a:rPr lang="nl-NL" sz="800" dirty="0" err="1"/>
              <a:t>the</a:t>
            </a:r>
            <a:r>
              <a:rPr lang="nl-NL" sz="800" dirty="0"/>
              <a:t> NAT2 </a:t>
            </a:r>
            <a:r>
              <a:rPr lang="nl-NL" sz="800" dirty="0" err="1"/>
              <a:t>genetic</a:t>
            </a:r>
            <a:r>
              <a:rPr lang="nl-NL" sz="800" dirty="0"/>
              <a:t> </a:t>
            </a:r>
            <a:r>
              <a:rPr lang="nl-NL" sz="800" dirty="0" err="1"/>
              <a:t>variants</a:t>
            </a:r>
            <a:r>
              <a:rPr lang="nl-NL" sz="800" dirty="0"/>
              <a:t> </a:t>
            </a:r>
            <a:r>
              <a:rPr lang="nl-NL" sz="800" dirty="0" err="1"/>
              <a:t>linked</a:t>
            </a:r>
            <a:r>
              <a:rPr lang="nl-NL" sz="800" dirty="0"/>
              <a:t> </a:t>
            </a:r>
            <a:r>
              <a:rPr lang="nl-NL" sz="800" dirty="0" err="1"/>
              <a:t>to</a:t>
            </a:r>
            <a:r>
              <a:rPr lang="nl-NL" sz="800" dirty="0"/>
              <a:t> </a:t>
            </a:r>
            <a:r>
              <a:rPr lang="nl-NL" sz="800" dirty="0" err="1"/>
              <a:t>hepatotoxicity</a:t>
            </a:r>
            <a:r>
              <a:rPr lang="nl-NL" sz="800" dirty="0"/>
              <a:t> risk: a </a:t>
            </a:r>
            <a:r>
              <a:rPr lang="nl-NL" sz="800" dirty="0" err="1"/>
              <a:t>systematic</a:t>
            </a:r>
            <a:r>
              <a:rPr lang="nl-NL" sz="800" dirty="0"/>
              <a:t> review </a:t>
            </a:r>
            <a:r>
              <a:rPr lang="nl-NL" sz="800" dirty="0" err="1"/>
              <a:t>and</a:t>
            </a:r>
            <a:r>
              <a:rPr lang="nl-NL" sz="800" dirty="0"/>
              <a:t> meta-analysis. BMC </a:t>
            </a:r>
            <a:r>
              <a:rPr lang="nl-NL" sz="800" dirty="0" err="1"/>
              <a:t>Genom</a:t>
            </a:r>
            <a:r>
              <a:rPr lang="nl-NL" sz="800" dirty="0"/>
              <a:t> Data. 2024 Dec 5;25(1):103.</a:t>
            </a:r>
          </a:p>
          <a:p>
            <a:pPr marL="228600" indent="-228600">
              <a:buAutoNum type="arabicPeriod"/>
            </a:pPr>
            <a:r>
              <a:rPr lang="nl-NL" sz="800" dirty="0"/>
              <a:t>2. </a:t>
            </a:r>
            <a:r>
              <a:rPr lang="nl-NL" sz="800" dirty="0" err="1"/>
              <a:t>Sabbagh</a:t>
            </a:r>
            <a:r>
              <a:rPr lang="nl-NL" sz="800" dirty="0"/>
              <a:t> A, </a:t>
            </a:r>
            <a:r>
              <a:rPr lang="nl-NL" sz="800" dirty="0" err="1"/>
              <a:t>Darlu</a:t>
            </a:r>
            <a:r>
              <a:rPr lang="nl-NL" sz="800" dirty="0"/>
              <a:t> P, </a:t>
            </a:r>
            <a:r>
              <a:rPr lang="nl-NL" sz="800" dirty="0" err="1"/>
              <a:t>Crouau</a:t>
            </a:r>
            <a:r>
              <a:rPr lang="nl-NL" sz="800" dirty="0"/>
              <a:t>-Roy B, </a:t>
            </a:r>
            <a:r>
              <a:rPr lang="nl-NL" sz="800" dirty="0" err="1"/>
              <a:t>Poloni</a:t>
            </a:r>
            <a:r>
              <a:rPr lang="nl-NL" sz="800" dirty="0"/>
              <a:t> ES. </a:t>
            </a:r>
            <a:r>
              <a:rPr lang="nl-NL" sz="800" dirty="0" err="1"/>
              <a:t>Arylamine</a:t>
            </a:r>
            <a:r>
              <a:rPr lang="nl-NL" sz="800" dirty="0"/>
              <a:t> N-</a:t>
            </a:r>
            <a:r>
              <a:rPr lang="nl-NL" sz="800" dirty="0" err="1"/>
              <a:t>acetyltransferase</a:t>
            </a:r>
            <a:r>
              <a:rPr lang="nl-NL" sz="800" dirty="0"/>
              <a:t> 2 (NAT2) </a:t>
            </a:r>
            <a:r>
              <a:rPr lang="nl-NL" sz="800" dirty="0" err="1"/>
              <a:t>genetic</a:t>
            </a:r>
            <a:r>
              <a:rPr lang="nl-NL" sz="800" dirty="0"/>
              <a:t> </a:t>
            </a:r>
            <a:r>
              <a:rPr lang="nl-NL" sz="800" dirty="0" err="1"/>
              <a:t>diversity</a:t>
            </a:r>
            <a:r>
              <a:rPr lang="nl-NL" sz="800" dirty="0"/>
              <a:t> </a:t>
            </a:r>
            <a:r>
              <a:rPr lang="nl-NL" sz="800" dirty="0" err="1"/>
              <a:t>and</a:t>
            </a:r>
            <a:r>
              <a:rPr lang="nl-NL" sz="800" dirty="0"/>
              <a:t> traditional </a:t>
            </a:r>
            <a:r>
              <a:rPr lang="nl-NL" sz="800" dirty="0" err="1"/>
              <a:t>subsistence</a:t>
            </a:r>
            <a:r>
              <a:rPr lang="nl-NL" sz="800" dirty="0"/>
              <a:t>: a worldwide </a:t>
            </a:r>
            <a:r>
              <a:rPr lang="nl-NL" sz="800" dirty="0" err="1"/>
              <a:t>population</a:t>
            </a:r>
            <a:r>
              <a:rPr lang="nl-NL" sz="800" dirty="0"/>
              <a:t> survey. </a:t>
            </a:r>
            <a:r>
              <a:rPr lang="nl-NL" sz="800" dirty="0" err="1"/>
              <a:t>PLoS</a:t>
            </a:r>
            <a:r>
              <a:rPr lang="nl-NL" sz="800" dirty="0"/>
              <a:t> </a:t>
            </a:r>
            <a:r>
              <a:rPr lang="nl-NL" sz="800" dirty="0" err="1"/>
              <a:t>One</a:t>
            </a:r>
            <a:r>
              <a:rPr lang="nl-NL" sz="800" dirty="0"/>
              <a:t>. 2011 Apr 6;6(4):e18507..</a:t>
            </a:r>
          </a:p>
        </p:txBody>
      </p:sp>
    </p:spTree>
    <p:extLst>
      <p:ext uri="{BB962C8B-B14F-4D97-AF65-F5344CB8AC3E}">
        <p14:creationId xmlns:p14="http://schemas.microsoft.com/office/powerpoint/2010/main" val="2404180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3D6E04F-E50E-4D70-BA3B-CE9191650420}"/>
              </a:ext>
            </a:extLst>
          </p:cNvPr>
          <p:cNvSpPr txBox="1"/>
          <p:nvPr/>
        </p:nvSpPr>
        <p:spPr>
          <a:xfrm>
            <a:off x="164431" y="-1490"/>
            <a:ext cx="423247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</a:t>
            </a:r>
            <a:r>
              <a:rPr lang="nl-NL" dirty="0">
                <a:latin typeface="+mj-lt"/>
              </a:rPr>
              <a:t>Preventieve TBC behandeling in transplantatievoorbereiding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A5BEC62-32E9-4EBA-970A-4F0ECE7DC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385" y="53163"/>
            <a:ext cx="1406373" cy="118335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6891382A-4F01-4096-AC5C-A84B95A01AF3}"/>
              </a:ext>
            </a:extLst>
          </p:cNvPr>
          <p:cNvSpPr txBox="1"/>
          <p:nvPr/>
        </p:nvSpPr>
        <p:spPr>
          <a:xfrm>
            <a:off x="4319081" y="53984"/>
            <a:ext cx="34474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4D24234-B8C3-4D37-9A01-4B18A213CAD9}"/>
              </a:ext>
            </a:extLst>
          </p:cNvPr>
          <p:cNvSpPr txBox="1"/>
          <p:nvPr/>
        </p:nvSpPr>
        <p:spPr>
          <a:xfrm>
            <a:off x="164431" y="6463868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Aanmelden via: </a:t>
            </a:r>
            <a:r>
              <a:rPr lang="nl-NL" dirty="0">
                <a:hlinkClick r:id="rId4"/>
              </a:rPr>
              <a:t>bitterpillnvkfb@gmail.com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​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EE3BE1C-D60B-436F-910F-4BB21445A28C}"/>
              </a:ext>
            </a:extLst>
          </p:cNvPr>
          <p:cNvSpPr txBox="1"/>
          <p:nvPr/>
        </p:nvSpPr>
        <p:spPr>
          <a:xfrm>
            <a:off x="5759855" y="6311899"/>
            <a:ext cx="325290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Aangeleverd door: Marieke Kerskes, Britt van de Burgt Catharina ziekenhuis</a:t>
            </a: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B9C1CC4-7520-47AF-BC3F-D3627EFFF978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A47A5ACD-58AB-4B67-B351-3DECDB067F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131242" y="6264262"/>
            <a:ext cx="8791194" cy="45719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CB00F06-0A24-45D7-944C-15D9CA167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843" y="3061058"/>
            <a:ext cx="1406373" cy="1183356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CF6ADA34-5B99-436A-BABE-C4954A4B6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7708"/>
              </p:ext>
            </p:extLst>
          </p:nvPr>
        </p:nvGraphicFramePr>
        <p:xfrm>
          <a:off x="2033081" y="2264814"/>
          <a:ext cx="6556443" cy="3710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4849">
                  <a:extLst>
                    <a:ext uri="{9D8B030D-6E8A-4147-A177-3AD203B41FA5}">
                      <a16:colId xmlns:a16="http://schemas.microsoft.com/office/drawing/2014/main" val="1258333112"/>
                    </a:ext>
                  </a:extLst>
                </a:gridCol>
                <a:gridCol w="2124849">
                  <a:extLst>
                    <a:ext uri="{9D8B030D-6E8A-4147-A177-3AD203B41FA5}">
                      <a16:colId xmlns:a16="http://schemas.microsoft.com/office/drawing/2014/main" val="2726835783"/>
                    </a:ext>
                  </a:extLst>
                </a:gridCol>
                <a:gridCol w="2306745">
                  <a:extLst>
                    <a:ext uri="{9D8B030D-6E8A-4147-A177-3AD203B41FA5}">
                      <a16:colId xmlns:a16="http://schemas.microsoft.com/office/drawing/2014/main" val="2614892686"/>
                    </a:ext>
                  </a:extLst>
                </a:gridCol>
              </a:tblGrid>
              <a:tr h="344481">
                <a:tc>
                  <a:txBody>
                    <a:bodyPr/>
                    <a:lstStyle/>
                    <a:p>
                      <a:r>
                        <a:rPr lang="nl-NL" dirty="0"/>
                        <a:t>Geneesmiddel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Level of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Effect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278136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/>
                        <a:t>Isoniazide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663013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 err="1"/>
                        <a:t>metamizol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Metabolisme/PK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528368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 err="1"/>
                        <a:t>fenytoine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01410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/>
                        <a:t>aspirine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769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hydralazine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Effectiviteit/metabolisme/PK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903317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/>
                        <a:t>cotrimoxazol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650318"/>
                  </a:ext>
                </a:extLst>
              </a:tr>
              <a:tr h="31277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err="1"/>
                        <a:t>docetaxel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101427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 err="1"/>
                        <a:t>thalidomine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696835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 err="1"/>
                        <a:t>cisplatin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983697"/>
                  </a:ext>
                </a:extLst>
              </a:tr>
              <a:tr h="344481">
                <a:tc>
                  <a:txBody>
                    <a:bodyPr/>
                    <a:lstStyle/>
                    <a:p>
                      <a:r>
                        <a:rPr lang="nl-NL" dirty="0"/>
                        <a:t>cyclofosfamide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Toxiciteit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997098"/>
                  </a:ext>
                </a:extLst>
              </a:tr>
            </a:tbl>
          </a:graphicData>
        </a:graphic>
      </p:graphicFrame>
      <p:sp>
        <p:nvSpPr>
          <p:cNvPr id="2" name="Tekstvak 1">
            <a:extLst>
              <a:ext uri="{FF2B5EF4-FFF2-40B4-BE49-F238E27FC236}">
                <a16:creationId xmlns:a16="http://schemas.microsoft.com/office/drawing/2014/main" id="{3B5A7D4E-9110-4898-BAB5-88A3ECD9B625}"/>
              </a:ext>
            </a:extLst>
          </p:cNvPr>
          <p:cNvSpPr txBox="1"/>
          <p:nvPr/>
        </p:nvSpPr>
        <p:spPr>
          <a:xfrm>
            <a:off x="2461098" y="1818539"/>
            <a:ext cx="542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Tabel met geneesmiddelen die afhankelijk zijn van NAT2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BF28DC-5634-4EC3-B78D-8D84F0F46864}"/>
              </a:ext>
            </a:extLst>
          </p:cNvPr>
          <p:cNvSpPr txBox="1"/>
          <p:nvPr/>
        </p:nvSpPr>
        <p:spPr>
          <a:xfrm>
            <a:off x="5116743" y="5938728"/>
            <a:ext cx="3586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/>
              <a:t>Bron:  https://www.pharmgkb.org/gene/PA18/clinicalAnnotation</a:t>
            </a:r>
          </a:p>
          <a:p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16305148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2724</TotalTime>
  <Words>803</Words>
  <Application>Microsoft Office PowerPoint</Application>
  <PresentationFormat>Diavoorstelling (4:3)</PresentationFormat>
  <Paragraphs>100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Merriweather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Smeets, Nori</dc:creator>
  <cp:lastModifiedBy>Dreijer, A.R. ( Albert )</cp:lastModifiedBy>
  <cp:revision>146</cp:revision>
  <dcterms:created xsi:type="dcterms:W3CDTF">2020-01-09T13:28:19Z</dcterms:created>
  <dcterms:modified xsi:type="dcterms:W3CDTF">2025-04-09T09:08:43Z</dcterms:modified>
</cp:coreProperties>
</file>