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65" r:id="rId2"/>
    <p:sldId id="291"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98" autoAdjust="0"/>
  </p:normalViewPr>
  <p:slideViewPr>
    <p:cSldViewPr snapToGrid="0">
      <p:cViewPr varScale="1">
        <p:scale>
          <a:sx n="98" d="100"/>
          <a:sy n="98" d="100"/>
        </p:scale>
        <p:origin x="19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09-04-2025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39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515/jbcpp-2020-0108" TargetMode="External"/><Relationship Id="rId3" Type="http://schemas.openxmlformats.org/officeDocument/2006/relationships/image" Target="../media/image4.png"/><Relationship Id="rId7" Type="http://schemas.openxmlformats.org/officeDocument/2006/relationships/hyperlink" Target="https://doi.org/10.1016/j.clpt.2006.02.014"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doi.org/10.2165/00003088-200342130-00005" TargetMode="Externa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461665"/>
          </a:xfrm>
          <a:prstGeom prst="rect">
            <a:avLst/>
          </a:prstGeom>
          <a:noFill/>
        </p:spPr>
        <p:txBody>
          <a:bodyPr wrap="square" rtlCol="0">
            <a:spAutoFit/>
          </a:bodyPr>
          <a:lstStyle/>
          <a:p>
            <a:r>
              <a:rPr lang="nl-NL" sz="2400" b="1" dirty="0">
                <a:latin typeface="+mj-lt"/>
              </a:rPr>
              <a:t>Casus  85 - april 2025</a:t>
            </a:r>
            <a:r>
              <a:rPr lang="nl-NL" dirty="0">
                <a:solidFill>
                  <a:schemeClr val="bg1"/>
                </a:solidFill>
                <a:latin typeface="+mj-lt"/>
              </a:rPr>
              <a:t>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840411" y="39228"/>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0000"/>
              </a:lnSpc>
              <a:spcBef>
                <a:spcPts val="0"/>
              </a:spcBef>
            </a:pPr>
            <a:r>
              <a:rPr lang="en-US" altLang="en-US" sz="1400" dirty="0">
                <a:solidFill>
                  <a:schemeClr val="tx1"/>
                </a:solidFill>
              </a:rPr>
              <a:t>Man, 69 </a:t>
            </a:r>
            <a:r>
              <a:rPr lang="nl-NL" altLang="en-US" sz="1400" dirty="0">
                <a:solidFill>
                  <a:schemeClr val="tx1"/>
                </a:solidFill>
              </a:rPr>
              <a:t>jaar</a:t>
            </a:r>
            <a:r>
              <a:rPr lang="en-US" altLang="en-US" sz="1400" dirty="0">
                <a:solidFill>
                  <a:schemeClr val="tx1"/>
                </a:solidFill>
              </a:rPr>
              <a:t>, VG: CVA, </a:t>
            </a:r>
            <a:r>
              <a:rPr lang="en-US" altLang="en-US" sz="1400" dirty="0" err="1">
                <a:solidFill>
                  <a:schemeClr val="tx1"/>
                </a:solidFill>
              </a:rPr>
              <a:t>hartinfarct</a:t>
            </a:r>
            <a:r>
              <a:rPr lang="en-US" altLang="en-US" sz="1400" dirty="0">
                <a:solidFill>
                  <a:schemeClr val="tx1"/>
                </a:solidFill>
              </a:rPr>
              <a:t>, 2025 </a:t>
            </a:r>
            <a:r>
              <a:rPr lang="en-US" altLang="en-US" sz="1400" dirty="0" err="1">
                <a:solidFill>
                  <a:schemeClr val="tx1"/>
                </a:solidFill>
              </a:rPr>
              <a:t>nieuwe</a:t>
            </a:r>
            <a:r>
              <a:rPr lang="en-US" altLang="en-US" sz="1400" dirty="0">
                <a:solidFill>
                  <a:schemeClr val="tx1"/>
                </a:solidFill>
              </a:rPr>
              <a:t> diagnose peri-</a:t>
            </a:r>
            <a:r>
              <a:rPr lang="en-US" altLang="en-US" sz="1400" dirty="0" err="1">
                <a:solidFill>
                  <a:schemeClr val="tx1"/>
                </a:solidFill>
              </a:rPr>
              <a:t>hilair</a:t>
            </a:r>
            <a:r>
              <a:rPr lang="en-US" altLang="en-US" sz="1400" dirty="0">
                <a:solidFill>
                  <a:schemeClr val="tx1"/>
                </a:solidFill>
              </a:rPr>
              <a:t> </a:t>
            </a:r>
            <a:r>
              <a:rPr lang="en-US" altLang="en-US" sz="1400" dirty="0" err="1">
                <a:solidFill>
                  <a:schemeClr val="tx1"/>
                </a:solidFill>
              </a:rPr>
              <a:t>cholangiocarcinoom</a:t>
            </a:r>
            <a:r>
              <a:rPr lang="en-US" altLang="en-US" sz="1400" dirty="0">
                <a:solidFill>
                  <a:schemeClr val="tx1"/>
                </a:solidFill>
              </a:rPr>
              <a:t>.</a:t>
            </a:r>
          </a:p>
          <a:p>
            <a:pPr>
              <a:lnSpc>
                <a:spcPct val="100000"/>
              </a:lnSpc>
              <a:spcBef>
                <a:spcPts val="0"/>
              </a:spcBef>
            </a:pPr>
            <a:endParaRPr lang="en-US" altLang="en-US" sz="1400" u="sng" dirty="0">
              <a:solidFill>
                <a:schemeClr val="tx1"/>
              </a:solidFill>
            </a:endParaRPr>
          </a:p>
          <a:p>
            <a:pPr>
              <a:lnSpc>
                <a:spcPct val="100000"/>
              </a:lnSpc>
              <a:spcBef>
                <a:spcPts val="0"/>
              </a:spcBef>
            </a:pPr>
            <a:r>
              <a:rPr lang="en-US" altLang="en-US" sz="1400" u="sng" dirty="0" err="1">
                <a:solidFill>
                  <a:schemeClr val="tx1"/>
                </a:solidFill>
              </a:rPr>
              <a:t>Medicatie</a:t>
            </a:r>
            <a:r>
              <a:rPr lang="en-US" altLang="en-US" sz="1400" u="sng" dirty="0">
                <a:solidFill>
                  <a:schemeClr val="tx1"/>
                </a:solidFill>
              </a:rPr>
              <a:t>: </a:t>
            </a:r>
            <a:r>
              <a:rPr lang="en-US" altLang="en-US" sz="1400" dirty="0" err="1">
                <a:solidFill>
                  <a:schemeClr val="tx1"/>
                </a:solidFill>
              </a:rPr>
              <a:t>Atorvastatine</a:t>
            </a:r>
            <a:r>
              <a:rPr lang="en-US" altLang="en-US" sz="1400" dirty="0">
                <a:solidFill>
                  <a:schemeClr val="tx1"/>
                </a:solidFill>
              </a:rPr>
              <a:t> 1dd40mg, Ezetimibe 1dd10mg, Dabigatran 2dd150mg, Telmisartan 1dd80mg, </a:t>
            </a:r>
            <a:r>
              <a:rPr lang="en-US" altLang="en-US" sz="1400" dirty="0" err="1">
                <a:solidFill>
                  <a:schemeClr val="tx1"/>
                </a:solidFill>
              </a:rPr>
              <a:t>Hydrochloorthiazide</a:t>
            </a:r>
            <a:r>
              <a:rPr lang="en-US" altLang="en-US" sz="1400" dirty="0">
                <a:solidFill>
                  <a:schemeClr val="tx1"/>
                </a:solidFill>
              </a:rPr>
              <a:t> 1dd25mg, </a:t>
            </a:r>
            <a:r>
              <a:rPr lang="en-US" altLang="en-US" sz="1400" dirty="0" err="1">
                <a:solidFill>
                  <a:schemeClr val="tx1"/>
                </a:solidFill>
              </a:rPr>
              <a:t>Omeprazol</a:t>
            </a:r>
            <a:r>
              <a:rPr lang="en-US" altLang="en-US" sz="1400" dirty="0">
                <a:solidFill>
                  <a:schemeClr val="tx1"/>
                </a:solidFill>
              </a:rPr>
              <a:t> 1dd40mg</a:t>
            </a:r>
          </a:p>
          <a:p>
            <a:pPr>
              <a:lnSpc>
                <a:spcPct val="100000"/>
              </a:lnSpc>
              <a:spcBef>
                <a:spcPts val="0"/>
              </a:spcBef>
            </a:pPr>
            <a:endParaRPr lang="en-US" altLang="en-US" sz="1400" u="sng" dirty="0">
              <a:solidFill>
                <a:schemeClr val="tx1"/>
              </a:solidFill>
            </a:endParaRPr>
          </a:p>
          <a:p>
            <a:pPr>
              <a:lnSpc>
                <a:spcPct val="100000"/>
              </a:lnSpc>
              <a:spcBef>
                <a:spcPts val="0"/>
              </a:spcBef>
            </a:pPr>
            <a:r>
              <a:rPr lang="en-US" altLang="en-US" sz="1400" u="sng" dirty="0">
                <a:solidFill>
                  <a:schemeClr val="tx1"/>
                </a:solidFill>
              </a:rPr>
              <a:t>31-1 ERCP</a:t>
            </a:r>
            <a:r>
              <a:rPr lang="en-US" altLang="en-US" sz="1400" dirty="0">
                <a:solidFill>
                  <a:schemeClr val="tx1"/>
                </a:solidFill>
              </a:rPr>
              <a:t> </a:t>
            </a:r>
            <a:r>
              <a:rPr lang="en-US" altLang="en-US" sz="1400" dirty="0" err="1">
                <a:solidFill>
                  <a:schemeClr val="tx1"/>
                </a:solidFill>
              </a:rPr>
              <a:t>ivm</a:t>
            </a:r>
            <a:r>
              <a:rPr lang="en-US" altLang="en-US" sz="1400" dirty="0">
                <a:solidFill>
                  <a:schemeClr val="tx1"/>
                </a:solidFill>
              </a:rPr>
              <a:t> </a:t>
            </a:r>
            <a:r>
              <a:rPr lang="en-US" altLang="en-US" sz="1400" dirty="0" err="1">
                <a:solidFill>
                  <a:schemeClr val="tx1"/>
                </a:solidFill>
              </a:rPr>
              <a:t>stentplaatsing</a:t>
            </a:r>
            <a:r>
              <a:rPr lang="en-US" altLang="en-US" sz="1400" dirty="0">
                <a:solidFill>
                  <a:schemeClr val="tx1"/>
                </a:solidFill>
              </a:rPr>
              <a:t>, </a:t>
            </a:r>
            <a:r>
              <a:rPr lang="en-US" altLang="en-US" sz="1400" dirty="0" err="1">
                <a:solidFill>
                  <a:schemeClr val="tx1"/>
                </a:solidFill>
              </a:rPr>
              <a:t>succesvolle</a:t>
            </a:r>
            <a:r>
              <a:rPr lang="en-US" altLang="en-US" sz="1400" dirty="0">
                <a:solidFill>
                  <a:schemeClr val="tx1"/>
                </a:solidFill>
              </a:rPr>
              <a:t> stent </a:t>
            </a:r>
            <a:r>
              <a:rPr lang="en-US" altLang="en-US" sz="1400" dirty="0" err="1">
                <a:solidFill>
                  <a:schemeClr val="tx1"/>
                </a:solidFill>
              </a:rPr>
              <a:t>plaatsing</a:t>
            </a:r>
            <a:r>
              <a:rPr lang="en-US" altLang="en-US" sz="1400" dirty="0">
                <a:solidFill>
                  <a:schemeClr val="tx1"/>
                </a:solidFill>
              </a:rPr>
              <a:t> (3 </a:t>
            </a:r>
            <a:r>
              <a:rPr lang="en-US" altLang="en-US" sz="1400" dirty="0" err="1">
                <a:solidFill>
                  <a:schemeClr val="tx1"/>
                </a:solidFill>
              </a:rPr>
              <a:t>stuks</a:t>
            </a:r>
            <a:r>
              <a:rPr lang="en-US" altLang="en-US" sz="1400" dirty="0">
                <a:solidFill>
                  <a:schemeClr val="tx1"/>
                </a:solidFill>
              </a:rPr>
              <a:t>). Start </a:t>
            </a:r>
            <a:r>
              <a:rPr lang="en-US" altLang="en-US" sz="1400" dirty="0" err="1">
                <a:solidFill>
                  <a:schemeClr val="tx1"/>
                </a:solidFill>
              </a:rPr>
              <a:t>augmentin</a:t>
            </a:r>
            <a:r>
              <a:rPr lang="en-US" altLang="en-US" sz="1400" dirty="0">
                <a:solidFill>
                  <a:schemeClr val="tx1"/>
                </a:solidFill>
              </a:rPr>
              <a:t> 3dd625mg post-procedure.</a:t>
            </a:r>
          </a:p>
          <a:p>
            <a:pPr>
              <a:lnSpc>
                <a:spcPct val="100000"/>
              </a:lnSpc>
              <a:spcBef>
                <a:spcPts val="0"/>
              </a:spcBef>
            </a:pPr>
            <a:endParaRPr lang="nl-NL" altLang="en-US" sz="1400" u="sng" dirty="0">
              <a:solidFill>
                <a:schemeClr val="tx1"/>
              </a:solidFill>
            </a:endParaRPr>
          </a:p>
          <a:p>
            <a:pPr>
              <a:lnSpc>
                <a:spcPct val="100000"/>
              </a:lnSpc>
              <a:spcBef>
                <a:spcPts val="0"/>
              </a:spcBef>
            </a:pPr>
            <a:r>
              <a:rPr lang="nl-NL" altLang="en-US" sz="1400" u="sng" dirty="0">
                <a:solidFill>
                  <a:schemeClr val="tx1"/>
                </a:solidFill>
              </a:rPr>
              <a:t>5-2-2025 SEH bezoek</a:t>
            </a:r>
            <a:r>
              <a:rPr lang="nl-NL" altLang="en-US" sz="1400" dirty="0">
                <a:solidFill>
                  <a:schemeClr val="tx1"/>
                </a:solidFill>
              </a:rPr>
              <a:t>: Acute nierinsufficiëntie (normaal </a:t>
            </a:r>
            <a:r>
              <a:rPr lang="nl-NL" altLang="en-US" sz="1400" dirty="0" err="1">
                <a:solidFill>
                  <a:schemeClr val="tx1"/>
                </a:solidFill>
              </a:rPr>
              <a:t>eGFR</a:t>
            </a:r>
            <a:r>
              <a:rPr lang="nl-NL" altLang="en-US" sz="1400" dirty="0">
                <a:solidFill>
                  <a:schemeClr val="tx1"/>
                </a:solidFill>
              </a:rPr>
              <a:t> 41) bij poliklinisch lab zie hieronder. Urine onveranderd donkerder na ERCP, spierkrampen sinds ERCP iets toegenomen maar al jaren klachten van spierkrampen bij statine gebruik.</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u="sng" dirty="0">
                <a:solidFill>
                  <a:schemeClr val="tx1"/>
                </a:solidFill>
              </a:rPr>
              <a:t>Echo abdomen</a:t>
            </a:r>
            <a:r>
              <a:rPr lang="nl-NL" altLang="en-US" sz="1400" dirty="0">
                <a:solidFill>
                  <a:schemeClr val="tx1"/>
                </a:solidFill>
              </a:rPr>
              <a:t>: De vena </a:t>
            </a:r>
            <a:r>
              <a:rPr lang="nl-NL" altLang="en-US" sz="1400" dirty="0" err="1">
                <a:solidFill>
                  <a:schemeClr val="tx1"/>
                </a:solidFill>
              </a:rPr>
              <a:t>porta</a:t>
            </a:r>
            <a:r>
              <a:rPr lang="nl-NL" altLang="en-US" sz="1400" dirty="0">
                <a:solidFill>
                  <a:schemeClr val="tx1"/>
                </a:solidFill>
              </a:rPr>
              <a:t> is doorgankelijk, alsook de vena </a:t>
            </a:r>
            <a:r>
              <a:rPr lang="nl-NL" altLang="en-US" sz="1400" dirty="0" err="1">
                <a:solidFill>
                  <a:schemeClr val="tx1"/>
                </a:solidFill>
              </a:rPr>
              <a:t>porta</a:t>
            </a:r>
            <a:r>
              <a:rPr lang="nl-NL" altLang="en-US" sz="1400" dirty="0">
                <a:solidFill>
                  <a:schemeClr val="tx1"/>
                </a:solidFill>
              </a:rPr>
              <a:t> </a:t>
            </a:r>
            <a:r>
              <a:rPr lang="nl-NL" altLang="en-US" sz="1400" dirty="0" err="1">
                <a:solidFill>
                  <a:schemeClr val="tx1"/>
                </a:solidFill>
              </a:rPr>
              <a:t>dextra</a:t>
            </a:r>
            <a:r>
              <a:rPr lang="nl-NL" altLang="en-US" sz="1400" dirty="0">
                <a:solidFill>
                  <a:schemeClr val="tx1"/>
                </a:solidFill>
              </a:rPr>
              <a:t>. </a:t>
            </a:r>
          </a:p>
          <a:p>
            <a:pPr>
              <a:lnSpc>
                <a:spcPct val="100000"/>
              </a:lnSpc>
              <a:spcBef>
                <a:spcPts val="0"/>
              </a:spcBef>
            </a:pPr>
            <a:r>
              <a:rPr lang="nl-NL" altLang="en-US" sz="1400" dirty="0" err="1">
                <a:solidFill>
                  <a:schemeClr val="tx1"/>
                </a:solidFill>
              </a:rPr>
              <a:t>Sinistra</a:t>
            </a:r>
            <a:r>
              <a:rPr lang="nl-NL" altLang="en-US" sz="1400" dirty="0">
                <a:solidFill>
                  <a:schemeClr val="tx1"/>
                </a:solidFill>
              </a:rPr>
              <a:t> is niet doorgankelijk, conform recente CT. </a:t>
            </a:r>
            <a:r>
              <a:rPr lang="nl-NL" altLang="en-US" sz="1400" dirty="0" err="1">
                <a:solidFill>
                  <a:schemeClr val="tx1"/>
                </a:solidFill>
              </a:rPr>
              <a:t>Aërobilie</a:t>
            </a:r>
            <a:r>
              <a:rPr lang="nl-NL" altLang="en-US" sz="1400" dirty="0">
                <a:solidFill>
                  <a:schemeClr val="tx1"/>
                </a:solidFill>
              </a:rPr>
              <a:t> bij recente stentplaatsing </a:t>
            </a:r>
          </a:p>
          <a:p>
            <a:pPr>
              <a:lnSpc>
                <a:spcPct val="100000"/>
              </a:lnSpc>
              <a:spcBef>
                <a:spcPts val="0"/>
              </a:spcBef>
            </a:pPr>
            <a:r>
              <a:rPr lang="nl-NL" altLang="en-US" sz="1400" dirty="0">
                <a:solidFill>
                  <a:schemeClr val="tx1"/>
                </a:solidFill>
              </a:rPr>
              <a:t>in de galwegen. Normaal reflectiepatroon van beide nieren zonder hydronefrose. </a:t>
            </a:r>
          </a:p>
          <a:p>
            <a:pPr>
              <a:lnSpc>
                <a:spcPct val="100000"/>
              </a:lnSpc>
              <a:spcBef>
                <a:spcPts val="0"/>
              </a:spcBef>
            </a:pPr>
            <a:endParaRPr lang="en-US" altLang="en-US" sz="1400" dirty="0">
              <a:solidFill>
                <a:schemeClr val="tx1"/>
              </a:solidFill>
            </a:endParaRPr>
          </a:p>
          <a:p>
            <a:pPr>
              <a:lnSpc>
                <a:spcPct val="100000"/>
              </a:lnSpc>
              <a:spcBef>
                <a:spcPts val="0"/>
              </a:spcBef>
            </a:pPr>
            <a:r>
              <a:rPr lang="en-US" altLang="en-US" sz="1400" u="sng" dirty="0" err="1">
                <a:solidFill>
                  <a:schemeClr val="tx1"/>
                </a:solidFill>
              </a:rPr>
              <a:t>Statine</a:t>
            </a:r>
            <a:r>
              <a:rPr lang="en-US" altLang="en-US" sz="1400" u="sng" dirty="0">
                <a:solidFill>
                  <a:schemeClr val="tx1"/>
                </a:solidFill>
              </a:rPr>
              <a:t> </a:t>
            </a:r>
            <a:r>
              <a:rPr lang="en-US" altLang="en-US" sz="1400" u="sng" dirty="0" err="1">
                <a:solidFill>
                  <a:schemeClr val="tx1"/>
                </a:solidFill>
              </a:rPr>
              <a:t>spiegels</a:t>
            </a:r>
            <a:r>
              <a:rPr lang="en-US" altLang="en-US" sz="1400" u="sng" dirty="0">
                <a:solidFill>
                  <a:schemeClr val="tx1"/>
                </a:solidFill>
              </a:rPr>
              <a:t>:</a:t>
            </a:r>
          </a:p>
          <a:p>
            <a:pPr>
              <a:lnSpc>
                <a:spcPct val="100000"/>
              </a:lnSpc>
              <a:spcBef>
                <a:spcPts val="0"/>
              </a:spcBef>
            </a:pPr>
            <a:r>
              <a:rPr lang="da-DK" altLang="en-US" sz="1400" dirty="0">
                <a:solidFill>
                  <a:schemeClr val="tx1"/>
                </a:solidFill>
              </a:rPr>
              <a:t>300 ug/L (4-2-2025 21:34) </a:t>
            </a:r>
          </a:p>
          <a:p>
            <a:pPr>
              <a:lnSpc>
                <a:spcPct val="100000"/>
              </a:lnSpc>
              <a:spcBef>
                <a:spcPts val="0"/>
              </a:spcBef>
            </a:pPr>
            <a:r>
              <a:rPr lang="da-DK" altLang="en-US" sz="1400" dirty="0">
                <a:solidFill>
                  <a:schemeClr val="tx1"/>
                </a:solidFill>
              </a:rPr>
              <a:t>83,3ug/L (5-2-2025 10:27) </a:t>
            </a:r>
          </a:p>
          <a:p>
            <a:pPr>
              <a:lnSpc>
                <a:spcPct val="100000"/>
              </a:lnSpc>
              <a:spcBef>
                <a:spcPts val="0"/>
              </a:spcBef>
            </a:pPr>
            <a:r>
              <a:rPr lang="da-DK" altLang="en-US" sz="1400" dirty="0">
                <a:solidFill>
                  <a:schemeClr val="tx1"/>
                </a:solidFill>
              </a:rPr>
              <a:t>22.8 ug/L(6-2-2025 8:14)</a:t>
            </a:r>
          </a:p>
          <a:p>
            <a:pPr>
              <a:lnSpc>
                <a:spcPct val="100000"/>
              </a:lnSpc>
              <a:spcBef>
                <a:spcPts val="0"/>
              </a:spcBef>
            </a:pPr>
            <a:endParaRPr lang="da-DK" altLang="en-US" sz="1400" dirty="0">
              <a:solidFill>
                <a:schemeClr val="tx1"/>
              </a:solidFill>
            </a:endParaRPr>
          </a:p>
          <a:p>
            <a:pPr>
              <a:lnSpc>
                <a:spcPct val="100000"/>
              </a:lnSpc>
              <a:spcBef>
                <a:spcPts val="0"/>
              </a:spcBef>
            </a:pPr>
            <a:r>
              <a:rPr lang="da-DK" altLang="en-US" sz="1400" b="1" dirty="0">
                <a:solidFill>
                  <a:schemeClr val="tx1"/>
                </a:solidFill>
              </a:rPr>
              <a:t>Vraag</a:t>
            </a:r>
            <a:r>
              <a:rPr lang="da-DK" altLang="en-US" sz="1400" dirty="0">
                <a:solidFill>
                  <a:schemeClr val="tx1"/>
                </a:solidFill>
              </a:rPr>
              <a:t>: Wat is hier de oorzaak van de acute </a:t>
            </a:r>
            <a:br>
              <a:rPr lang="da-DK" altLang="en-US" sz="1400" dirty="0">
                <a:solidFill>
                  <a:schemeClr val="tx1"/>
                </a:solidFill>
              </a:rPr>
            </a:br>
            <a:r>
              <a:rPr lang="da-DK" altLang="en-US" sz="1400" dirty="0">
                <a:solidFill>
                  <a:schemeClr val="tx1"/>
                </a:solidFill>
              </a:rPr>
              <a:t>nierinsufficientie en welke factoren spelen een rol?</a:t>
            </a:r>
          </a:p>
          <a:p>
            <a:pPr>
              <a:lnSpc>
                <a:spcPct val="100000"/>
              </a:lnSpc>
              <a:spcBef>
                <a:spcPts val="0"/>
              </a:spcBef>
            </a:pPr>
            <a:endParaRPr lang="en-US" altLang="en-US" sz="1400" dirty="0">
              <a:solidFill>
                <a:schemeClr val="tx1"/>
              </a:solidFill>
            </a:endParaRPr>
          </a:p>
          <a:p>
            <a:pPr>
              <a:lnSpc>
                <a:spcPct val="100000"/>
              </a:lnSpc>
              <a:spcBef>
                <a:spcPts val="0"/>
              </a:spcBef>
            </a:pPr>
            <a:endParaRPr lang="en-US" altLang="en-US" sz="1400" dirty="0">
              <a:solidFill>
                <a:schemeClr val="tx1"/>
              </a:solidFill>
            </a:endParaRPr>
          </a:p>
          <a:p>
            <a:pPr>
              <a:lnSpc>
                <a:spcPct val="100000"/>
              </a:lnSpc>
              <a:spcBef>
                <a:spcPts val="0"/>
              </a:spcBef>
            </a:pPr>
            <a:endParaRPr lang="en-US" altLang="en-US" sz="14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Jens van de Wouw, Erasmus MC </a:t>
            </a:r>
            <a:endParaRPr lang="nl-NL" sz="1100" dirty="0"/>
          </a:p>
        </p:txBody>
      </p:sp>
      <p:pic>
        <p:nvPicPr>
          <p:cNvPr id="17" name="Picture 16">
            <a:extLst>
              <a:ext uri="{FF2B5EF4-FFF2-40B4-BE49-F238E27FC236}">
                <a16:creationId xmlns:a16="http://schemas.microsoft.com/office/drawing/2014/main" id="{3DBADDE3-3CDD-D931-D306-F32363EAAC5A}"/>
              </a:ext>
            </a:extLst>
          </p:cNvPr>
          <p:cNvPicPr>
            <a:picLocks noChangeAspect="1"/>
          </p:cNvPicPr>
          <p:nvPr/>
        </p:nvPicPr>
        <p:blipFill>
          <a:blip r:embed="rId6"/>
          <a:stretch>
            <a:fillRect/>
          </a:stretch>
        </p:blipFill>
        <p:spPr>
          <a:xfrm>
            <a:off x="4215165" y="3427002"/>
            <a:ext cx="4785775" cy="2816596"/>
          </a:xfrm>
          <a:prstGeom prst="rect">
            <a:avLst/>
          </a:prstGeom>
        </p:spPr>
      </p:pic>
      <p:sp>
        <p:nvSpPr>
          <p:cNvPr id="14" name="Tekstvak 13">
            <a:extLst>
              <a:ext uri="{FF2B5EF4-FFF2-40B4-BE49-F238E27FC236}">
                <a16:creationId xmlns:a16="http://schemas.microsoft.com/office/drawing/2014/main" id="{55598279-E91D-4646-BC18-223310DA94CD}"/>
              </a:ext>
            </a:extLst>
          </p:cNvPr>
          <p:cNvSpPr txBox="1"/>
          <p:nvPr/>
        </p:nvSpPr>
        <p:spPr>
          <a:xfrm>
            <a:off x="239546" y="516421"/>
            <a:ext cx="3988435" cy="461665"/>
          </a:xfrm>
          <a:prstGeom prst="rect">
            <a:avLst/>
          </a:prstGeom>
          <a:noFill/>
        </p:spPr>
        <p:txBody>
          <a:bodyPr wrap="square" rtlCol="0">
            <a:spAutoFit/>
          </a:bodyPr>
          <a:lstStyle/>
          <a:p>
            <a:r>
              <a:rPr lang="nl-NL" sz="2400" b="1" dirty="0">
                <a:latin typeface="+mj-lt"/>
              </a:rPr>
              <a:t>Acute nierinsufficiëntie</a:t>
            </a:r>
            <a:endParaRPr lang="nl-NL" sz="2400" b="1" dirty="0">
              <a:solidFill>
                <a:schemeClr val="bg1"/>
              </a:solidFill>
              <a:latin typeface="+mj-lt"/>
            </a:endParaRP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461665"/>
          </a:xfrm>
          <a:prstGeom prst="rect">
            <a:avLst/>
          </a:prstGeom>
          <a:noFill/>
        </p:spPr>
        <p:txBody>
          <a:bodyPr wrap="square" rtlCol="0">
            <a:spAutoFit/>
          </a:bodyPr>
          <a:lstStyle/>
          <a:p>
            <a:pPr lvl="0">
              <a:defRPr/>
            </a:pPr>
            <a:r>
              <a:rPr lang="nl-NL" sz="2400" b="1" dirty="0">
                <a:latin typeface="+mj-lt"/>
              </a:rPr>
              <a:t>Uitwerking casus 85</a:t>
            </a:r>
            <a:r>
              <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rPr>
              <a:t>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844193" y="56191"/>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Ook deze quiz ontvangen?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83686" y="549109"/>
            <a:ext cx="5900224" cy="523220"/>
          </a:xfrm>
          <a:prstGeom prst="rect">
            <a:avLst/>
          </a:prstGeom>
          <a:noFill/>
        </p:spPr>
        <p:txBody>
          <a:bodyPr wrap="square" rtlCol="0">
            <a:spAutoFit/>
          </a:bodyPr>
          <a:lstStyle/>
          <a:p>
            <a:endParaRPr lang="nl-NL" sz="2800" dirty="0">
              <a:latin typeface="+mj-lt"/>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lvl="0" algn="just" defTabSz="457200" eaLnBrk="0" fontAlgn="base" hangingPunct="0">
              <a:lnSpc>
                <a:spcPct val="150000"/>
              </a:lnSpc>
              <a:spcBef>
                <a:spcPts val="0"/>
              </a:spcBef>
            </a:pPr>
            <a:endParaRPr lang="nl-NL" sz="1200" dirty="0">
              <a:solidFill>
                <a:prstClr val="black"/>
              </a:solidFill>
              <a:ea typeface="ＭＳ Ｐゴシック" charset="-128"/>
            </a:endParaRPr>
          </a:p>
          <a:p>
            <a:pPr lvl="0" algn="just" defTabSz="457200" eaLnBrk="0" fontAlgn="base" hangingPunct="0">
              <a:lnSpc>
                <a:spcPct val="150000"/>
              </a:lnSpc>
              <a:spcBef>
                <a:spcPts val="0"/>
              </a:spcBef>
            </a:pPr>
            <a:endParaRPr lang="nl-NL" sz="1200" dirty="0">
              <a:solidFill>
                <a:prstClr val="black"/>
              </a:solidFill>
              <a:ea typeface="ＭＳ Ｐゴシック" charset="-128"/>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pPr>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r>
              <a:rPr lang="nl-NL" sz="1100" b="1" dirty="0">
                <a:solidFill>
                  <a:prstClr val="black"/>
                </a:solidFill>
                <a:latin typeface="Calibri" panose="020F0502020204030204"/>
              </a:rPr>
              <a:t>J</a:t>
            </a:r>
            <a:r>
              <a:rPr kumimoji="0" lang="nl-NL" sz="1100" b="1" i="0" u="none" strike="noStrike" kern="1200" cap="none" spc="0" normalizeH="0" baseline="0" noProof="0" dirty="0" err="1">
                <a:ln>
                  <a:noFill/>
                </a:ln>
                <a:solidFill>
                  <a:prstClr val="black"/>
                </a:solidFill>
                <a:effectLst/>
                <a:uLnTx/>
                <a:uFillTx/>
                <a:latin typeface="Calibri" panose="020F0502020204030204"/>
                <a:ea typeface="+mn-ea"/>
                <a:cs typeface="+mn-cs"/>
              </a:rPr>
              <a:t>ens</a:t>
            </a: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 van de Wouw,</a:t>
            </a:r>
            <a:r>
              <a:rPr kumimoji="0" lang="nl-NL" sz="1100" b="1" i="0" u="none" strike="noStrike" kern="1200" cap="none" spc="0" normalizeH="0" noProof="0" dirty="0">
                <a:ln>
                  <a:noFill/>
                </a:ln>
                <a:solidFill>
                  <a:prstClr val="black"/>
                </a:solidFill>
                <a:effectLst/>
                <a:uLnTx/>
                <a:uFillTx/>
                <a:latin typeface="Calibri" panose="020F0502020204030204"/>
                <a:ea typeface="+mn-ea"/>
                <a:cs typeface="+mn-cs"/>
              </a:rPr>
              <a:t> Erasmus MC</a:t>
            </a:r>
            <a:endParaRPr lang="nl-NL" sz="1100" dirty="0"/>
          </a:p>
        </p:txBody>
      </p:sp>
      <p:sp>
        <p:nvSpPr>
          <p:cNvPr id="11" name="Ondertitel 14">
            <a:extLst>
              <a:ext uri="{FF2B5EF4-FFF2-40B4-BE49-F238E27FC236}">
                <a16:creationId xmlns:a16="http://schemas.microsoft.com/office/drawing/2014/main" id="{F316D08F-B5F4-2087-82FE-CDE490E82A8F}"/>
              </a:ext>
            </a:extLst>
          </p:cNvPr>
          <p:cNvSpPr txBox="1">
            <a:spLocks/>
          </p:cNvSpPr>
          <p:nvPr/>
        </p:nvSpPr>
        <p:spPr>
          <a:xfrm>
            <a:off x="202109" y="1370127"/>
            <a:ext cx="8485851" cy="5072903"/>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a:lnSpc>
                <a:spcPct val="100000"/>
              </a:lnSpc>
              <a:spcBef>
                <a:spcPts val="0"/>
              </a:spcBef>
            </a:pPr>
            <a:r>
              <a:rPr lang="da-DK" altLang="en-US" sz="1300" b="1" dirty="0">
                <a:solidFill>
                  <a:schemeClr val="tx1"/>
                </a:solidFill>
              </a:rPr>
              <a:t>Antwoord</a:t>
            </a:r>
            <a:r>
              <a:rPr lang="da-DK" altLang="en-US" sz="1300" dirty="0">
                <a:solidFill>
                  <a:schemeClr val="tx1"/>
                </a:solidFill>
              </a:rPr>
              <a:t>: Er is sprake van een rhabdomyolyse op basis van een statine-geinduceerde myopathie met daaropvolgend een acute nierinsufficientie. Kenmerkend bij rhabdomyolyse is spierverlies (verschillende mogelijke oorzaken) waarbij o.a. creatine kinase en myoglobine vrijkomt uit de spiercel. Myoglobinurie kan leiden tot nierschade met noodzaak tot dialyse.</a:t>
            </a:r>
          </a:p>
          <a:p>
            <a:pPr>
              <a:lnSpc>
                <a:spcPct val="100000"/>
              </a:lnSpc>
              <a:spcBef>
                <a:spcPts val="0"/>
              </a:spcBef>
            </a:pPr>
            <a:endParaRPr lang="da-DK" altLang="en-US" sz="1300" b="1" dirty="0">
              <a:solidFill>
                <a:schemeClr val="tx1"/>
              </a:solidFill>
            </a:endParaRPr>
          </a:p>
          <a:p>
            <a:pPr>
              <a:lnSpc>
                <a:spcPct val="100000"/>
              </a:lnSpc>
              <a:spcBef>
                <a:spcPts val="0"/>
              </a:spcBef>
            </a:pPr>
            <a:r>
              <a:rPr lang="da-DK" altLang="en-US" sz="1300" b="1" dirty="0">
                <a:solidFill>
                  <a:schemeClr val="tx1"/>
                </a:solidFill>
              </a:rPr>
              <a:t>Atorvastatine spiegels: </a:t>
            </a:r>
            <a:r>
              <a:rPr lang="da-DK" altLang="en-US" sz="1300" dirty="0">
                <a:solidFill>
                  <a:schemeClr val="tx1"/>
                </a:solidFill>
              </a:rPr>
              <a:t>Normale C</a:t>
            </a:r>
            <a:r>
              <a:rPr lang="da-DK" altLang="en-US" sz="1300" baseline="-25000" dirty="0">
                <a:solidFill>
                  <a:schemeClr val="tx1"/>
                </a:solidFill>
              </a:rPr>
              <a:t>max</a:t>
            </a:r>
            <a:r>
              <a:rPr lang="da-DK" altLang="en-US" sz="1300" dirty="0">
                <a:solidFill>
                  <a:schemeClr val="tx1"/>
                </a:solidFill>
              </a:rPr>
              <a:t> na 40mg ~12-13 ug/L (</a:t>
            </a:r>
            <a:r>
              <a:rPr lang="en-US" sz="1300" b="0" i="0" u="none" strike="noStrike" dirty="0">
                <a:solidFill>
                  <a:srgbClr val="0071BC"/>
                </a:solidFill>
                <a:effectLst/>
                <a:latin typeface="BlinkMacSystemFont"/>
                <a:hlinkClick r:id="rId6"/>
              </a:rPr>
              <a:t>10.2165/00003088-200342130-00005</a:t>
            </a:r>
            <a:r>
              <a:rPr lang="da-DK" altLang="en-US" sz="1300" dirty="0">
                <a:solidFill>
                  <a:schemeClr val="tx1"/>
                </a:solidFill>
              </a:rPr>
              <a:t>), in de casus ondanks tijd van laatste inname niet bekend fors verhoogd. Toxische spiegels niet goed bekend uit literatuur (al bij normale spiegels myopathie klachten), vooral de inactieve atorvastatine-lactone lijkt positief gecorreleerd met cytotoxiciteit (</a:t>
            </a:r>
            <a:r>
              <a:rPr lang="da-DK" altLang="en-US" sz="1300" dirty="0">
                <a:solidFill>
                  <a:schemeClr val="tx1"/>
                </a:solidFill>
                <a:hlinkClick r:id="rId7"/>
              </a:rPr>
              <a:t>https://doi.org/10.1016/j.clpt.2006.02.014</a:t>
            </a:r>
            <a:r>
              <a:rPr lang="da-DK" altLang="en-US" sz="1300" dirty="0">
                <a:solidFill>
                  <a:schemeClr val="tx1"/>
                </a:solidFill>
              </a:rPr>
              <a:t>).</a:t>
            </a:r>
          </a:p>
          <a:p>
            <a:pPr>
              <a:lnSpc>
                <a:spcPct val="100000"/>
              </a:lnSpc>
              <a:spcBef>
                <a:spcPts val="0"/>
              </a:spcBef>
            </a:pPr>
            <a:endParaRPr lang="da-DK" altLang="en-US" sz="1300" b="1" dirty="0">
              <a:solidFill>
                <a:schemeClr val="tx1"/>
              </a:solidFill>
            </a:endParaRPr>
          </a:p>
          <a:p>
            <a:pPr>
              <a:lnSpc>
                <a:spcPct val="100000"/>
              </a:lnSpc>
              <a:spcBef>
                <a:spcPts val="0"/>
              </a:spcBef>
            </a:pPr>
            <a:r>
              <a:rPr lang="da-DK" altLang="en-US" sz="1300" b="1" dirty="0">
                <a:solidFill>
                  <a:schemeClr val="tx1"/>
                </a:solidFill>
              </a:rPr>
              <a:t>Mogelijke redenen van verhoogde statine spiegels in deze casus:</a:t>
            </a:r>
          </a:p>
          <a:p>
            <a:pPr marL="342900" indent="-342900">
              <a:lnSpc>
                <a:spcPct val="100000"/>
              </a:lnSpc>
              <a:spcBef>
                <a:spcPts val="0"/>
              </a:spcBef>
              <a:buAutoNum type="arabicPeriod"/>
            </a:pPr>
            <a:r>
              <a:rPr lang="nl-NL" altLang="en-US" sz="1300" dirty="0" err="1">
                <a:solidFill>
                  <a:schemeClr val="tx1"/>
                </a:solidFill>
              </a:rPr>
              <a:t>Atorvastatine</a:t>
            </a:r>
            <a:r>
              <a:rPr lang="nl-NL" altLang="en-US" sz="1300" dirty="0">
                <a:solidFill>
                  <a:schemeClr val="tx1"/>
                </a:solidFill>
              </a:rPr>
              <a:t> heeft een hoog first pass-effect, ca 88% wordt </a:t>
            </a:r>
            <a:r>
              <a:rPr lang="nl-NL" altLang="en-US" sz="1300" dirty="0" err="1">
                <a:solidFill>
                  <a:schemeClr val="tx1"/>
                </a:solidFill>
              </a:rPr>
              <a:t>presystemisch</a:t>
            </a:r>
            <a:r>
              <a:rPr lang="nl-NL" altLang="en-US" sz="1300" dirty="0">
                <a:solidFill>
                  <a:schemeClr val="tx1"/>
                </a:solidFill>
              </a:rPr>
              <a:t> geklaard in </a:t>
            </a:r>
            <a:r>
              <a:rPr lang="nl-NL" altLang="en-US" sz="1300" dirty="0" err="1">
                <a:solidFill>
                  <a:schemeClr val="tx1"/>
                </a:solidFill>
              </a:rPr>
              <a:t>gastro-intestinal</a:t>
            </a:r>
            <a:r>
              <a:rPr lang="nl-NL" altLang="en-US" sz="1300" dirty="0">
                <a:solidFill>
                  <a:schemeClr val="tx1"/>
                </a:solidFill>
              </a:rPr>
              <a:t> mucosa en/of de lever. In geval van obstructie in de poortader, kan het first pass-effect van </a:t>
            </a:r>
            <a:r>
              <a:rPr lang="nl-NL" altLang="en-US" sz="1300" dirty="0" err="1">
                <a:solidFill>
                  <a:schemeClr val="tx1"/>
                </a:solidFill>
              </a:rPr>
              <a:t>atorvastatine</a:t>
            </a:r>
            <a:r>
              <a:rPr lang="nl-NL" altLang="en-US" sz="1300" dirty="0">
                <a:solidFill>
                  <a:schemeClr val="tx1"/>
                </a:solidFill>
              </a:rPr>
              <a:t> verminderd zijn, waardoor de systemische blootstelling verhoogt. Child </a:t>
            </a:r>
            <a:r>
              <a:rPr lang="nl-NL" altLang="en-US" sz="1300" dirty="0" err="1">
                <a:solidFill>
                  <a:schemeClr val="tx1"/>
                </a:solidFill>
              </a:rPr>
              <a:t>Pugh</a:t>
            </a:r>
            <a:r>
              <a:rPr lang="nl-NL" altLang="en-US" sz="1300" dirty="0">
                <a:solidFill>
                  <a:schemeClr val="tx1"/>
                </a:solidFill>
              </a:rPr>
              <a:t> A: 4x toename en bij C 11-16x toename AUC/</a:t>
            </a:r>
            <a:r>
              <a:rPr lang="nl-NL" altLang="en-US" sz="1300" dirty="0" err="1">
                <a:solidFill>
                  <a:schemeClr val="tx1"/>
                </a:solidFill>
              </a:rPr>
              <a:t>C</a:t>
            </a:r>
            <a:r>
              <a:rPr lang="nl-NL" altLang="en-US" sz="1300" baseline="-25000" dirty="0" err="1">
                <a:solidFill>
                  <a:schemeClr val="tx1"/>
                </a:solidFill>
              </a:rPr>
              <a:t>max</a:t>
            </a:r>
            <a:endParaRPr lang="nl-NL" altLang="en-US" sz="1300" baseline="30000" dirty="0">
              <a:solidFill>
                <a:schemeClr val="tx1"/>
              </a:solidFill>
            </a:endParaRPr>
          </a:p>
          <a:p>
            <a:pPr marL="342900" indent="-342900">
              <a:lnSpc>
                <a:spcPct val="100000"/>
              </a:lnSpc>
              <a:spcBef>
                <a:spcPts val="0"/>
              </a:spcBef>
              <a:buAutoNum type="arabicPeriod"/>
            </a:pPr>
            <a:r>
              <a:rPr lang="nl-NL" altLang="en-US" sz="1300" dirty="0" err="1">
                <a:solidFill>
                  <a:schemeClr val="tx1"/>
                </a:solidFill>
              </a:rPr>
              <a:t>Farmacogenetica</a:t>
            </a:r>
            <a:r>
              <a:rPr lang="nl-NL" altLang="en-US" sz="1300" dirty="0">
                <a:solidFill>
                  <a:schemeClr val="tx1"/>
                </a:solidFill>
              </a:rPr>
              <a:t>: SLCO1B1 polymorfisme kan leiden tot verhoogde systemische blootstelling door verminderde opname vena </a:t>
            </a:r>
            <a:r>
              <a:rPr lang="nl-NL" altLang="en-US" sz="1300" dirty="0" err="1">
                <a:solidFill>
                  <a:schemeClr val="tx1"/>
                </a:solidFill>
              </a:rPr>
              <a:t>porta</a:t>
            </a:r>
            <a:r>
              <a:rPr lang="nl-NL" altLang="en-US" sz="1300" dirty="0">
                <a:solidFill>
                  <a:schemeClr val="tx1"/>
                </a:solidFill>
              </a:rPr>
              <a:t> naar </a:t>
            </a:r>
            <a:r>
              <a:rPr lang="nl-NL" altLang="en-US" sz="1300" dirty="0" err="1">
                <a:solidFill>
                  <a:schemeClr val="tx1"/>
                </a:solidFill>
              </a:rPr>
              <a:t>hepatocyten</a:t>
            </a:r>
            <a:r>
              <a:rPr lang="nl-NL" altLang="en-US" sz="1300" dirty="0">
                <a:solidFill>
                  <a:schemeClr val="tx1"/>
                </a:solidFill>
              </a:rPr>
              <a:t>. CYP3A4 metabolisme naar actieve vormen (70% van het effect).</a:t>
            </a:r>
          </a:p>
          <a:p>
            <a:pPr marL="342900" indent="-342900">
              <a:lnSpc>
                <a:spcPct val="100000"/>
              </a:lnSpc>
              <a:spcBef>
                <a:spcPts val="0"/>
              </a:spcBef>
              <a:buFont typeface="Arial" panose="020B0604020202020204" pitchFamily="34" charset="0"/>
              <a:buAutoNum type="arabicPeriod"/>
            </a:pPr>
            <a:r>
              <a:rPr lang="nl-NL" altLang="en-US" sz="1300" dirty="0">
                <a:solidFill>
                  <a:schemeClr val="tx1"/>
                </a:solidFill>
              </a:rPr>
              <a:t>Beschreven in case report dat </a:t>
            </a:r>
            <a:r>
              <a:rPr lang="nl-NL" altLang="en-US" sz="1300" dirty="0" err="1">
                <a:solidFill>
                  <a:schemeClr val="tx1"/>
                </a:solidFill>
              </a:rPr>
              <a:t>augmentin</a:t>
            </a:r>
            <a:r>
              <a:rPr lang="nl-NL" altLang="en-US" sz="1300" dirty="0">
                <a:solidFill>
                  <a:schemeClr val="tx1"/>
                </a:solidFill>
              </a:rPr>
              <a:t> (hier gestart naar ERCP) een bepaalde </a:t>
            </a:r>
            <a:r>
              <a:rPr lang="nl-NL" altLang="en-US" sz="1300" dirty="0" err="1">
                <a:solidFill>
                  <a:schemeClr val="tx1"/>
                </a:solidFill>
              </a:rPr>
              <a:t>hepatoxiciteit</a:t>
            </a:r>
            <a:r>
              <a:rPr lang="nl-NL" altLang="en-US" sz="1300" dirty="0">
                <a:solidFill>
                  <a:schemeClr val="tx1"/>
                </a:solidFill>
              </a:rPr>
              <a:t> kan geven wat in combinatie met </a:t>
            </a:r>
            <a:r>
              <a:rPr lang="nl-NL" altLang="en-US" sz="1300" dirty="0" err="1">
                <a:solidFill>
                  <a:schemeClr val="tx1"/>
                </a:solidFill>
              </a:rPr>
              <a:t>atorvastatine</a:t>
            </a:r>
            <a:r>
              <a:rPr lang="nl-NL" altLang="en-US" sz="1300" dirty="0">
                <a:solidFill>
                  <a:schemeClr val="tx1"/>
                </a:solidFill>
              </a:rPr>
              <a:t> kan leiden tot </a:t>
            </a:r>
            <a:r>
              <a:rPr lang="nl-NL" altLang="en-US" sz="1300" dirty="0" err="1">
                <a:solidFill>
                  <a:schemeClr val="tx1"/>
                </a:solidFill>
              </a:rPr>
              <a:t>rhabdomyolyse</a:t>
            </a:r>
            <a:r>
              <a:rPr lang="nl-NL" altLang="en-US" sz="1300" dirty="0">
                <a:solidFill>
                  <a:schemeClr val="tx1"/>
                </a:solidFill>
              </a:rPr>
              <a:t> (</a:t>
            </a:r>
            <a:r>
              <a:rPr lang="en-US" sz="1300" b="0" i="0" u="none" strike="noStrike" dirty="0">
                <a:solidFill>
                  <a:srgbClr val="0071BC"/>
                </a:solidFill>
                <a:effectLst/>
                <a:hlinkClick r:id="rId8"/>
              </a:rPr>
              <a:t>10.1515/jbcpp-2020-0108</a:t>
            </a:r>
            <a:r>
              <a:rPr lang="nl-NL" altLang="en-US" sz="1300" dirty="0">
                <a:solidFill>
                  <a:schemeClr val="tx1"/>
                </a:solidFill>
              </a:rPr>
              <a:t>). </a:t>
            </a:r>
            <a:endParaRPr lang="da-DK" altLang="en-US" sz="1300" dirty="0">
              <a:solidFill>
                <a:schemeClr val="tx1"/>
              </a:solidFill>
            </a:endParaRPr>
          </a:p>
          <a:p>
            <a:pPr>
              <a:lnSpc>
                <a:spcPct val="100000"/>
              </a:lnSpc>
              <a:spcBef>
                <a:spcPts val="0"/>
              </a:spcBef>
            </a:pPr>
            <a:endParaRPr lang="da-DK" altLang="en-US" sz="1300" b="1" dirty="0">
              <a:solidFill>
                <a:schemeClr val="tx1"/>
              </a:solidFill>
            </a:endParaRPr>
          </a:p>
          <a:p>
            <a:pPr>
              <a:lnSpc>
                <a:spcPct val="100000"/>
              </a:lnSpc>
              <a:spcBef>
                <a:spcPts val="0"/>
              </a:spcBef>
            </a:pPr>
            <a:r>
              <a:rPr lang="nl-NL" altLang="en-US" sz="1300" b="1" dirty="0">
                <a:solidFill>
                  <a:schemeClr val="tx1"/>
                </a:solidFill>
              </a:rPr>
              <a:t>Beloop casus: </a:t>
            </a:r>
            <a:r>
              <a:rPr lang="nl-NL" altLang="en-US" sz="1300" dirty="0">
                <a:solidFill>
                  <a:schemeClr val="tx1"/>
                </a:solidFill>
              </a:rPr>
              <a:t>Patiënt werd opgenomen voor hyperhydratie met diuretica voor stimuleren diurese. Bij stijging van CK, tekenen overvulling en achterblijven diurese werd er gestart met hemodialyse. Na enkele dagen zonder klinische verbetering werd uiteindelijk de behandeling gestaakt en patiënt kwam te overlijden. Er bleek een CYP3A4 Normaal Metabolisme en SLCO1B1 *1/*5 Intermediaire </a:t>
            </a:r>
            <a:r>
              <a:rPr lang="nl-NL" altLang="en-US" sz="1300" dirty="0" err="1">
                <a:solidFill>
                  <a:schemeClr val="tx1"/>
                </a:solidFill>
              </a:rPr>
              <a:t>transporter</a:t>
            </a:r>
            <a:r>
              <a:rPr lang="nl-NL" altLang="en-US" sz="1300" dirty="0">
                <a:solidFill>
                  <a:schemeClr val="tx1"/>
                </a:solidFill>
              </a:rPr>
              <a:t>, dit kan zorgen voor verhoogde systemische spiegels.</a:t>
            </a:r>
          </a:p>
          <a:p>
            <a:pPr>
              <a:lnSpc>
                <a:spcPct val="100000"/>
              </a:lnSpc>
              <a:spcBef>
                <a:spcPts val="0"/>
              </a:spcBef>
            </a:pPr>
            <a:endParaRPr lang="nl-NL" altLang="en-US" sz="1300" b="1" dirty="0">
              <a:solidFill>
                <a:schemeClr val="tx1"/>
              </a:solidFill>
            </a:endParaRPr>
          </a:p>
          <a:p>
            <a:pPr>
              <a:lnSpc>
                <a:spcPct val="100000"/>
              </a:lnSpc>
              <a:spcBef>
                <a:spcPts val="0"/>
              </a:spcBef>
            </a:pPr>
            <a:r>
              <a:rPr lang="nl-NL" altLang="en-US" sz="1300" b="1" dirty="0">
                <a:solidFill>
                  <a:schemeClr val="tx1"/>
                </a:solidFill>
              </a:rPr>
              <a:t>Take home </a:t>
            </a:r>
            <a:r>
              <a:rPr lang="nl-NL" altLang="en-US" sz="1300" b="1" dirty="0" err="1">
                <a:solidFill>
                  <a:schemeClr val="tx1"/>
                </a:solidFill>
              </a:rPr>
              <a:t>message</a:t>
            </a:r>
            <a:r>
              <a:rPr lang="nl-NL" altLang="en-US" sz="1300" b="1" dirty="0">
                <a:solidFill>
                  <a:schemeClr val="tx1"/>
                </a:solidFill>
              </a:rPr>
              <a:t>: </a:t>
            </a:r>
            <a:r>
              <a:rPr lang="nl-NL" altLang="en-US" sz="1300" dirty="0">
                <a:solidFill>
                  <a:schemeClr val="tx1"/>
                </a:solidFill>
              </a:rPr>
              <a:t>Bij ernstige leveraandoeningen is het proactief staken van niet essentiële medicatie aan te raden om toxiciteit te voorkomen. Het is zinvol om </a:t>
            </a:r>
            <a:r>
              <a:rPr lang="nl-NL" altLang="en-US" sz="1300" dirty="0" err="1">
                <a:solidFill>
                  <a:schemeClr val="tx1"/>
                </a:solidFill>
              </a:rPr>
              <a:t>farmacogenetica</a:t>
            </a:r>
            <a:r>
              <a:rPr lang="nl-NL" altLang="en-US" sz="1300" dirty="0">
                <a:solidFill>
                  <a:schemeClr val="tx1"/>
                </a:solidFill>
              </a:rPr>
              <a:t> in te zetten bij patiënten met bewezen myopathie door statine.</a:t>
            </a:r>
          </a:p>
          <a:p>
            <a:pPr>
              <a:lnSpc>
                <a:spcPct val="100000"/>
              </a:lnSpc>
              <a:spcBef>
                <a:spcPts val="0"/>
              </a:spcBef>
            </a:pPr>
            <a:endParaRPr lang="en-US" altLang="en-US" sz="1300" dirty="0">
              <a:solidFill>
                <a:schemeClr val="tx1"/>
              </a:solidFill>
            </a:endParaRPr>
          </a:p>
          <a:p>
            <a:pPr>
              <a:lnSpc>
                <a:spcPct val="100000"/>
              </a:lnSpc>
              <a:spcBef>
                <a:spcPts val="0"/>
              </a:spcBef>
            </a:pPr>
            <a:endParaRPr lang="en-US" altLang="en-US" sz="1300" dirty="0">
              <a:solidFill>
                <a:schemeClr val="tx1"/>
              </a:solidFill>
            </a:endParaRPr>
          </a:p>
          <a:p>
            <a:pPr>
              <a:lnSpc>
                <a:spcPct val="100000"/>
              </a:lnSpc>
              <a:spcBef>
                <a:spcPts val="0"/>
              </a:spcBef>
            </a:pPr>
            <a:endParaRPr lang="en-US" altLang="en-US" sz="1300" dirty="0">
              <a:solidFill>
                <a:schemeClr val="tx1"/>
              </a:solidFill>
            </a:endParaRPr>
          </a:p>
        </p:txBody>
      </p:sp>
      <p:sp>
        <p:nvSpPr>
          <p:cNvPr id="14" name="Tekstvak 13">
            <a:extLst>
              <a:ext uri="{FF2B5EF4-FFF2-40B4-BE49-F238E27FC236}">
                <a16:creationId xmlns:a16="http://schemas.microsoft.com/office/drawing/2014/main" id="{1137ACB6-E60E-4233-97D4-2945658F2DBF}"/>
              </a:ext>
            </a:extLst>
          </p:cNvPr>
          <p:cNvSpPr txBox="1"/>
          <p:nvPr/>
        </p:nvSpPr>
        <p:spPr>
          <a:xfrm>
            <a:off x="239546" y="516421"/>
            <a:ext cx="3988435" cy="461665"/>
          </a:xfrm>
          <a:prstGeom prst="rect">
            <a:avLst/>
          </a:prstGeom>
          <a:noFill/>
        </p:spPr>
        <p:txBody>
          <a:bodyPr wrap="square" rtlCol="0">
            <a:spAutoFit/>
          </a:bodyPr>
          <a:lstStyle/>
          <a:p>
            <a:r>
              <a:rPr lang="nl-NL" sz="2400" b="1" dirty="0">
                <a:latin typeface="+mj-lt"/>
              </a:rPr>
              <a:t>Acute nierinsufficiëntie</a:t>
            </a:r>
            <a:endParaRPr lang="nl-NL" sz="2400" b="1" dirty="0">
              <a:solidFill>
                <a:schemeClr val="bg1"/>
              </a:solidFill>
              <a:latin typeface="+mj-lt"/>
            </a:endParaRPr>
          </a:p>
        </p:txBody>
      </p:sp>
    </p:spTree>
    <p:extLst>
      <p:ext uri="{BB962C8B-B14F-4D97-AF65-F5344CB8AC3E}">
        <p14:creationId xmlns:p14="http://schemas.microsoft.com/office/powerpoint/2010/main" val="29176547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2853</TotalTime>
  <Words>619</Words>
  <Application>Microsoft Office PowerPoint</Application>
  <PresentationFormat>Diavoorstelling (4:3)</PresentationFormat>
  <Paragraphs>52</Paragraphs>
  <Slides>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ＭＳ Ｐゴシック</vt:lpstr>
      <vt:lpstr>Arial</vt:lpstr>
      <vt:lpstr>BlinkMacSystemFont</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Dreijer, A.R. ( Albert )</cp:lastModifiedBy>
  <cp:revision>136</cp:revision>
  <dcterms:created xsi:type="dcterms:W3CDTF">2020-01-09T13:28:19Z</dcterms:created>
  <dcterms:modified xsi:type="dcterms:W3CDTF">2025-04-09T09:23:19Z</dcterms:modified>
</cp:coreProperties>
</file>