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6"/>
  </p:notesMasterIdLst>
  <p:sldIdLst>
    <p:sldId id="265" r:id="rId2"/>
    <p:sldId id="291" r:id="rId3"/>
    <p:sldId id="292" r:id="rId4"/>
    <p:sldId id="293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BA8603BA-6CF4-4C4A-8691-36A0DC6F27E4}">
          <p14:sldIdLst>
            <p14:sldId id="265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27A1E35-301A-CFBA-CBD6-F53AD17CC763}" name="Knol-2, W. (Wilma)" initials="K2W(" userId="S::w.knol@umcutrecht.nl::8c8fd5d4-045f-47ec-9c77-2aa605f09d50" providerId="AD"/>
  <p188:author id="{C7FDF73B-936F-F8A6-EDDC-705ED080845A}" name="Berg-Lammers, L.A. ten (Laureen)" initials="BLLt(" userId="S::l.a.lammers@umcutrecht.nl::7cfd074f-8828-4d25-b6d8-5f657cdfc1a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5366" autoAdjust="0"/>
  </p:normalViewPr>
  <p:slideViewPr>
    <p:cSldViewPr snapToGrid="0">
      <p:cViewPr varScale="1">
        <p:scale>
          <a:sx n="114" d="100"/>
          <a:sy n="114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A059-96C7-42EA-8F77-B92544074B06}" type="datetimeFigureOut">
              <a:rPr lang="nl-NL" smtClean="0"/>
              <a:t>08-05-2025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99F6D-CC3A-42C1-991F-8326D0E9DD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39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77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>
                <a:solidFill>
                  <a:prstClr val="black"/>
                </a:solidFill>
                <a:ea typeface="ＭＳ Ｐゴシック" charset="-128"/>
              </a:rPr>
              <a:t>IBW: </a:t>
            </a:r>
            <a:r>
              <a:rPr lang="en-US" sz="1200" dirty="0" err="1">
                <a:solidFill>
                  <a:prstClr val="black"/>
                </a:solidFill>
                <a:ea typeface="ＭＳ Ｐゴシック" charset="-128"/>
              </a:rPr>
              <a:t>Mannen</a:t>
            </a:r>
            <a:r>
              <a:rPr lang="en-US" sz="1200" dirty="0">
                <a:solidFill>
                  <a:prstClr val="black"/>
                </a:solidFill>
                <a:ea typeface="ＭＳ Ｐゴシック" charset="-128"/>
              </a:rPr>
              <a:t> 50 + (0.91 × [</a:t>
            </a:r>
            <a:r>
              <a:rPr lang="en-US" sz="1200" dirty="0" err="1">
                <a:solidFill>
                  <a:prstClr val="black"/>
                </a:solidFill>
                <a:ea typeface="ＭＳ Ｐゴシック" charset="-128"/>
              </a:rPr>
              <a:t>Lengte</a:t>
            </a:r>
            <a:r>
              <a:rPr lang="en-US" sz="1200" dirty="0">
                <a:solidFill>
                  <a:prstClr val="black"/>
                </a:solidFill>
                <a:ea typeface="ＭＳ Ｐゴシック" charset="-128"/>
              </a:rPr>
              <a:t> in centimeters − 152.4]) en voor </a:t>
            </a:r>
            <a:r>
              <a:rPr lang="en-US" sz="1200" dirty="0" err="1">
                <a:solidFill>
                  <a:prstClr val="black"/>
                </a:solidFill>
                <a:ea typeface="ＭＳ Ｐゴシック" charset="-128"/>
              </a:rPr>
              <a:t>vrouwen</a:t>
            </a:r>
            <a:r>
              <a:rPr lang="en-US" sz="1200" dirty="0">
                <a:solidFill>
                  <a:prstClr val="black"/>
                </a:solidFill>
                <a:ea typeface="ＭＳ Ｐゴシック" charset="-128"/>
              </a:rPr>
              <a:t> 45.5 + (0.91 × [</a:t>
            </a:r>
            <a:r>
              <a:rPr lang="en-US" sz="1200" dirty="0" err="1">
                <a:solidFill>
                  <a:prstClr val="black"/>
                </a:solidFill>
                <a:ea typeface="ＭＳ Ｐゴシック" charset="-128"/>
              </a:rPr>
              <a:t>Lengte</a:t>
            </a:r>
            <a:r>
              <a:rPr lang="en-US" sz="1200" dirty="0">
                <a:solidFill>
                  <a:prstClr val="black"/>
                </a:solidFill>
                <a:ea typeface="ＭＳ Ｐゴシック" charset="-128"/>
              </a:rPr>
              <a:t> in centimeters − 152.4]). </a:t>
            </a:r>
          </a:p>
          <a:p>
            <a:r>
              <a:rPr lang="nl-NL" sz="1200" dirty="0" err="1">
                <a:solidFill>
                  <a:prstClr val="black"/>
                </a:solidFill>
                <a:ea typeface="ＭＳ Ｐゴシック" charset="-128"/>
              </a:rPr>
              <a:t>AjBW</a:t>
            </a:r>
            <a:r>
              <a:rPr lang="nl-NL" sz="1200" dirty="0">
                <a:solidFill>
                  <a:prstClr val="black"/>
                </a:solidFill>
                <a:ea typeface="ＭＳ Ｐゴシック" charset="-128"/>
              </a:rPr>
              <a:t> = IBW + 0.4 × (ABW - IBW)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999F6D-CC3A-42C1-991F-8326D0E9DD54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391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X-as </a:t>
            </a:r>
            <a:r>
              <a:rPr lang="en-US" dirty="0" err="1"/>
              <a:t>tijd</a:t>
            </a:r>
            <a:r>
              <a:rPr lang="en-US" dirty="0"/>
              <a:t> in </a:t>
            </a:r>
            <a:r>
              <a:rPr lang="en-US" dirty="0" err="1"/>
              <a:t>dagen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50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C52A2-CAC7-4249-AA19-6B84DEF75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1C0B36-4C51-4474-9F2F-84A191891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29FBD-0F50-4692-9B1F-61344033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4B092-0AF7-4BD4-B831-81630314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EF800F-2B1C-4A70-93CA-D3860D8D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482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B856A-B069-46E2-BDC7-A1349C3F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916D3C-00F8-486E-9A04-8AB55963F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ED78C3-3864-4DDC-93A9-E9112F2A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A3032A-1C18-42AE-9C57-B06AFD86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3DE8E-B14C-49EC-8FC5-BC6B3752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1504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54ABF74-950A-4511-B8A6-2CFD4DFDE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488E516-D24D-4241-AA32-CCBA9466A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8D0C27-3522-476D-8B4F-53727E3D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E9B8AE-CE0B-40D6-A831-9A4EB77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FAF7E2-4A4F-4F1F-BC3E-F4B2246C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46570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3B10824-7663-48F2-ACF6-046C4C35EED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A025303-B3B0-4442-BDDE-6BD104F6CE08}"/>
              </a:ext>
            </a:extLst>
          </p:cNvPr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E1678B5-6C65-46E5-8FEA-3415D83EF86F}"/>
              </a:ext>
            </a:extLst>
          </p:cNvPr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DC43A052-AEAE-41E9-AC42-2C3611778F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5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AAF28-0295-4F7E-A05E-B6DDED8C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97687A-A66F-46D1-8EC0-8D2CDFDDD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398837-8D3C-4A3C-8E1B-30718BAB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1BF6DC-578B-4426-A82B-A004E30B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ADF84B-9A48-4F33-B44E-88F2CE54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28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90D4-D2C7-493F-A37E-9252BEC0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185DA0-2839-4A23-BD21-4FA1D291C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62F075-B995-448C-A34C-6B8E61B6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12D39D-1722-4C23-B2F3-E9720FF7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4006F0-1E6F-40DC-9BC0-2D61DD51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0339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76D98-940D-46B6-9865-2A769880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C25FA3-759C-418C-9346-189088548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D8705BD-1A01-40A7-96C6-4B32AED8B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028753-B2F9-4C99-89E5-F4E11A80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E973CD-F778-41BB-99F5-6A26164E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EB1EFB-70CF-46E3-B91D-8BE57D71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7004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B25F0-19EC-4F2E-8BE0-F81D8BF6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3FCAE3-E151-4ED0-82D3-C412C86FF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C4C5FE-FA95-43F5-A442-D327BC154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3B235B-E6E1-498E-BB45-952D9A8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E8511C6-B8DC-48F4-9E86-C8DDCFC42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DBEBC1-C8B6-4290-B1C1-CB0D5BA3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8DADB9-A29F-4A03-B3BC-C71354FC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6FB4989-E2CC-466D-8496-5758A847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90901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7250A-0162-48E4-9910-683E3420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9831821-03B4-4409-9AA5-96029971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2816BEF-267E-446C-8EB6-E24A1F8A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E422A1-AF30-49AD-9A76-5A2B5E06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48735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72F3E3-4CF5-43F1-9B17-3D7ADF98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367C1C-31BC-4E61-A552-9B6024C7D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85D190-D29F-4C1C-87A8-AE96EB3A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3895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3EE81-A996-46FA-8886-B2A7473C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BC650-31DD-4B6E-A7CA-464A549B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9E6D9B-1D35-4D48-A5D1-9B62CD6C3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8F1A89-4EE2-427C-95C6-C71978C8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968666-D4EA-436B-BB8B-E924199F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D889B2-4440-4659-BAF3-95909FE5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1059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CF973-6523-48B3-8EF8-0ECC287B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DC9A00F-7A7B-4B64-AE10-15E58794A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03E92D-BC08-4E34-8E04-5075980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7077BD-2589-45A8-A083-85BA665D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D3FEFB-D040-4FC9-9430-F6C91C59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392647-E92F-4D0D-B318-5A625162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3489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95E8A7B-ACC7-4C12-856D-8AD3227A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341B67-390E-44C2-8107-69C3D972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46BC2D-92A2-4FE2-9C17-337E9905B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D6D70B-D4AB-4D8A-8554-F6CD80818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61C405-DB9D-4222-8587-318112978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9A421EA-C18A-4A24-9E3E-E07B3307D487}"/>
              </a:ext>
            </a:extLst>
          </p:cNvPr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2DDB7A-9BBE-4157-963B-73568EC86C52}"/>
              </a:ext>
            </a:extLst>
          </p:cNvPr>
          <p:cNvSpPr/>
          <p:nvPr userDrawn="1"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B5077AF-135A-46A5-9CF0-EFCD482BEB8C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8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649" r:id="rId13"/>
    <p:sldLayoutId id="2147483666" r:id="rId14"/>
    <p:sldLayoutId id="2147483660" r:id="rId15"/>
    <p:sldLayoutId id="2147483652" r:id="rId16"/>
    <p:sldLayoutId id="2147483661" r:id="rId17"/>
    <p:sldLayoutId id="2147483662" r:id="rId18"/>
    <p:sldLayoutId id="2147483663" r:id="rId19"/>
    <p:sldLayoutId id="2147483664" r:id="rId20"/>
    <p:sldLayoutId id="2147483665" r:id="rId2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62552" y="93384"/>
            <a:ext cx="61143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 86 (mei 2025)</a:t>
            </a:r>
          </a:p>
          <a:p>
            <a:endParaRPr lang="nl-NL" dirty="0">
              <a:latin typeface="+mj-lt"/>
            </a:endParaRPr>
          </a:p>
          <a:p>
            <a:r>
              <a:rPr lang="nl-NL" b="1" dirty="0">
                <a:latin typeface="+mj-lt"/>
              </a:rPr>
              <a:t>Kristalhelder?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840411" y="39228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Ook deze quiz ontvangen? </a:t>
            </a:r>
          </a:p>
          <a:p>
            <a:endParaRPr lang="nl-NL" sz="3200" dirty="0">
              <a:solidFill>
                <a:schemeClr val="bg1"/>
              </a:solidFill>
              <a:latin typeface="+mj-lt"/>
            </a:endParaRPr>
          </a:p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Meld je aan via: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/>
              </a:rPr>
              <a:t>bitterpillnvkfb@gmail.com</a:t>
            </a:r>
            <a:r>
              <a:rPr lang="nl-NL" dirty="0"/>
              <a:t> ​</a:t>
            </a:r>
            <a:endParaRPr lang="nl-NL" dirty="0">
              <a:latin typeface="+mj-lt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418629"/>
            <a:ext cx="8775460" cy="49148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b="1" dirty="0">
                <a:solidFill>
                  <a:schemeClr val="tx1"/>
                </a:solidFill>
              </a:rPr>
              <a:t>Casus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tx1"/>
                </a:solidFill>
              </a:rPr>
              <a:t>71-jarige, vrouw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tx1"/>
                </a:solidFill>
              </a:rPr>
              <a:t>165 cm, 95 kg, BMI 35 kg/m²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tx1"/>
                </a:solidFill>
              </a:rPr>
              <a:t>Opgenomen vanwege koorts bij progressieve herpes zoster </a:t>
            </a:r>
            <a:r>
              <a:rPr lang="nl-NL" altLang="en-US" sz="1600" dirty="0" err="1">
                <a:solidFill>
                  <a:schemeClr val="tx1"/>
                </a:solidFill>
              </a:rPr>
              <a:t>ophthalmicus</a:t>
            </a:r>
            <a:r>
              <a:rPr lang="nl-NL" altLang="en-US" sz="1600" dirty="0">
                <a:solidFill>
                  <a:schemeClr val="tx1"/>
                </a:solidFill>
              </a:rPr>
              <a:t> en verdenking op varicella zoster virus (VZV) </a:t>
            </a:r>
            <a:r>
              <a:rPr lang="nl-NL" altLang="en-US" sz="1600" dirty="0" err="1">
                <a:solidFill>
                  <a:schemeClr val="tx1"/>
                </a:solidFill>
              </a:rPr>
              <a:t>meningo</a:t>
            </a:r>
            <a:r>
              <a:rPr lang="nl-NL" altLang="en-US" sz="1600" dirty="0">
                <a:solidFill>
                  <a:schemeClr val="tx1"/>
                </a:solidFill>
              </a:rPr>
              <a:t>-encefalitis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tx1"/>
                </a:solidFill>
              </a:rPr>
              <a:t>Behandeling met intraveneus </a:t>
            </a:r>
            <a:r>
              <a:rPr lang="nl-NL" altLang="en-US" sz="1600" dirty="0" err="1">
                <a:solidFill>
                  <a:schemeClr val="tx1"/>
                </a:solidFill>
              </a:rPr>
              <a:t>aciclovir</a:t>
            </a:r>
            <a:r>
              <a:rPr lang="nl-NL" altLang="en-US" sz="1600" dirty="0">
                <a:solidFill>
                  <a:schemeClr val="tx1"/>
                </a:solidFill>
              </a:rPr>
              <a:t>, gedoseerd 10 mg/kg elke 8 uur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tx1"/>
                </a:solidFill>
              </a:rPr>
              <a:t>Ondanks een normale nierfunctie bij opname, ontwikkelde de patiënt na enkele dagen acute nierinsufficiëntie en vertoonde ze neurologische symptomen zoals audiovisuele hallucinaties.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tx1"/>
                </a:solidFill>
              </a:rPr>
              <a:t>De creatininewaarde in haar bloed was verhoogd van 62 micromol/L naar 336 micromol/L.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altLang="en-US" sz="1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600" b="1" dirty="0">
                <a:solidFill>
                  <a:schemeClr val="tx1"/>
                </a:solidFill>
              </a:rPr>
              <a:t>Vragen</a:t>
            </a:r>
            <a:r>
              <a:rPr lang="nl-NL" altLang="en-US" sz="1600" dirty="0">
                <a:solidFill>
                  <a:schemeClr val="tx1"/>
                </a:solidFill>
              </a:rPr>
              <a:t>: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tx1"/>
                </a:solidFill>
              </a:rPr>
              <a:t>Wat zou de mogelijke oorzaak kunnen zijn van de acute verslechtering in nierfunctie en het optreden van neurologische symptomen bij deze patiënt?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tx1"/>
                </a:solidFill>
              </a:rPr>
              <a:t>Welke behandeling zou u overwegen?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F245A4F-BF1D-241C-457F-85B9F3E0151E}"/>
              </a:ext>
            </a:extLst>
          </p:cNvPr>
          <p:cNvSpPr txBox="1"/>
          <p:nvPr/>
        </p:nvSpPr>
        <p:spPr>
          <a:xfrm>
            <a:off x="5475768" y="6417199"/>
            <a:ext cx="3517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</a:t>
            </a:r>
            <a:r>
              <a:rPr lang="nl-NL" sz="1100" dirty="0"/>
              <a:t>Universitair Medisch Centrum Utrecht</a:t>
            </a:r>
          </a:p>
        </p:txBody>
      </p:sp>
    </p:spTree>
    <p:extLst>
      <p:ext uri="{BB962C8B-B14F-4D97-AF65-F5344CB8AC3E}">
        <p14:creationId xmlns:p14="http://schemas.microsoft.com/office/powerpoint/2010/main" val="292553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6114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NL" dirty="0"/>
              <a:t>Uitwerking casus 86 (mei 2025) </a:t>
            </a:r>
          </a:p>
          <a:p>
            <a:pPr lvl="0">
              <a:defRPr/>
            </a:pPr>
            <a:r>
              <a:rPr lang="nl-NL" dirty="0">
                <a:latin typeface="+mj-lt"/>
              </a:rPr>
              <a:t>Kristalhelder?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844193" y="56191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 Bitter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Pill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852764-B5AC-44D7-A100-3DE2E52DD847}"/>
              </a:ext>
            </a:extLst>
          </p:cNvPr>
          <p:cNvSpPr txBox="1"/>
          <p:nvPr/>
        </p:nvSpPr>
        <p:spPr>
          <a:xfrm>
            <a:off x="0" y="785363"/>
            <a:ext cx="5900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>
                <a:latin typeface="+mj-lt"/>
              </a:rPr>
              <a:t>Bastiaan TGM </a:t>
            </a:r>
            <a:r>
              <a:rPr lang="nl-NL" sz="800" dirty="0" err="1">
                <a:latin typeface="+mj-lt"/>
              </a:rPr>
              <a:t>Sallevelt</a:t>
            </a:r>
            <a:r>
              <a:rPr lang="nl-NL" sz="800" dirty="0">
                <a:latin typeface="+mj-lt"/>
              </a:rPr>
              <a:t>, Erin H Smeijsters, Toine CG Egberts, Kim CM van der Elst, Tania Mudrikova,</a:t>
            </a:r>
          </a:p>
          <a:p>
            <a:r>
              <a:rPr lang="nl-NL" sz="800" dirty="0">
                <a:latin typeface="+mj-lt"/>
              </a:rPr>
              <a:t>Acute </a:t>
            </a:r>
            <a:r>
              <a:rPr lang="nl-NL" sz="800" dirty="0" err="1">
                <a:latin typeface="+mj-lt"/>
              </a:rPr>
              <a:t>renal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and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neurotoxicity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due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to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weight-based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dosing</a:t>
            </a:r>
            <a:r>
              <a:rPr lang="nl-NL" sz="800" dirty="0">
                <a:latin typeface="+mj-lt"/>
              </a:rPr>
              <a:t> of </a:t>
            </a:r>
            <a:r>
              <a:rPr lang="nl-NL" sz="800" dirty="0" err="1">
                <a:latin typeface="+mj-lt"/>
              </a:rPr>
              <a:t>intravenous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acyclovir</a:t>
            </a:r>
            <a:r>
              <a:rPr lang="nl-NL" sz="800" dirty="0">
                <a:latin typeface="+mj-lt"/>
              </a:rPr>
              <a:t>: How </a:t>
            </a:r>
            <a:r>
              <a:rPr lang="nl-NL" sz="800" dirty="0" err="1">
                <a:latin typeface="+mj-lt"/>
              </a:rPr>
              <a:t>to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dose</a:t>
            </a:r>
            <a:r>
              <a:rPr lang="nl-NL" sz="800" dirty="0">
                <a:latin typeface="+mj-lt"/>
              </a:rPr>
              <a:t> in </a:t>
            </a:r>
            <a:r>
              <a:rPr lang="nl-NL" sz="800" dirty="0" err="1">
                <a:latin typeface="+mj-lt"/>
              </a:rPr>
              <a:t>obese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patients</a:t>
            </a:r>
            <a:r>
              <a:rPr lang="nl-NL" sz="800" dirty="0">
                <a:latin typeface="+mj-lt"/>
              </a:rPr>
              <a:t>?,</a:t>
            </a:r>
          </a:p>
          <a:p>
            <a:r>
              <a:rPr lang="nl-NL" sz="800" dirty="0" err="1">
                <a:latin typeface="+mj-lt"/>
              </a:rPr>
              <a:t>Clinical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Infection</a:t>
            </a:r>
            <a:r>
              <a:rPr lang="nl-NL" sz="800" dirty="0">
                <a:latin typeface="+mj-lt"/>
              </a:rPr>
              <a:t> in </a:t>
            </a:r>
            <a:r>
              <a:rPr lang="nl-NL" sz="800" dirty="0" err="1">
                <a:latin typeface="+mj-lt"/>
              </a:rPr>
              <a:t>Practice</a:t>
            </a:r>
            <a:r>
              <a:rPr lang="nl-NL" sz="800" dirty="0">
                <a:latin typeface="+mj-lt"/>
              </a:rPr>
              <a:t>, Volumes 7–8, 2020, 100046, ISSN 2590-1702, https://doi.org/10.1016/j.clinpr.2020.100046.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Aanmelden via: </a:t>
            </a:r>
            <a:r>
              <a:rPr lang="nl-NL" dirty="0">
                <a:hlinkClick r:id="rId5"/>
              </a:rPr>
              <a:t>bitterpillnvkfb@gmail.com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​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323379"/>
            <a:ext cx="5981130" cy="5267921"/>
          </a:xfrm>
        </p:spPr>
        <p:txBody>
          <a:bodyPr/>
          <a:lstStyle/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r>
              <a:rPr lang="nl-NL" sz="1100" b="1" dirty="0">
                <a:solidFill>
                  <a:prstClr val="black"/>
                </a:solidFill>
                <a:ea typeface="ＭＳ Ｐゴシック" charset="-128"/>
              </a:rPr>
              <a:t>Uitwerking Casus</a:t>
            </a: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Mevr. ontwikkelde acute nierinsufficiëntie en neurotoxiciteit tijdens de behandeling met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. De gemeten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topspiegel was 41.3 mg/L (ref:</a:t>
            </a:r>
            <a:r>
              <a:rPr lang="en-US" sz="1100" dirty="0">
                <a:solidFill>
                  <a:prstClr val="black"/>
                </a:solidFill>
                <a:ea typeface="ＭＳ Ｐゴシック" charset="-128"/>
              </a:rPr>
              <a:t> top 20-25 mg/L) 3 </a:t>
            </a:r>
            <a:r>
              <a:rPr lang="en-US" sz="1100" dirty="0" err="1">
                <a:solidFill>
                  <a:prstClr val="black"/>
                </a:solidFill>
                <a:ea typeface="ＭＳ Ｐゴシック" charset="-128"/>
              </a:rPr>
              <a:t>uur</a:t>
            </a:r>
            <a:r>
              <a:rPr lang="en-US" sz="1100" dirty="0">
                <a:solidFill>
                  <a:prstClr val="black"/>
                </a:solidFill>
                <a:ea typeface="ＭＳ Ｐゴシック" charset="-128"/>
              </a:rPr>
              <a:t> </a:t>
            </a:r>
            <a:r>
              <a:rPr lang="en-US" sz="1100" dirty="0" err="1">
                <a:solidFill>
                  <a:prstClr val="black"/>
                </a:solidFill>
                <a:ea typeface="ＭＳ Ｐゴシック" charset="-128"/>
              </a:rPr>
              <a:t>na</a:t>
            </a:r>
            <a:r>
              <a:rPr lang="en-US" sz="1100" dirty="0">
                <a:solidFill>
                  <a:prstClr val="black"/>
                </a:solidFill>
                <a:ea typeface="ＭＳ Ｐゴシック" charset="-128"/>
              </a:rPr>
              <a:t> de 6de gift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.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kan bij hoge spiegels leiden tot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nefrotoxiciteit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en neurotoxiciteit. Bij deze patiënt werd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gedoseerd op basis van haar actuele lichaamsgewicht, wat bij patiënten met een hoog BMI kan leiden tot overdosering. Dit verhoogt het risico op acute nierinsufficiëntie, door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-geïnduceerde kristalnefropathie. Dit laatste wordt veroorzaakt door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ongemetaboliseerd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dat niet oplosbaar is in urine, hetgeen tot kristalafzetting in de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niertubuli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leidt met mogelijke obstructie tot gevolg. Daarnaast speelt neurotoxiciteit, wat zich kan manifesteren in symptomen zoals hallucinaties en verwardheid.</a:t>
            </a: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endParaRPr lang="nl-NL" sz="11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100" b="1" dirty="0">
                <a:solidFill>
                  <a:prstClr val="black"/>
                </a:solidFill>
                <a:ea typeface="ＭＳ Ｐゴシック" charset="-128"/>
              </a:rPr>
              <a:t>Behandeling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: Staken van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. De thuismedicatie was niet verklarend voor het klinisch beeld en werd daarom niet gewijzigd of stopgezet. De patiënt had geen psychiatrische voorgeschiedenis vóórafgaand aan de behandeling met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. </a:t>
            </a: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Intermitterende hemodialyse werd gestart. Na 4 uur dialyse daalde de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-plasmaspiegel tot 8,6 mg/L en de creatininewaarde van 400 µmol/L naar 163 µmol/L. De volgende ochtend werd een tweede hemodialysesessie verricht, wat de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-plasmaspiegel verder verlaagde tot 0,7 mg/L. De hallucinaties verdwenen geleidelijk na de twee dialysesessies. De nierfunctie herstelde volledig, met creatininewaarde</a:t>
            </a:r>
            <a:r>
              <a:rPr lang="nl-NL" sz="1100" dirty="0">
                <a:solidFill>
                  <a:schemeClr val="tx1"/>
                </a:solidFill>
                <a:ea typeface="ＭＳ Ｐゴシック" charset="-128"/>
              </a:rPr>
              <a:t>n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van 79 µmol/L op dag 8 en 56 µmol/L op dag 11 (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eGFR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&gt; 90 ml/min/1,73 m²). </a:t>
            </a: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Zestig uur na de tweede dialysesessie werd oraal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famciclovir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gestart in een standaarddosering (500 mg elke 8 uur), vanwege het lagere risico op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nefrotoxiciteit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. Op dag 13 werd de patiënt ontslagen met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famciclovir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en herstelde verder volledig.</a:t>
            </a: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endParaRPr lang="nl-NL" sz="11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Een dosering </a:t>
            </a: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op basis van het aangepaste lichaamsgewicht had kunnen worden overwogen in combinatie met therapeutische drug monitoring: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100" dirty="0">
                <a:solidFill>
                  <a:schemeClr val="tx1"/>
                </a:solidFill>
              </a:rPr>
              <a:t>Patiënt: 71-jarige, vrouw 165 cm, 95 kg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IBW = 45,5 + (0,91 </a:t>
            </a:r>
            <a:r>
              <a:rPr lang="en-US" sz="1100" dirty="0">
                <a:solidFill>
                  <a:prstClr val="black"/>
                </a:solidFill>
                <a:ea typeface="ＭＳ Ｐゴシック" charset="-128"/>
              </a:rPr>
              <a:t>×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[165-152,4]) = 57 kg</a:t>
            </a:r>
          </a:p>
          <a:p>
            <a:pPr marL="171450" lvl="0" indent="-171450" algn="just" defTabSz="457200" eaLnBrk="0" fontAlgn="base" hangingPunc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1100" dirty="0" err="1">
                <a:solidFill>
                  <a:prstClr val="black"/>
                </a:solidFill>
                <a:ea typeface="ＭＳ Ｐゴシック" charset="-128"/>
              </a:rPr>
              <a:t>AdjBw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 = 57 + 0,4</a:t>
            </a:r>
            <a:r>
              <a:rPr lang="en-US" sz="1100" dirty="0">
                <a:solidFill>
                  <a:prstClr val="black"/>
                </a:solidFill>
                <a:ea typeface="ＭＳ Ｐゴシック" charset="-128"/>
              </a:rPr>
              <a:t> ×(</a:t>
            </a: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95 – 57) = 72 kg. </a:t>
            </a: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Resulterend in een dosering van 3</a:t>
            </a:r>
            <a:r>
              <a:rPr lang="en-US" sz="1100" dirty="0">
                <a:solidFill>
                  <a:prstClr val="black"/>
                </a:solidFill>
                <a:ea typeface="ＭＳ Ｐゴシック" charset="-128"/>
              </a:rPr>
              <a:t>x </a:t>
            </a:r>
            <a:r>
              <a:rPr lang="en-US" sz="1100" dirty="0" err="1">
                <a:solidFill>
                  <a:prstClr val="black"/>
                </a:solidFill>
                <a:ea typeface="ＭＳ Ｐゴシック" charset="-128"/>
              </a:rPr>
              <a:t>daags</a:t>
            </a:r>
            <a:r>
              <a:rPr lang="en-US" sz="1100" dirty="0">
                <a:solidFill>
                  <a:prstClr val="black"/>
                </a:solidFill>
                <a:ea typeface="ＭＳ Ｐゴシック" charset="-128"/>
              </a:rPr>
              <a:t> 720mg, </a:t>
            </a:r>
            <a:r>
              <a:rPr lang="en-US" sz="1100" dirty="0" err="1">
                <a:solidFill>
                  <a:prstClr val="black"/>
                </a:solidFill>
                <a:ea typeface="ＭＳ Ｐゴシック" charset="-128"/>
              </a:rPr>
              <a:t>eerder</a:t>
            </a:r>
            <a:r>
              <a:rPr lang="en-US" sz="1100" dirty="0">
                <a:solidFill>
                  <a:prstClr val="black"/>
                </a:solidFill>
                <a:ea typeface="ＭＳ Ｐゴシック" charset="-128"/>
              </a:rPr>
              <a:t> 3x </a:t>
            </a:r>
            <a:r>
              <a:rPr lang="en-US" sz="1100" dirty="0" err="1">
                <a:solidFill>
                  <a:prstClr val="black"/>
                </a:solidFill>
                <a:ea typeface="ＭＳ Ｐゴシック" charset="-128"/>
              </a:rPr>
              <a:t>daags</a:t>
            </a:r>
            <a:r>
              <a:rPr lang="en-US" sz="1100" dirty="0">
                <a:solidFill>
                  <a:prstClr val="black"/>
                </a:solidFill>
                <a:ea typeface="ＭＳ Ｐゴシック" charset="-128"/>
              </a:rPr>
              <a:t> 950mg.</a:t>
            </a:r>
            <a:endParaRPr lang="nl-NL" sz="11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endParaRPr lang="nl-NL" sz="11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endParaRPr lang="nl-NL" sz="1100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</a:t>
            </a:r>
            <a:r>
              <a:rPr lang="nl-NL" sz="1100" dirty="0"/>
              <a:t>Universitair Medisch Centrum Utrecht</a:t>
            </a:r>
          </a:p>
        </p:txBody>
      </p:sp>
      <p:pic>
        <p:nvPicPr>
          <p:cNvPr id="20" name="Picture 2" descr="An external file that holds a picture, illustration, etc.&#10;Object name is ejifcc-31-157-g001.jpg">
            <a:extLst>
              <a:ext uri="{FF2B5EF4-FFF2-40B4-BE49-F238E27FC236}">
                <a16:creationId xmlns:a16="http://schemas.microsoft.com/office/drawing/2014/main" id="{6D699CF3-A115-8982-BA26-1E87D0B21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483" y="3309157"/>
            <a:ext cx="2639807" cy="218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8D8DF2A6-2008-6624-4D76-B7BDD8E13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973" y="1591235"/>
            <a:ext cx="2970851" cy="152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65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12B5DC-728B-C6BE-C68D-19E6BE71D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3491939B-C14A-6B52-FD3A-20864220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A818DD8-C775-75AB-19FD-F33BFB3A1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059" y="0"/>
            <a:ext cx="6856085" cy="414693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B3103B53-FDC1-113D-E6C6-248300C6D0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6062" y="4146933"/>
            <a:ext cx="6170211" cy="270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508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7833E-AFDD-779B-AB94-A97C9B96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Aanbeveling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42B0AB-1A65-489A-34DB-8351CF166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2400" dirty="0">
                <a:solidFill>
                  <a:prstClr val="black"/>
                </a:solidFill>
                <a:ea typeface="ＭＳ Ｐゴシック" charset="-128"/>
              </a:rPr>
              <a:t>Deze casus benadrukt het belang om voorzichtig te doseren bij hydrofiele geneesmiddelen binnen </a:t>
            </a:r>
            <a:r>
              <a:rPr lang="nl-NL" sz="2400" dirty="0" err="1">
                <a:solidFill>
                  <a:prstClr val="black"/>
                </a:solidFill>
                <a:ea typeface="ＭＳ Ｐゴシック" charset="-128"/>
              </a:rPr>
              <a:t>obese</a:t>
            </a:r>
            <a:r>
              <a:rPr lang="nl-NL" sz="2400" dirty="0">
                <a:solidFill>
                  <a:prstClr val="black"/>
                </a:solidFill>
                <a:ea typeface="ＭＳ Ｐゴシック" charset="-128"/>
              </a:rPr>
              <a:t> (BMI &gt; 30 kg/m</a:t>
            </a:r>
            <a:r>
              <a:rPr lang="nl-NL" sz="2400" baseline="30000" dirty="0">
                <a:solidFill>
                  <a:prstClr val="black"/>
                </a:solidFill>
                <a:ea typeface="ＭＳ Ｐゴシック" charset="-128"/>
              </a:rPr>
              <a:t>2</a:t>
            </a:r>
            <a:r>
              <a:rPr lang="nl-NL" sz="2400" dirty="0">
                <a:solidFill>
                  <a:prstClr val="black"/>
                </a:solidFill>
                <a:ea typeface="ＭＳ Ｐゴシック" charset="-128"/>
              </a:rPr>
              <a:t>) patiënten om toxiciteit te voorkomen</a:t>
            </a: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2400" dirty="0">
                <a:solidFill>
                  <a:prstClr val="black"/>
                </a:solidFill>
                <a:ea typeface="ＭＳ Ｐゴシック" charset="-128"/>
              </a:rPr>
              <a:t>In het geval van </a:t>
            </a:r>
            <a:r>
              <a:rPr lang="nl-NL" sz="2400" dirty="0" err="1">
                <a:solidFill>
                  <a:prstClr val="black"/>
                </a:solidFill>
                <a:ea typeface="ＭＳ Ｐゴシック" charset="-128"/>
              </a:rPr>
              <a:t>aciclovir</a:t>
            </a:r>
            <a:r>
              <a:rPr lang="nl-NL" sz="2400" dirty="0">
                <a:solidFill>
                  <a:prstClr val="black"/>
                </a:solidFill>
                <a:ea typeface="ＭＳ Ｐゴシック" charset="-128"/>
              </a:rPr>
              <a:t> wordt een startdosering gebaseerd op aangepast lichaamsgewicht (</a:t>
            </a:r>
            <a:r>
              <a:rPr lang="nl-NL" sz="2400" dirty="0" err="1">
                <a:solidFill>
                  <a:prstClr val="black"/>
                </a:solidFill>
                <a:ea typeface="ＭＳ Ｐゴシック" charset="-128"/>
              </a:rPr>
              <a:t>AdjBW</a:t>
            </a:r>
            <a:r>
              <a:rPr lang="nl-NL" sz="2400" dirty="0">
                <a:solidFill>
                  <a:prstClr val="black"/>
                </a:solidFill>
                <a:ea typeface="ＭＳ Ｐゴシック" charset="-128"/>
              </a:rPr>
              <a:t>) met therapeutische drug monitoring aanbevolen om het risico op overdosering en </a:t>
            </a:r>
            <a:r>
              <a:rPr lang="nl-NL" sz="2400" dirty="0" err="1">
                <a:solidFill>
                  <a:prstClr val="black"/>
                </a:solidFill>
                <a:ea typeface="ＭＳ Ｐゴシック" charset="-128"/>
              </a:rPr>
              <a:t>onderbehandeling</a:t>
            </a:r>
            <a:r>
              <a:rPr lang="nl-NL" sz="2400" dirty="0">
                <a:solidFill>
                  <a:prstClr val="black"/>
                </a:solidFill>
                <a:ea typeface="ＭＳ Ｐゴシック" charset="-128"/>
              </a:rPr>
              <a:t> te minimaliseren</a:t>
            </a:r>
            <a:endParaRPr lang="nl-NL" sz="2400" b="1" dirty="0">
              <a:solidFill>
                <a:prstClr val="black"/>
              </a:solidFill>
              <a:ea typeface="ＭＳ Ｐゴシック" charset="-128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66591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3341</TotalTime>
  <Words>737</Words>
  <Application>Microsoft Office PowerPoint</Application>
  <PresentationFormat>Diavoorstelling (4:3)</PresentationFormat>
  <Paragraphs>51</Paragraphs>
  <Slides>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Aanbeveling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Smeets, Nori</dc:creator>
  <cp:lastModifiedBy>Dreijer, A.R. ( Albert )</cp:lastModifiedBy>
  <cp:revision>148</cp:revision>
  <dcterms:created xsi:type="dcterms:W3CDTF">2020-01-09T13:28:19Z</dcterms:created>
  <dcterms:modified xsi:type="dcterms:W3CDTF">2025-05-08T09:14:22Z</dcterms:modified>
</cp:coreProperties>
</file>