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5" r:id="rId2"/>
    <p:sldId id="291" r:id="rId3"/>
    <p:sldId id="292" r:id="rId4"/>
    <p:sldId id="293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BA8603BA-6CF4-4C4A-8691-36A0DC6F27E4}">
          <p14:sldIdLst>
            <p14:sldId id="265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7A1E35-301A-CFBA-CBD6-F53AD17CC763}" name="Knol-2, W. (Wilma)" initials="K2W(" userId="S::w.knol@umcutrecht.nl::8c8fd5d4-045f-47ec-9c77-2aa605f09d50" providerId="AD"/>
  <p188:author id="{C7FDF73B-936F-F8A6-EDDC-705ED080845A}" name="Berg-Lammers, L.A. ten (Laureen)" initials="BLLt(" userId="S::l.a.lammers@umcutrecht.nl::7cfd074f-8828-4d25-b6d8-5f657cdfc1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366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08-05-2025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IBW: </a:t>
            </a:r>
            <a:r>
              <a:rPr lang="en-US" sz="1200" dirty="0" err="1">
                <a:solidFill>
                  <a:prstClr val="black"/>
                </a:solidFill>
                <a:ea typeface="ＭＳ Ｐゴシック" charset="-128"/>
              </a:rPr>
              <a:t>Mannen</a:t>
            </a:r>
            <a:r>
              <a:rPr lang="en-US" sz="1200" dirty="0">
                <a:solidFill>
                  <a:prstClr val="black"/>
                </a:solidFill>
                <a:ea typeface="ＭＳ Ｐゴシック" charset="-128"/>
              </a:rPr>
              <a:t> 50 + (0.91 × [</a:t>
            </a:r>
            <a:r>
              <a:rPr lang="en-US" sz="1200" dirty="0" err="1">
                <a:solidFill>
                  <a:prstClr val="black"/>
                </a:solidFill>
                <a:ea typeface="ＭＳ Ｐゴシック" charset="-128"/>
              </a:rPr>
              <a:t>Lengte</a:t>
            </a:r>
            <a:r>
              <a:rPr lang="en-US" sz="1200" dirty="0">
                <a:solidFill>
                  <a:prstClr val="black"/>
                </a:solidFill>
                <a:ea typeface="ＭＳ Ｐゴシック" charset="-128"/>
              </a:rPr>
              <a:t> in centimeters − 152.4]) en voor </a:t>
            </a:r>
            <a:r>
              <a:rPr lang="en-US" sz="1200" dirty="0" err="1">
                <a:solidFill>
                  <a:prstClr val="black"/>
                </a:solidFill>
                <a:ea typeface="ＭＳ Ｐゴシック" charset="-128"/>
              </a:rPr>
              <a:t>vrouwen</a:t>
            </a:r>
            <a:r>
              <a:rPr lang="en-US" sz="1200" dirty="0">
                <a:solidFill>
                  <a:prstClr val="black"/>
                </a:solidFill>
                <a:ea typeface="ＭＳ Ｐゴシック" charset="-128"/>
              </a:rPr>
              <a:t> 45.5 + (0.91 × [</a:t>
            </a:r>
            <a:r>
              <a:rPr lang="en-US" sz="1200" dirty="0" err="1">
                <a:solidFill>
                  <a:prstClr val="black"/>
                </a:solidFill>
                <a:ea typeface="ＭＳ Ｐゴシック" charset="-128"/>
              </a:rPr>
              <a:t>Lengte</a:t>
            </a:r>
            <a:r>
              <a:rPr lang="en-US" sz="1200" dirty="0">
                <a:solidFill>
                  <a:prstClr val="black"/>
                </a:solidFill>
                <a:ea typeface="ＭＳ Ｐゴシック" charset="-128"/>
              </a:rPr>
              <a:t> in centimeters − 152.4]). </a:t>
            </a:r>
          </a:p>
          <a:p>
            <a:r>
              <a:rPr lang="nl-NL" sz="1200" dirty="0" err="1">
                <a:solidFill>
                  <a:prstClr val="black"/>
                </a:solidFill>
                <a:ea typeface="ＭＳ Ｐゴシック" charset="-128"/>
              </a:rPr>
              <a:t>AjBW</a:t>
            </a:r>
            <a:r>
              <a:rPr lang="nl-NL" sz="1200" dirty="0">
                <a:solidFill>
                  <a:prstClr val="black"/>
                </a:solidFill>
                <a:ea typeface="ＭＳ Ｐゴシック" charset="-128"/>
              </a:rPr>
              <a:t> = IBW + 0.4 × (ABW - IBW)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X-as </a:t>
            </a:r>
            <a:r>
              <a:rPr lang="en-US" dirty="0" err="1"/>
              <a:t>tijd</a:t>
            </a:r>
            <a:r>
              <a:rPr lang="en-US" dirty="0"/>
              <a:t> in </a:t>
            </a:r>
            <a:r>
              <a:rPr lang="en-US" dirty="0" err="1"/>
              <a:t>dagen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50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 86 (mei 2025)</a:t>
            </a:r>
          </a:p>
          <a:p>
            <a:endParaRPr lang="nl-NL" dirty="0">
              <a:latin typeface="+mj-lt"/>
            </a:endParaRPr>
          </a:p>
          <a:p>
            <a:r>
              <a:rPr lang="nl-NL" b="1" dirty="0">
                <a:latin typeface="+mj-lt"/>
              </a:rPr>
              <a:t>Kristalhelder?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840411" y="39228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775460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b="1" dirty="0">
                <a:solidFill>
                  <a:schemeClr val="tx1"/>
                </a:solidFill>
              </a:rPr>
              <a:t>Casus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71-jarige, vrouw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165 cm, 95 kg, BMI 35 kg/m²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Opgenomen vanwege koorts bij progressieve herpes zoster </a:t>
            </a:r>
            <a:r>
              <a:rPr lang="nl-NL" altLang="en-US" sz="1600" dirty="0" err="1">
                <a:solidFill>
                  <a:schemeClr val="tx1"/>
                </a:solidFill>
              </a:rPr>
              <a:t>ophthalmicus</a:t>
            </a:r>
            <a:r>
              <a:rPr lang="nl-NL" altLang="en-US" sz="1600" dirty="0">
                <a:solidFill>
                  <a:schemeClr val="tx1"/>
                </a:solidFill>
              </a:rPr>
              <a:t> en verdenking op varicella zoster virus (VZV) </a:t>
            </a:r>
            <a:r>
              <a:rPr lang="nl-NL" altLang="en-US" sz="1600" dirty="0" err="1">
                <a:solidFill>
                  <a:schemeClr val="tx1"/>
                </a:solidFill>
              </a:rPr>
              <a:t>meningo</a:t>
            </a:r>
            <a:r>
              <a:rPr lang="nl-NL" altLang="en-US" sz="1600" dirty="0">
                <a:solidFill>
                  <a:schemeClr val="tx1"/>
                </a:solidFill>
              </a:rPr>
              <a:t>-encefalitis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Behandeling met intraveneus </a:t>
            </a:r>
            <a:r>
              <a:rPr lang="nl-NL" altLang="en-US" sz="1600" dirty="0" err="1">
                <a:solidFill>
                  <a:schemeClr val="tx1"/>
                </a:solidFill>
              </a:rPr>
              <a:t>aciclovir</a:t>
            </a:r>
            <a:r>
              <a:rPr lang="nl-NL" altLang="en-US" sz="1600" dirty="0">
                <a:solidFill>
                  <a:schemeClr val="tx1"/>
                </a:solidFill>
              </a:rPr>
              <a:t>, gedoseerd 10 mg/kg elke 8 uur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Ondanks een normale nierfunctie bij opname, ontwikkelde de patiënt na enkele dagen acute nierinsufficiëntie en vertoonde ze neurologische symptomen zoals audiovisuele hallucinaties.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De creatininewaarde in haar bloed was verhoogd van 62 micromol/L naar 336 micromol/L.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altLang="en-US" sz="1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600" b="1" dirty="0">
                <a:solidFill>
                  <a:schemeClr val="tx1"/>
                </a:solidFill>
              </a:rPr>
              <a:t>Vragen</a:t>
            </a:r>
            <a:r>
              <a:rPr lang="nl-NL" altLang="en-US" sz="1600" dirty="0">
                <a:solidFill>
                  <a:schemeClr val="tx1"/>
                </a:solidFill>
              </a:rPr>
              <a:t>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Wat zou de mogelijke oorzaak kunnen zijn van de acute verslechtering in nierfunctie en het optreden van neurologische symptomen bij deze patiënt?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600" dirty="0">
                <a:solidFill>
                  <a:schemeClr val="tx1"/>
                </a:solidFill>
              </a:rPr>
              <a:t>Welke behandeling zou u overwegen?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F245A4F-BF1D-241C-457F-85B9F3E0151E}"/>
              </a:ext>
            </a:extLst>
          </p:cNvPr>
          <p:cNvSpPr txBox="1"/>
          <p:nvPr/>
        </p:nvSpPr>
        <p:spPr>
          <a:xfrm>
            <a:off x="5475768" y="6417199"/>
            <a:ext cx="3517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Universitair Medisch Centrum Utrecht</a:t>
            </a: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/>
              <a:t>Uitwerking casus 86 (mei 2025) </a:t>
            </a:r>
          </a:p>
          <a:p>
            <a:pPr lvl="0">
              <a:defRPr/>
            </a:pPr>
            <a:r>
              <a:rPr lang="nl-NL" dirty="0">
                <a:latin typeface="+mj-lt"/>
              </a:rPr>
              <a:t>Kristalhelder?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844193" y="56191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0" y="785363"/>
            <a:ext cx="590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>
                <a:latin typeface="+mj-lt"/>
              </a:rPr>
              <a:t>Bastiaan TGM </a:t>
            </a:r>
            <a:r>
              <a:rPr lang="nl-NL" sz="800" dirty="0" err="1">
                <a:latin typeface="+mj-lt"/>
              </a:rPr>
              <a:t>Sallevelt</a:t>
            </a:r>
            <a:r>
              <a:rPr lang="nl-NL" sz="800" dirty="0">
                <a:latin typeface="+mj-lt"/>
              </a:rPr>
              <a:t>, Erin H Smeijsters, Toine CG Egberts, Kim CM van der Elst, Tania Mudrikova,</a:t>
            </a:r>
          </a:p>
          <a:p>
            <a:r>
              <a:rPr lang="nl-NL" sz="800" dirty="0">
                <a:latin typeface="+mj-lt"/>
              </a:rPr>
              <a:t>Acute </a:t>
            </a:r>
            <a:r>
              <a:rPr lang="nl-NL" sz="800" dirty="0" err="1">
                <a:latin typeface="+mj-lt"/>
              </a:rPr>
              <a:t>renal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and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neurotoxicity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due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to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weight-based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dosing</a:t>
            </a:r>
            <a:r>
              <a:rPr lang="nl-NL" sz="800" dirty="0">
                <a:latin typeface="+mj-lt"/>
              </a:rPr>
              <a:t> of </a:t>
            </a:r>
            <a:r>
              <a:rPr lang="nl-NL" sz="800" dirty="0" err="1">
                <a:latin typeface="+mj-lt"/>
              </a:rPr>
              <a:t>intravenous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acyclovir</a:t>
            </a:r>
            <a:r>
              <a:rPr lang="nl-NL" sz="800" dirty="0">
                <a:latin typeface="+mj-lt"/>
              </a:rPr>
              <a:t>: How </a:t>
            </a:r>
            <a:r>
              <a:rPr lang="nl-NL" sz="800" dirty="0" err="1">
                <a:latin typeface="+mj-lt"/>
              </a:rPr>
              <a:t>to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dose</a:t>
            </a:r>
            <a:r>
              <a:rPr lang="nl-NL" sz="800" dirty="0">
                <a:latin typeface="+mj-lt"/>
              </a:rPr>
              <a:t> in </a:t>
            </a:r>
            <a:r>
              <a:rPr lang="nl-NL" sz="800" dirty="0" err="1">
                <a:latin typeface="+mj-lt"/>
              </a:rPr>
              <a:t>obese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patients</a:t>
            </a:r>
            <a:r>
              <a:rPr lang="nl-NL" sz="800" dirty="0">
                <a:latin typeface="+mj-lt"/>
              </a:rPr>
              <a:t>?,</a:t>
            </a:r>
          </a:p>
          <a:p>
            <a:r>
              <a:rPr lang="nl-NL" sz="800" dirty="0" err="1">
                <a:latin typeface="+mj-lt"/>
              </a:rPr>
              <a:t>Clinical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Infection</a:t>
            </a:r>
            <a:r>
              <a:rPr lang="nl-NL" sz="800" dirty="0">
                <a:latin typeface="+mj-lt"/>
              </a:rPr>
              <a:t> in </a:t>
            </a:r>
            <a:r>
              <a:rPr lang="nl-NL" sz="800" dirty="0" err="1">
                <a:latin typeface="+mj-lt"/>
              </a:rPr>
              <a:t>Practice</a:t>
            </a:r>
            <a:r>
              <a:rPr lang="nl-NL" sz="800" dirty="0">
                <a:latin typeface="+mj-lt"/>
              </a:rPr>
              <a:t>, Volumes 7–8, 2020, 100046, ISSN 2590-1702, https://doi.org/10.1016/j.clinpr.2020.100046.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323379"/>
            <a:ext cx="5981130" cy="5267921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r>
              <a:rPr lang="nl-NL" sz="1100" b="1" dirty="0">
                <a:solidFill>
                  <a:prstClr val="black"/>
                </a:solidFill>
                <a:ea typeface="ＭＳ Ｐゴシック" charset="-128"/>
              </a:rPr>
              <a:t>Uitwerking Casus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Mevr. ontwikkelde acute nierinsufficiëntie en neurotoxiciteit tijdens de behandeling met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. De gemeten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topspiegel was 41.3 mg/L (ref: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top 20-25 mg/L) 3 </a:t>
            </a:r>
            <a:r>
              <a:rPr lang="en-US" sz="1100" dirty="0" err="1">
                <a:solidFill>
                  <a:prstClr val="black"/>
                </a:solidFill>
                <a:ea typeface="ＭＳ Ｐゴシック" charset="-128"/>
              </a:rPr>
              <a:t>uur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en-US" sz="1100" dirty="0" err="1">
                <a:solidFill>
                  <a:prstClr val="black"/>
                </a:solidFill>
                <a:ea typeface="ＭＳ Ｐゴシック" charset="-128"/>
              </a:rPr>
              <a:t>na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de 6de gift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.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kan bij hoge spiegels leiden tot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nefrotoxiciteit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en neurotoxiciteit. Bij deze patiënt werd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gedoseerd op basis van haar actuele lichaamsgewicht, wat bij patiënten met een hoog BMI kan leiden tot overdosering. Dit verhoogt het risico op acute nierinsufficiëntie, door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-geïnduceerde kristalnefropathie. Dit laatste wordt veroorzaakt door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ongemetaboliseerd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dat niet oplosbaar is in urine, hetgeen tot kristalafzetting in de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niertubuli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leidt met mogelijke obstructie tot gevolg. Daarnaast speelt neurotoxiciteit, wat zich kan manifesteren in symptomen zoals hallucinaties en verwardheid.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b="1" dirty="0">
                <a:solidFill>
                  <a:prstClr val="black"/>
                </a:solidFill>
                <a:ea typeface="ＭＳ Ｐゴシック" charset="-128"/>
              </a:rPr>
              <a:t>Behandeling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: Staken van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. De thuismedicatie was niet verklarend voor het klinisch beeld en werd daarom niet gewijzigd of stopgezet. De patiënt had geen psychiatrische voorgeschiedenis vóórafgaand aan de behandeling met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. 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Intermitterende hemodialyse werd gestart. Na 4 uur dialyse daalde de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-plasmaspiegel tot 8,6 mg/L en de creatininewaarde van 400 µmol/L naar 163 µmol/L. De volgende ochtend werd een tweede hemodialysesessie verricht, wat de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-plasmaspiegel verder verlaagde tot 0,7 mg/L. De hallucinaties verdwenen geleidelijk na de twee dialysesessies. De nierfunctie herstelde volledig, met creatininewaarde</a:t>
            </a:r>
            <a:r>
              <a:rPr lang="nl-NL" sz="1100" dirty="0">
                <a:solidFill>
                  <a:schemeClr val="tx1"/>
                </a:solidFill>
                <a:ea typeface="ＭＳ Ｐゴシック" charset="-128"/>
              </a:rPr>
              <a:t>n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van 79 µmol/L op dag 8 en 56 µmol/L op dag 11 (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eGFR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&gt; 90 ml/min/1,73 m²). 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Zestig uur na de tweede dialysesessie werd oraal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famciclovir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gestart in een standaarddosering (500 mg elke 8 uur), vanwege het lagere risico op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nefrotoxiciteit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. Op dag 13 werd de patiënt ontslagen met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famciclovir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en herstelde verder volledig.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Een dosering </a:t>
            </a: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op basis van het aangepaste lichaamsgewicht had kunnen worden overwogen in combinatie met therapeutische drug monitoring: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100" dirty="0">
                <a:solidFill>
                  <a:schemeClr val="tx1"/>
                </a:solidFill>
              </a:rPr>
              <a:t>Patiënt: 71-jarige, vrouw 165 cm, 95 kg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IBW = 45,5 + (0,91 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×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[165-152,4]) = 57 kg</a:t>
            </a:r>
          </a:p>
          <a:p>
            <a:pPr marL="171450" lvl="0" indent="-171450" algn="just" defTabSz="457200" eaLnBrk="0" fontAlgn="base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1100" dirty="0" err="1">
                <a:solidFill>
                  <a:prstClr val="black"/>
                </a:solidFill>
                <a:ea typeface="ＭＳ Ｐゴシック" charset="-128"/>
              </a:rPr>
              <a:t>AdjBw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 = 57 + 0,4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×(</a:t>
            </a: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95 – 57) = 72 kg. 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1100" dirty="0">
                <a:solidFill>
                  <a:prstClr val="black"/>
                </a:solidFill>
                <a:ea typeface="ＭＳ Ｐゴシック" charset="-128"/>
              </a:rPr>
              <a:t>Resulterend in een dosering van 3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x </a:t>
            </a:r>
            <a:r>
              <a:rPr lang="en-US" sz="1100" dirty="0" err="1">
                <a:solidFill>
                  <a:prstClr val="black"/>
                </a:solidFill>
                <a:ea typeface="ＭＳ Ｐゴシック" charset="-128"/>
              </a:rPr>
              <a:t>daags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720mg, </a:t>
            </a:r>
            <a:r>
              <a:rPr lang="en-US" sz="1100" dirty="0" err="1">
                <a:solidFill>
                  <a:prstClr val="black"/>
                </a:solidFill>
                <a:ea typeface="ＭＳ Ｐゴシック" charset="-128"/>
              </a:rPr>
              <a:t>eerder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3x </a:t>
            </a:r>
            <a:r>
              <a:rPr lang="en-US" sz="1100" dirty="0" err="1">
                <a:solidFill>
                  <a:prstClr val="black"/>
                </a:solidFill>
                <a:ea typeface="ＭＳ Ｐゴシック" charset="-128"/>
              </a:rPr>
              <a:t>daags</a:t>
            </a:r>
            <a:r>
              <a:rPr lang="en-US" sz="1100" dirty="0">
                <a:solidFill>
                  <a:prstClr val="black"/>
                </a:solidFill>
                <a:ea typeface="ＭＳ Ｐゴシック" charset="-128"/>
              </a:rPr>
              <a:t> 950mg.</a:t>
            </a: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endParaRPr lang="nl-NL" sz="11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Universitair Medisch Centrum Utrecht</a:t>
            </a:r>
          </a:p>
        </p:txBody>
      </p:sp>
      <p:pic>
        <p:nvPicPr>
          <p:cNvPr id="20" name="Picture 2" descr="An external file that holds a picture, illustration, etc.&#10;Object name is ejifcc-31-157-g001.jpg">
            <a:extLst>
              <a:ext uri="{FF2B5EF4-FFF2-40B4-BE49-F238E27FC236}">
                <a16:creationId xmlns:a16="http://schemas.microsoft.com/office/drawing/2014/main" id="{6D699CF3-A115-8982-BA26-1E87D0B21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83" y="3309157"/>
            <a:ext cx="2639807" cy="218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8D8DF2A6-2008-6624-4D76-B7BDD8E13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973" y="1591235"/>
            <a:ext cx="2970851" cy="152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2B5DC-728B-C6BE-C68D-19E6BE71D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491939B-C14A-6B52-FD3A-20864220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A818DD8-C775-75AB-19FD-F33BFB3A1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059" y="0"/>
            <a:ext cx="6856085" cy="414693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3103B53-FDC1-113D-E6C6-248300C6D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6062" y="4146933"/>
            <a:ext cx="6170211" cy="270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0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7833E-AFDD-779B-AB94-A97C9B96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Aanbeveling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2B0AB-1A65-489A-34DB-8351CF166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Deze casus benadrukt het belang om voorzichtig te doseren bij hydrofiele geneesmiddelen binnen </a:t>
            </a:r>
            <a:r>
              <a:rPr lang="nl-NL" sz="2400" dirty="0" err="1">
                <a:solidFill>
                  <a:prstClr val="black"/>
                </a:solidFill>
                <a:ea typeface="ＭＳ Ｐゴシック" charset="-128"/>
              </a:rPr>
              <a:t>obese</a:t>
            </a: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 (BMI &gt; 30 kg/m</a:t>
            </a:r>
            <a:r>
              <a:rPr lang="nl-NL" sz="2400" baseline="30000" dirty="0">
                <a:solidFill>
                  <a:prstClr val="black"/>
                </a:solidFill>
                <a:ea typeface="ＭＳ Ｐゴシック" charset="-128"/>
              </a:rPr>
              <a:t>2</a:t>
            </a: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) patiënten om toxiciteit te voorkomen</a:t>
            </a:r>
          </a:p>
          <a:p>
            <a:pPr lvl="0" algn="just" defTabSz="457200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In het geval van </a:t>
            </a:r>
            <a:r>
              <a:rPr lang="nl-NL" sz="2400" dirty="0" err="1">
                <a:solidFill>
                  <a:prstClr val="black"/>
                </a:solidFill>
                <a:ea typeface="ＭＳ Ｐゴシック" charset="-128"/>
              </a:rPr>
              <a:t>aciclovir</a:t>
            </a: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 wordt een startdosering gebaseerd op aangepast lichaamsgewicht (</a:t>
            </a:r>
            <a:r>
              <a:rPr lang="nl-NL" sz="2400" dirty="0" err="1">
                <a:solidFill>
                  <a:prstClr val="black"/>
                </a:solidFill>
                <a:ea typeface="ＭＳ Ｐゴシック" charset="-128"/>
              </a:rPr>
              <a:t>AdjBW</a:t>
            </a: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) met therapeutische drug monitoring aanbevolen om het risico op overdosering en </a:t>
            </a:r>
            <a:r>
              <a:rPr lang="nl-NL" sz="2400" dirty="0" err="1">
                <a:solidFill>
                  <a:prstClr val="black"/>
                </a:solidFill>
                <a:ea typeface="ＭＳ Ｐゴシック" charset="-128"/>
              </a:rPr>
              <a:t>onderbehandeling</a:t>
            </a:r>
            <a:r>
              <a:rPr lang="nl-NL" sz="2400" dirty="0">
                <a:solidFill>
                  <a:prstClr val="black"/>
                </a:solidFill>
                <a:ea typeface="ＭＳ Ｐゴシック" charset="-128"/>
              </a:rPr>
              <a:t> te minimaliseren</a:t>
            </a:r>
            <a:endParaRPr lang="nl-NL" sz="2400" b="1" dirty="0">
              <a:solidFill>
                <a:prstClr val="black"/>
              </a:solidFill>
              <a:ea typeface="ＭＳ Ｐゴシック" charset="-128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66591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3341</TotalTime>
  <Words>737</Words>
  <Application>Microsoft Office PowerPoint</Application>
  <PresentationFormat>Diavoorstelling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Aanbeveling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Dreijer, A.R. ( Albert )</cp:lastModifiedBy>
  <cp:revision>148</cp:revision>
  <dcterms:created xsi:type="dcterms:W3CDTF">2020-01-09T13:28:19Z</dcterms:created>
  <dcterms:modified xsi:type="dcterms:W3CDTF">2025-05-08T09:14:22Z</dcterms:modified>
</cp:coreProperties>
</file>