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7"/>
  </p:notesMasterIdLst>
  <p:sldIdLst>
    <p:sldId id="265" r:id="rId5"/>
    <p:sldId id="291"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2E68EB-2E91-A922-5CDF-4AD0ADE1EAA4}" name="Shudofsky, K. (Kimberly)" initials="SK" userId="S::kimberly.shudofsky@mumc.nl::94fb48fa-0b3d-4443-8cdc-7d414c42736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16F04-CD46-8EB2-689C-9A7797E8D884}" v="149" dt="2025-10-21T17:08:05.921"/>
    <p1510:client id="{5B32EA18-1BB5-2F78-C61E-E0C43DFAB2A1}" v="491" dt="2025-10-21T10:55:54.330"/>
    <p1510:client id="{E61FF065-11C3-43F2-9930-721DDA4717E9}" v="46" dt="2025-10-21T13:00:00.357"/>
  </p1510:revLst>
</p1510:revInfo>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Stijl, licht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243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3A059-96C7-42EA-8F77-B92544074B06}" type="datetimeFigureOut">
              <a:rPr lang="nl-NL" smtClean="0"/>
              <a:t>7-12-2025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999F6D-CC3A-42C1-991F-8326D0E9DD54}" type="slidenum">
              <a:rPr lang="nl-NL" smtClean="0"/>
              <a:t>‹nr.›</a:t>
            </a:fld>
            <a:endParaRPr lang="nl-NL"/>
          </a:p>
        </p:txBody>
      </p:sp>
    </p:spTree>
    <p:extLst>
      <p:ext uri="{BB962C8B-B14F-4D97-AF65-F5344CB8AC3E}">
        <p14:creationId xmlns:p14="http://schemas.microsoft.com/office/powerpoint/2010/main" val="707395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1</a:t>
            </a:fld>
            <a:endParaRPr lang="nl-NL"/>
          </a:p>
        </p:txBody>
      </p:sp>
    </p:spTree>
    <p:extLst>
      <p:ext uri="{BB962C8B-B14F-4D97-AF65-F5344CB8AC3E}">
        <p14:creationId xmlns:p14="http://schemas.microsoft.com/office/powerpoint/2010/main" val="177477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6391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C52A2-CAC7-4249-AA19-6B84DEF75F09}"/>
              </a:ext>
            </a:extLst>
          </p:cNvPr>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141C0B36-4C51-4474-9F2F-84A19189133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4629FBD-0F50-4692-9B1F-61344033AF0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FB4B092-0AF7-4BD4-B831-816303145268}"/>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8EEF800F-2B1C-4A70-93CA-D3860D8D53CD}"/>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2064827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B856A-B069-46E2-BDC7-A1349C3FD43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D916D3C-00F8-486E-9A04-8AB55963FDDA}"/>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ED78C3-3864-4DDC-93A9-E9112F2AC544}"/>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A3032A-1C18-42AE-9C57-B06AFD86953E}"/>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48E3DE8E-B14C-49EC-8FC5-BC6B37523B57}"/>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60715044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54ABF74-950A-4511-B8A6-2CFD4DFDEBFC}"/>
              </a:ext>
            </a:extLst>
          </p:cNvPr>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88E516-D24D-4241-AA32-CCBA9466AE55}"/>
              </a:ext>
            </a:extLst>
          </p:cNvPr>
          <p:cNvSpPr>
            <a:spLocks noGrp="1"/>
          </p:cNvSpPr>
          <p:nvPr>
            <p:ph type="body" orient="vert" idx="1"/>
          </p:nvPr>
        </p:nvSpPr>
        <p:spPr>
          <a:xfrm>
            <a:off x="628650" y="365125"/>
            <a:ext cx="5800725"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8D0C27-3522-476D-8B4F-53727E3D091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EE9B8AE-CE0B-40D6-A831-9A4EB77CF69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FFAF7E2-4A4F-4F1F-BC3E-F4B2246C3CE8}"/>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19246570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sp>
        <p:nvSpPr>
          <p:cNvPr id="9" name="Rechthoek 8">
            <a:extLst>
              <a:ext uri="{FF2B5EF4-FFF2-40B4-BE49-F238E27FC236}">
                <a16:creationId xmlns:a16="http://schemas.microsoft.com/office/drawing/2014/main" id="{33B10824-7663-48F2-ACF6-046C4C35EED4}"/>
              </a:ext>
            </a:extLst>
          </p:cNvPr>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AA025303-B3B0-4442-BDDE-6BD104F6CE08}"/>
              </a:ext>
            </a:extLst>
          </p:cNvPr>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a:extLst>
              <a:ext uri="{FF2B5EF4-FFF2-40B4-BE49-F238E27FC236}">
                <a16:creationId xmlns:a16="http://schemas.microsoft.com/office/drawing/2014/main" id="{FE1678B5-6C65-46E5-8FEA-3415D83EF86F}"/>
              </a:ext>
            </a:extLst>
          </p:cNvPr>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3" name="Afbeelding 12">
            <a:extLst>
              <a:ext uri="{FF2B5EF4-FFF2-40B4-BE49-F238E27FC236}">
                <a16:creationId xmlns:a16="http://schemas.microsoft.com/office/drawing/2014/main" id="{DC43A052-AEAE-41E9-AC42-2C3611778F3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223845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1922479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eldia 2">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tx2"/>
                </a:solidFill>
              </a:defRPr>
            </a:lvl1pPr>
          </a:lstStyle>
          <a:p>
            <a:r>
              <a:rPr lang="nl-NL"/>
              <a:t>Klik om stijl te bewerken</a:t>
            </a:r>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tx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
        <p:nvSpPr>
          <p:cNvPr id="9" name="Rechthoek 8"/>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45441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Hoofdstuk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datum 2"/>
          <p:cNvSpPr>
            <a:spLocks noGrp="1"/>
          </p:cNvSpPr>
          <p:nvPr>
            <p:ph type="dt" sz="half" idx="10"/>
          </p:nvPr>
        </p:nvSpPr>
        <p:spPr/>
        <p:txBody>
          <a:bodyPr/>
          <a:lstStyle/>
          <a:p>
            <a:r>
              <a:rPr lang="nl-NL"/>
              <a:t>&lt;datum&gt;</a:t>
            </a:r>
          </a:p>
        </p:txBody>
      </p:sp>
      <p:sp>
        <p:nvSpPr>
          <p:cNvPr id="4" name="Tijdelijke aanduiding voor voettekst 3"/>
          <p:cNvSpPr>
            <a:spLocks noGrp="1"/>
          </p:cNvSpPr>
          <p:nvPr>
            <p:ph type="ftr" sz="quarter" idx="11"/>
          </p:nvPr>
        </p:nvSpPr>
        <p:spPr/>
        <p:txBody>
          <a:bodyPr/>
          <a:lstStyle/>
          <a:p>
            <a:r>
              <a:rPr lang="nl-NL"/>
              <a:t>&lt;Titel van de presentatie&gt;</a:t>
            </a:r>
          </a:p>
        </p:txBody>
      </p:sp>
      <p:sp>
        <p:nvSpPr>
          <p:cNvPr id="5" name="Tijdelijke aanduiding voor dianummer 4"/>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
        <p:nvSpPr>
          <p:cNvPr id="6" name="Ondertitel 2"/>
          <p:cNvSpPr>
            <a:spLocks noGrp="1"/>
          </p:cNvSpPr>
          <p:nvPr>
            <p:ph type="subTitle" idx="1"/>
          </p:nvPr>
        </p:nvSpPr>
        <p:spPr>
          <a:xfrm>
            <a:off x="522000" y="1650209"/>
            <a:ext cx="8100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Tree>
    <p:extLst>
      <p:ext uri="{BB962C8B-B14F-4D97-AF65-F5344CB8AC3E}">
        <p14:creationId xmlns:p14="http://schemas.microsoft.com/office/powerpoint/2010/main" val="808550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kst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9" name="Tijdelijke aanduiding voor grafiek 8"/>
          <p:cNvSpPr>
            <a:spLocks noGrp="1"/>
          </p:cNvSpPr>
          <p:nvPr>
            <p:ph type="chart" sz="quarter" idx="13"/>
          </p:nvPr>
        </p:nvSpPr>
        <p:spPr>
          <a:xfrm>
            <a:off x="4647600" y="1652400"/>
            <a:ext cx="3974900" cy="4125600"/>
          </a:xfrm>
        </p:spPr>
        <p:txBody>
          <a:bodyPr/>
          <a:lstStyle>
            <a:lvl1pPr marL="0" indent="0">
              <a:buNone/>
              <a:defRPr/>
            </a:lvl1pPr>
          </a:lstStyle>
          <a:p>
            <a:r>
              <a:rPr lang="nl-NL"/>
              <a:t>Klik op het pictogram als u een grafiek wilt toevoegen</a:t>
            </a:r>
          </a:p>
        </p:txBody>
      </p:sp>
      <p:sp>
        <p:nvSpPr>
          <p:cNvPr id="11" name="Tijdelijke aanduiding voor tekst 10"/>
          <p:cNvSpPr>
            <a:spLocks noGrp="1"/>
          </p:cNvSpPr>
          <p:nvPr>
            <p:ph type="body" sz="quarter" idx="14"/>
          </p:nvPr>
        </p:nvSpPr>
        <p:spPr>
          <a:xfrm>
            <a:off x="522288" y="1652001"/>
            <a:ext cx="4039200" cy="412491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5"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101451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kstdia met beeld">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11" name="Tijdelijke aanduiding voor tekst 10"/>
          <p:cNvSpPr>
            <a:spLocks noGrp="1"/>
          </p:cNvSpPr>
          <p:nvPr>
            <p:ph type="body" sz="quarter" idx="14"/>
          </p:nvPr>
        </p:nvSpPr>
        <p:spPr>
          <a:xfrm>
            <a:off x="522288" y="1652400"/>
            <a:ext cx="4039200" cy="41256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afbeelding 3"/>
          <p:cNvSpPr>
            <a:spLocks noGrp="1"/>
          </p:cNvSpPr>
          <p:nvPr>
            <p:ph type="pic" sz="quarter" idx="15"/>
          </p:nvPr>
        </p:nvSpPr>
        <p:spPr>
          <a:xfrm>
            <a:off x="4647600" y="1652400"/>
            <a:ext cx="3974900" cy="4125600"/>
          </a:xfrm>
        </p:spPr>
        <p:txBody>
          <a:bodyPr/>
          <a:lstStyle>
            <a:lvl1pPr marL="0" indent="0">
              <a:buNone/>
              <a:defRPr/>
            </a:lvl1pPr>
          </a:lstStyle>
          <a:p>
            <a:r>
              <a:rPr lang="nl-NL"/>
              <a:t>Klik op het pictogram als u een afbeelding wilt toevoegen</a:t>
            </a:r>
          </a:p>
        </p:txBody>
      </p:sp>
      <p:sp>
        <p:nvSpPr>
          <p:cNvPr id="10"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457219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eelddia met titel">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1652400"/>
            <a:ext cx="8101000" cy="4125600"/>
          </a:xfrm>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47330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eelddia zonder titel">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592931"/>
            <a:ext cx="8101000" cy="5185069"/>
          </a:xfrm>
          <a:solidFill>
            <a:schemeClr val="bg1"/>
          </a:solidFill>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69585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AF28-0295-4F7E-A05E-B6DDED8CE7F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D97687A-A66F-46D1-8EC0-8D2CDFDDD49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398837-8D3C-4A3C-8E1B-30718BAB6619}"/>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A1BF6DC-578B-4426-A82B-A004E30B416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96ADF84B-9A48-4F33-B44E-88F2CE549B46}"/>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61228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5"/>
          </p:nvPr>
        </p:nvSpPr>
        <p:spPr>
          <a:xfrm>
            <a:off x="0" y="0"/>
            <a:ext cx="9144000" cy="6857999"/>
          </a:xfrm>
          <a:solidFill>
            <a:schemeClr val="bg1"/>
          </a:solidFill>
        </p:spPr>
        <p:txBody>
          <a:bodyPr/>
          <a:lstStyle>
            <a:lvl1pPr marL="0" indent="0">
              <a:buNone/>
              <a:defRPr/>
            </a:lvl1pPr>
          </a:lstStyle>
          <a:p>
            <a:r>
              <a:rPr lang="nl-NL"/>
              <a:t>Klik op het pictogram als u een afbeelding wilt toevoegen</a:t>
            </a:r>
          </a:p>
        </p:txBody>
      </p:sp>
      <p:grpSp>
        <p:nvGrpSpPr>
          <p:cNvPr id="25" name="Groep 24"/>
          <p:cNvGrpSpPr/>
          <p:nvPr userDrawn="1"/>
        </p:nvGrpSpPr>
        <p:grpSpPr>
          <a:xfrm>
            <a:off x="5867400" y="6264275"/>
            <a:ext cx="2427288" cy="301626"/>
            <a:chOff x="5867400" y="6264275"/>
            <a:chExt cx="2427288" cy="301626"/>
          </a:xfrm>
        </p:grpSpPr>
        <p:sp>
          <p:nvSpPr>
            <p:cNvPr id="15" name="Freeform 10"/>
            <p:cNvSpPr>
              <a:spLocks noEditPoints="1"/>
            </p:cNvSpPr>
            <p:nvPr userDrawn="1"/>
          </p:nvSpPr>
          <p:spPr bwMode="auto">
            <a:xfrm>
              <a:off x="5867400" y="6264275"/>
              <a:ext cx="258763" cy="295275"/>
            </a:xfrm>
            <a:custGeom>
              <a:avLst/>
              <a:gdLst>
                <a:gd name="T0" fmla="*/ 389 w 407"/>
                <a:gd name="T1" fmla="*/ 424 h 463"/>
                <a:gd name="T2" fmla="*/ 352 w 407"/>
                <a:gd name="T3" fmla="*/ 397 h 463"/>
                <a:gd name="T4" fmla="*/ 248 w 407"/>
                <a:gd name="T5" fmla="*/ 229 h 463"/>
                <a:gd name="T6" fmla="*/ 346 w 407"/>
                <a:gd name="T7" fmla="*/ 108 h 463"/>
                <a:gd name="T8" fmla="*/ 185 w 407"/>
                <a:gd name="T9" fmla="*/ 0 h 463"/>
                <a:gd name="T10" fmla="*/ 8 w 407"/>
                <a:gd name="T11" fmla="*/ 0 h 463"/>
                <a:gd name="T12" fmla="*/ 0 w 407"/>
                <a:gd name="T13" fmla="*/ 11 h 463"/>
                <a:gd name="T14" fmla="*/ 0 w 407"/>
                <a:gd name="T15" fmla="*/ 24 h 463"/>
                <a:gd name="T16" fmla="*/ 17 w 407"/>
                <a:gd name="T17" fmla="*/ 39 h 463"/>
                <a:gd name="T18" fmla="*/ 46 w 407"/>
                <a:gd name="T19" fmla="*/ 47 h 463"/>
                <a:gd name="T20" fmla="*/ 46 w 407"/>
                <a:gd name="T21" fmla="*/ 417 h 463"/>
                <a:gd name="T22" fmla="*/ 17 w 407"/>
                <a:gd name="T23" fmla="*/ 424 h 463"/>
                <a:gd name="T24" fmla="*/ 0 w 407"/>
                <a:gd name="T25" fmla="*/ 440 h 463"/>
                <a:gd name="T26" fmla="*/ 0 w 407"/>
                <a:gd name="T27" fmla="*/ 453 h 463"/>
                <a:gd name="T28" fmla="*/ 8 w 407"/>
                <a:gd name="T29" fmla="*/ 463 h 463"/>
                <a:gd name="T30" fmla="*/ 167 w 407"/>
                <a:gd name="T31" fmla="*/ 463 h 463"/>
                <a:gd name="T32" fmla="*/ 176 w 407"/>
                <a:gd name="T33" fmla="*/ 453 h 463"/>
                <a:gd name="T34" fmla="*/ 176 w 407"/>
                <a:gd name="T35" fmla="*/ 440 h 463"/>
                <a:gd name="T36" fmla="*/ 158 w 407"/>
                <a:gd name="T37" fmla="*/ 424 h 463"/>
                <a:gd name="T38" fmla="*/ 129 w 407"/>
                <a:gd name="T39" fmla="*/ 417 h 463"/>
                <a:gd name="T40" fmla="*/ 129 w 407"/>
                <a:gd name="T41" fmla="*/ 242 h 463"/>
                <a:gd name="T42" fmla="*/ 171 w 407"/>
                <a:gd name="T43" fmla="*/ 242 h 463"/>
                <a:gd name="T44" fmla="*/ 287 w 407"/>
                <a:gd name="T45" fmla="*/ 452 h 463"/>
                <a:gd name="T46" fmla="*/ 309 w 407"/>
                <a:gd name="T47" fmla="*/ 463 h 463"/>
                <a:gd name="T48" fmla="*/ 398 w 407"/>
                <a:gd name="T49" fmla="*/ 463 h 463"/>
                <a:gd name="T50" fmla="*/ 407 w 407"/>
                <a:gd name="T51" fmla="*/ 453 h 463"/>
                <a:gd name="T52" fmla="*/ 407 w 407"/>
                <a:gd name="T53" fmla="*/ 440 h 463"/>
                <a:gd name="T54" fmla="*/ 389 w 407"/>
                <a:gd name="T55" fmla="*/ 424 h 463"/>
                <a:gd name="T56" fmla="*/ 145 w 407"/>
                <a:gd name="T57" fmla="*/ 203 h 463"/>
                <a:gd name="T58" fmla="*/ 130 w 407"/>
                <a:gd name="T59" fmla="*/ 203 h 463"/>
                <a:gd name="T60" fmla="*/ 130 w 407"/>
                <a:gd name="T61" fmla="*/ 43 h 463"/>
                <a:gd name="T62" fmla="*/ 162 w 407"/>
                <a:gd name="T63" fmla="*/ 43 h 463"/>
                <a:gd name="T64" fmla="*/ 257 w 407"/>
                <a:gd name="T65" fmla="*/ 121 h 463"/>
                <a:gd name="T66" fmla="*/ 145 w 407"/>
                <a:gd name="T67" fmla="*/ 20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7" h="463">
                  <a:moveTo>
                    <a:pt x="389" y="424"/>
                  </a:moveTo>
                  <a:cubicBezTo>
                    <a:pt x="371" y="420"/>
                    <a:pt x="367" y="417"/>
                    <a:pt x="352" y="397"/>
                  </a:cubicBezTo>
                  <a:cubicBezTo>
                    <a:pt x="330" y="367"/>
                    <a:pt x="278" y="292"/>
                    <a:pt x="248" y="229"/>
                  </a:cubicBezTo>
                  <a:cubicBezTo>
                    <a:pt x="304" y="209"/>
                    <a:pt x="346" y="170"/>
                    <a:pt x="346" y="108"/>
                  </a:cubicBezTo>
                  <a:cubicBezTo>
                    <a:pt x="346" y="20"/>
                    <a:pt x="261" y="0"/>
                    <a:pt x="185" y="0"/>
                  </a:cubicBezTo>
                  <a:cubicBezTo>
                    <a:pt x="8" y="0"/>
                    <a:pt x="8" y="0"/>
                    <a:pt x="8" y="0"/>
                  </a:cubicBezTo>
                  <a:cubicBezTo>
                    <a:pt x="1" y="0"/>
                    <a:pt x="0" y="4"/>
                    <a:pt x="0" y="11"/>
                  </a:cubicBezTo>
                  <a:cubicBezTo>
                    <a:pt x="0" y="24"/>
                    <a:pt x="0" y="24"/>
                    <a:pt x="0" y="24"/>
                  </a:cubicBezTo>
                  <a:cubicBezTo>
                    <a:pt x="0" y="35"/>
                    <a:pt x="4" y="35"/>
                    <a:pt x="17" y="39"/>
                  </a:cubicBezTo>
                  <a:cubicBezTo>
                    <a:pt x="46" y="47"/>
                    <a:pt x="46" y="47"/>
                    <a:pt x="46" y="47"/>
                  </a:cubicBezTo>
                  <a:cubicBezTo>
                    <a:pt x="46" y="417"/>
                    <a:pt x="46" y="417"/>
                    <a:pt x="46" y="417"/>
                  </a:cubicBezTo>
                  <a:cubicBezTo>
                    <a:pt x="17" y="424"/>
                    <a:pt x="17" y="424"/>
                    <a:pt x="17" y="424"/>
                  </a:cubicBezTo>
                  <a:cubicBezTo>
                    <a:pt x="4" y="428"/>
                    <a:pt x="0" y="429"/>
                    <a:pt x="0" y="440"/>
                  </a:cubicBezTo>
                  <a:cubicBezTo>
                    <a:pt x="0" y="453"/>
                    <a:pt x="0" y="453"/>
                    <a:pt x="0" y="453"/>
                  </a:cubicBezTo>
                  <a:cubicBezTo>
                    <a:pt x="0" y="459"/>
                    <a:pt x="1" y="463"/>
                    <a:pt x="8" y="463"/>
                  </a:cubicBezTo>
                  <a:cubicBezTo>
                    <a:pt x="167" y="463"/>
                    <a:pt x="167" y="463"/>
                    <a:pt x="167" y="463"/>
                  </a:cubicBezTo>
                  <a:cubicBezTo>
                    <a:pt x="175" y="463"/>
                    <a:pt x="176" y="459"/>
                    <a:pt x="176" y="453"/>
                  </a:cubicBezTo>
                  <a:cubicBezTo>
                    <a:pt x="176" y="440"/>
                    <a:pt x="176" y="440"/>
                    <a:pt x="176" y="440"/>
                  </a:cubicBezTo>
                  <a:cubicBezTo>
                    <a:pt x="176" y="429"/>
                    <a:pt x="172" y="428"/>
                    <a:pt x="158" y="424"/>
                  </a:cubicBezTo>
                  <a:cubicBezTo>
                    <a:pt x="129" y="417"/>
                    <a:pt x="129" y="417"/>
                    <a:pt x="129" y="417"/>
                  </a:cubicBezTo>
                  <a:cubicBezTo>
                    <a:pt x="129" y="242"/>
                    <a:pt x="129" y="242"/>
                    <a:pt x="129" y="242"/>
                  </a:cubicBezTo>
                  <a:cubicBezTo>
                    <a:pt x="171" y="242"/>
                    <a:pt x="171" y="242"/>
                    <a:pt x="171" y="242"/>
                  </a:cubicBezTo>
                  <a:cubicBezTo>
                    <a:pt x="201" y="311"/>
                    <a:pt x="266" y="424"/>
                    <a:pt x="287" y="452"/>
                  </a:cubicBezTo>
                  <a:cubicBezTo>
                    <a:pt x="295" y="463"/>
                    <a:pt x="298" y="463"/>
                    <a:pt x="309" y="463"/>
                  </a:cubicBezTo>
                  <a:cubicBezTo>
                    <a:pt x="398" y="463"/>
                    <a:pt x="398" y="463"/>
                    <a:pt x="398" y="463"/>
                  </a:cubicBezTo>
                  <a:cubicBezTo>
                    <a:pt x="406" y="463"/>
                    <a:pt x="407" y="459"/>
                    <a:pt x="407" y="453"/>
                  </a:cubicBezTo>
                  <a:cubicBezTo>
                    <a:pt x="407" y="440"/>
                    <a:pt x="407" y="440"/>
                    <a:pt x="407" y="440"/>
                  </a:cubicBezTo>
                  <a:cubicBezTo>
                    <a:pt x="407" y="427"/>
                    <a:pt x="400" y="428"/>
                    <a:pt x="389" y="424"/>
                  </a:cubicBezTo>
                  <a:close/>
                  <a:moveTo>
                    <a:pt x="145" y="203"/>
                  </a:moveTo>
                  <a:cubicBezTo>
                    <a:pt x="130" y="203"/>
                    <a:pt x="130" y="203"/>
                    <a:pt x="130" y="203"/>
                  </a:cubicBezTo>
                  <a:cubicBezTo>
                    <a:pt x="130" y="43"/>
                    <a:pt x="130" y="43"/>
                    <a:pt x="130" y="43"/>
                  </a:cubicBezTo>
                  <a:cubicBezTo>
                    <a:pt x="162" y="43"/>
                    <a:pt x="162" y="43"/>
                    <a:pt x="162" y="43"/>
                  </a:cubicBezTo>
                  <a:cubicBezTo>
                    <a:pt x="222" y="43"/>
                    <a:pt x="257" y="66"/>
                    <a:pt x="257" y="121"/>
                  </a:cubicBezTo>
                  <a:cubicBezTo>
                    <a:pt x="257" y="189"/>
                    <a:pt x="205" y="203"/>
                    <a:pt x="145" y="20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6" name="Freeform 11"/>
            <p:cNvSpPr>
              <a:spLocks noEditPoints="1"/>
            </p:cNvSpPr>
            <p:nvPr userDrawn="1"/>
          </p:nvSpPr>
          <p:spPr bwMode="auto">
            <a:xfrm>
              <a:off x="6350000" y="6264275"/>
              <a:ext cx="220663" cy="301625"/>
            </a:xfrm>
            <a:custGeom>
              <a:avLst/>
              <a:gdLst>
                <a:gd name="T0" fmla="*/ 331 w 348"/>
                <a:gd name="T1" fmla="*/ 428 h 473"/>
                <a:gd name="T2" fmla="*/ 299 w 348"/>
                <a:gd name="T3" fmla="*/ 418 h 473"/>
                <a:gd name="T4" fmla="*/ 299 w 348"/>
                <a:gd name="T5" fmla="*/ 16 h 473"/>
                <a:gd name="T6" fmla="*/ 284 w 348"/>
                <a:gd name="T7" fmla="*/ 0 h 473"/>
                <a:gd name="T8" fmla="*/ 186 w 348"/>
                <a:gd name="T9" fmla="*/ 0 h 473"/>
                <a:gd name="T10" fmla="*/ 178 w 348"/>
                <a:gd name="T11" fmla="*/ 11 h 473"/>
                <a:gd name="T12" fmla="*/ 178 w 348"/>
                <a:gd name="T13" fmla="*/ 19 h 473"/>
                <a:gd name="T14" fmla="*/ 196 w 348"/>
                <a:gd name="T15" fmla="*/ 36 h 473"/>
                <a:gd name="T16" fmla="*/ 227 w 348"/>
                <a:gd name="T17" fmla="*/ 45 h 473"/>
                <a:gd name="T18" fmla="*/ 227 w 348"/>
                <a:gd name="T19" fmla="*/ 158 h 473"/>
                <a:gd name="T20" fmla="*/ 153 w 348"/>
                <a:gd name="T21" fmla="*/ 133 h 473"/>
                <a:gd name="T22" fmla="*/ 0 w 348"/>
                <a:gd name="T23" fmla="*/ 313 h 473"/>
                <a:gd name="T24" fmla="*/ 123 w 348"/>
                <a:gd name="T25" fmla="*/ 473 h 473"/>
                <a:gd name="T26" fmla="*/ 227 w 348"/>
                <a:gd name="T27" fmla="*/ 420 h 473"/>
                <a:gd name="T28" fmla="*/ 227 w 348"/>
                <a:gd name="T29" fmla="*/ 447 h 473"/>
                <a:gd name="T30" fmla="*/ 242 w 348"/>
                <a:gd name="T31" fmla="*/ 463 h 473"/>
                <a:gd name="T32" fmla="*/ 340 w 348"/>
                <a:gd name="T33" fmla="*/ 463 h 473"/>
                <a:gd name="T34" fmla="*/ 348 w 348"/>
                <a:gd name="T35" fmla="*/ 453 h 473"/>
                <a:gd name="T36" fmla="*/ 348 w 348"/>
                <a:gd name="T37" fmla="*/ 444 h 473"/>
                <a:gd name="T38" fmla="*/ 331 w 348"/>
                <a:gd name="T39" fmla="*/ 428 h 473"/>
                <a:gd name="T40" fmla="*/ 227 w 348"/>
                <a:gd name="T41" fmla="*/ 379 h 473"/>
                <a:gd name="T42" fmla="*/ 153 w 348"/>
                <a:gd name="T43" fmla="*/ 418 h 473"/>
                <a:gd name="T44" fmla="*/ 77 w 348"/>
                <a:gd name="T45" fmla="*/ 299 h 473"/>
                <a:gd name="T46" fmla="*/ 158 w 348"/>
                <a:gd name="T47" fmla="*/ 179 h 473"/>
                <a:gd name="T48" fmla="*/ 227 w 348"/>
                <a:gd name="T49" fmla="*/ 299 h 473"/>
                <a:gd name="T50" fmla="*/ 227 w 348"/>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8" h="473">
                  <a:moveTo>
                    <a:pt x="331" y="428"/>
                  </a:moveTo>
                  <a:cubicBezTo>
                    <a:pt x="299" y="418"/>
                    <a:pt x="299" y="418"/>
                    <a:pt x="299" y="418"/>
                  </a:cubicBezTo>
                  <a:cubicBezTo>
                    <a:pt x="299" y="16"/>
                    <a:pt x="299" y="16"/>
                    <a:pt x="299" y="16"/>
                  </a:cubicBezTo>
                  <a:cubicBezTo>
                    <a:pt x="299" y="6"/>
                    <a:pt x="296" y="0"/>
                    <a:pt x="284" y="0"/>
                  </a:cubicBezTo>
                  <a:cubicBezTo>
                    <a:pt x="186" y="0"/>
                    <a:pt x="186" y="0"/>
                    <a:pt x="186"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5" y="148"/>
                    <a:pt x="190" y="133"/>
                    <a:pt x="153" y="133"/>
                  </a:cubicBezTo>
                  <a:cubicBezTo>
                    <a:pt x="81"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8" y="459"/>
                    <a:pt x="348" y="453"/>
                  </a:cubicBezTo>
                  <a:cubicBezTo>
                    <a:pt x="348" y="444"/>
                    <a:pt x="348" y="444"/>
                    <a:pt x="348" y="444"/>
                  </a:cubicBezTo>
                  <a:cubicBezTo>
                    <a:pt x="348" y="432"/>
                    <a:pt x="344" y="432"/>
                    <a:pt x="331" y="428"/>
                  </a:cubicBezTo>
                  <a:close/>
                  <a:moveTo>
                    <a:pt x="227" y="379"/>
                  </a:moveTo>
                  <a:cubicBezTo>
                    <a:pt x="205" y="401"/>
                    <a:pt x="181" y="418"/>
                    <a:pt x="153" y="418"/>
                  </a:cubicBezTo>
                  <a:cubicBezTo>
                    <a:pt x="100" y="418"/>
                    <a:pt x="77" y="362"/>
                    <a:pt x="77" y="299"/>
                  </a:cubicBezTo>
                  <a:cubicBezTo>
                    <a:pt x="77" y="225"/>
                    <a:pt x="109"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7" name="Freeform 12"/>
            <p:cNvSpPr>
              <a:spLocks/>
            </p:cNvSpPr>
            <p:nvPr userDrawn="1"/>
          </p:nvSpPr>
          <p:spPr bwMode="auto">
            <a:xfrm>
              <a:off x="7032625" y="6354763"/>
              <a:ext cx="234950" cy="211138"/>
            </a:xfrm>
            <a:custGeom>
              <a:avLst/>
              <a:gdLst>
                <a:gd name="T0" fmla="*/ 323 w 372"/>
                <a:gd name="T1" fmla="*/ 15 h 330"/>
                <a:gd name="T2" fmla="*/ 308 w 372"/>
                <a:gd name="T3" fmla="*/ 0 h 330"/>
                <a:gd name="T4" fmla="*/ 210 w 372"/>
                <a:gd name="T5" fmla="*/ 0 h 330"/>
                <a:gd name="T6" fmla="*/ 202 w 372"/>
                <a:gd name="T7" fmla="*/ 10 h 330"/>
                <a:gd name="T8" fmla="*/ 202 w 372"/>
                <a:gd name="T9" fmla="*/ 19 h 330"/>
                <a:gd name="T10" fmla="*/ 219 w 372"/>
                <a:gd name="T11" fmla="*/ 35 h 330"/>
                <a:gd name="T12" fmla="*/ 251 w 372"/>
                <a:gd name="T13" fmla="*/ 44 h 330"/>
                <a:gd name="T14" fmla="*/ 251 w 372"/>
                <a:gd name="T15" fmla="*/ 236 h 330"/>
                <a:gd name="T16" fmla="*/ 176 w 372"/>
                <a:gd name="T17" fmla="*/ 275 h 330"/>
                <a:gd name="T18" fmla="*/ 121 w 372"/>
                <a:gd name="T19" fmla="*/ 169 h 330"/>
                <a:gd name="T20" fmla="*/ 121 w 372"/>
                <a:gd name="T21" fmla="*/ 15 h 330"/>
                <a:gd name="T22" fmla="*/ 106 w 372"/>
                <a:gd name="T23" fmla="*/ 0 h 330"/>
                <a:gd name="T24" fmla="*/ 8 w 372"/>
                <a:gd name="T25" fmla="*/ 0 h 330"/>
                <a:gd name="T26" fmla="*/ 0 w 372"/>
                <a:gd name="T27" fmla="*/ 10 h 330"/>
                <a:gd name="T28" fmla="*/ 0 w 372"/>
                <a:gd name="T29" fmla="*/ 19 h 330"/>
                <a:gd name="T30" fmla="*/ 18 w 372"/>
                <a:gd name="T31" fmla="*/ 35 h 330"/>
                <a:gd name="T32" fmla="*/ 49 w 372"/>
                <a:gd name="T33" fmla="*/ 44 h 330"/>
                <a:gd name="T34" fmla="*/ 49 w 372"/>
                <a:gd name="T35" fmla="*/ 207 h 330"/>
                <a:gd name="T36" fmla="*/ 145 w 372"/>
                <a:gd name="T37" fmla="*/ 330 h 330"/>
                <a:gd name="T38" fmla="*/ 251 w 372"/>
                <a:gd name="T39" fmla="*/ 277 h 330"/>
                <a:gd name="T40" fmla="*/ 251 w 372"/>
                <a:gd name="T41" fmla="*/ 304 h 330"/>
                <a:gd name="T42" fmla="*/ 266 w 372"/>
                <a:gd name="T43" fmla="*/ 320 h 330"/>
                <a:gd name="T44" fmla="*/ 364 w 372"/>
                <a:gd name="T45" fmla="*/ 320 h 330"/>
                <a:gd name="T46" fmla="*/ 372 w 372"/>
                <a:gd name="T47" fmla="*/ 310 h 330"/>
                <a:gd name="T48" fmla="*/ 372 w 372"/>
                <a:gd name="T49" fmla="*/ 301 h 330"/>
                <a:gd name="T50" fmla="*/ 354 w 372"/>
                <a:gd name="T51" fmla="*/ 285 h 330"/>
                <a:gd name="T52" fmla="*/ 323 w 372"/>
                <a:gd name="T53" fmla="*/ 275 h 330"/>
                <a:gd name="T54" fmla="*/ 323 w 372"/>
                <a:gd name="T55" fmla="*/ 15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2" h="330">
                  <a:moveTo>
                    <a:pt x="323" y="15"/>
                  </a:moveTo>
                  <a:cubicBezTo>
                    <a:pt x="323" y="6"/>
                    <a:pt x="320" y="0"/>
                    <a:pt x="308" y="0"/>
                  </a:cubicBezTo>
                  <a:cubicBezTo>
                    <a:pt x="210" y="0"/>
                    <a:pt x="210" y="0"/>
                    <a:pt x="210" y="0"/>
                  </a:cubicBezTo>
                  <a:cubicBezTo>
                    <a:pt x="202" y="0"/>
                    <a:pt x="202" y="4"/>
                    <a:pt x="202" y="10"/>
                  </a:cubicBezTo>
                  <a:cubicBezTo>
                    <a:pt x="202" y="19"/>
                    <a:pt x="202" y="19"/>
                    <a:pt x="202" y="19"/>
                  </a:cubicBezTo>
                  <a:cubicBezTo>
                    <a:pt x="202" y="31"/>
                    <a:pt x="206" y="31"/>
                    <a:pt x="219" y="35"/>
                  </a:cubicBezTo>
                  <a:cubicBezTo>
                    <a:pt x="251" y="44"/>
                    <a:pt x="251" y="44"/>
                    <a:pt x="251" y="44"/>
                  </a:cubicBezTo>
                  <a:cubicBezTo>
                    <a:pt x="251" y="236"/>
                    <a:pt x="251" y="236"/>
                    <a:pt x="251" y="236"/>
                  </a:cubicBezTo>
                  <a:cubicBezTo>
                    <a:pt x="224" y="264"/>
                    <a:pt x="204" y="275"/>
                    <a:pt x="176" y="275"/>
                  </a:cubicBezTo>
                  <a:cubicBezTo>
                    <a:pt x="125" y="275"/>
                    <a:pt x="121" y="236"/>
                    <a:pt x="121" y="169"/>
                  </a:cubicBezTo>
                  <a:cubicBezTo>
                    <a:pt x="121" y="15"/>
                    <a:pt x="121" y="15"/>
                    <a:pt x="121" y="15"/>
                  </a:cubicBezTo>
                  <a:cubicBezTo>
                    <a:pt x="121" y="6"/>
                    <a:pt x="118" y="0"/>
                    <a:pt x="106" y="0"/>
                  </a:cubicBezTo>
                  <a:cubicBezTo>
                    <a:pt x="8" y="0"/>
                    <a:pt x="8" y="0"/>
                    <a:pt x="8" y="0"/>
                  </a:cubicBezTo>
                  <a:cubicBezTo>
                    <a:pt x="1" y="0"/>
                    <a:pt x="0" y="4"/>
                    <a:pt x="0" y="10"/>
                  </a:cubicBezTo>
                  <a:cubicBezTo>
                    <a:pt x="0" y="19"/>
                    <a:pt x="0" y="19"/>
                    <a:pt x="0" y="19"/>
                  </a:cubicBezTo>
                  <a:cubicBezTo>
                    <a:pt x="0" y="31"/>
                    <a:pt x="4" y="31"/>
                    <a:pt x="18" y="35"/>
                  </a:cubicBezTo>
                  <a:cubicBezTo>
                    <a:pt x="49" y="44"/>
                    <a:pt x="49" y="44"/>
                    <a:pt x="49" y="44"/>
                  </a:cubicBezTo>
                  <a:cubicBezTo>
                    <a:pt x="49" y="207"/>
                    <a:pt x="49" y="207"/>
                    <a:pt x="49" y="207"/>
                  </a:cubicBezTo>
                  <a:cubicBezTo>
                    <a:pt x="49" y="309"/>
                    <a:pt x="96" y="330"/>
                    <a:pt x="145" y="330"/>
                  </a:cubicBezTo>
                  <a:cubicBezTo>
                    <a:pt x="188" y="330"/>
                    <a:pt x="220" y="312"/>
                    <a:pt x="251" y="277"/>
                  </a:cubicBezTo>
                  <a:cubicBezTo>
                    <a:pt x="251" y="304"/>
                    <a:pt x="251" y="304"/>
                    <a:pt x="251" y="304"/>
                  </a:cubicBezTo>
                  <a:cubicBezTo>
                    <a:pt x="251" y="314"/>
                    <a:pt x="254" y="320"/>
                    <a:pt x="266" y="320"/>
                  </a:cubicBezTo>
                  <a:cubicBezTo>
                    <a:pt x="364" y="320"/>
                    <a:pt x="364" y="320"/>
                    <a:pt x="364" y="320"/>
                  </a:cubicBezTo>
                  <a:cubicBezTo>
                    <a:pt x="371" y="320"/>
                    <a:pt x="372" y="316"/>
                    <a:pt x="372" y="310"/>
                  </a:cubicBezTo>
                  <a:cubicBezTo>
                    <a:pt x="372" y="301"/>
                    <a:pt x="372" y="301"/>
                    <a:pt x="372" y="301"/>
                  </a:cubicBezTo>
                  <a:cubicBezTo>
                    <a:pt x="372" y="289"/>
                    <a:pt x="368" y="289"/>
                    <a:pt x="354" y="285"/>
                  </a:cubicBezTo>
                  <a:cubicBezTo>
                    <a:pt x="323" y="275"/>
                    <a:pt x="323" y="275"/>
                    <a:pt x="323" y="275"/>
                  </a:cubicBezTo>
                  <a:lnTo>
                    <a:pt x="323" y="15"/>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8" name="Freeform 13"/>
            <p:cNvSpPr>
              <a:spLocks noEditPoints="1"/>
            </p:cNvSpPr>
            <p:nvPr userDrawn="1"/>
          </p:nvSpPr>
          <p:spPr bwMode="auto">
            <a:xfrm>
              <a:off x="6140450" y="6348413"/>
              <a:ext cx="195263" cy="217488"/>
            </a:xfrm>
            <a:custGeom>
              <a:avLst/>
              <a:gdLst>
                <a:gd name="T0" fmla="*/ 289 w 307"/>
                <a:gd name="T1" fmla="*/ 295 h 340"/>
                <a:gd name="T2" fmla="*/ 258 w 307"/>
                <a:gd name="T3" fmla="*/ 285 h 340"/>
                <a:gd name="T4" fmla="*/ 258 w 307"/>
                <a:gd name="T5" fmla="*/ 106 h 340"/>
                <a:gd name="T6" fmla="*/ 130 w 307"/>
                <a:gd name="T7" fmla="*/ 0 h 340"/>
                <a:gd name="T8" fmla="*/ 45 w 307"/>
                <a:gd name="T9" fmla="*/ 12 h 340"/>
                <a:gd name="T10" fmla="*/ 22 w 307"/>
                <a:gd name="T11" fmla="*/ 39 h 340"/>
                <a:gd name="T12" fmla="*/ 18 w 307"/>
                <a:gd name="T13" fmla="*/ 74 h 340"/>
                <a:gd name="T14" fmla="*/ 24 w 307"/>
                <a:gd name="T15" fmla="*/ 84 h 340"/>
                <a:gd name="T16" fmla="*/ 43 w 307"/>
                <a:gd name="T17" fmla="*/ 76 h 340"/>
                <a:gd name="T18" fmla="*/ 125 w 307"/>
                <a:gd name="T19" fmla="*/ 54 h 340"/>
                <a:gd name="T20" fmla="*/ 185 w 307"/>
                <a:gd name="T21" fmla="*/ 118 h 340"/>
                <a:gd name="T22" fmla="*/ 185 w 307"/>
                <a:gd name="T23" fmla="*/ 151 h 340"/>
                <a:gd name="T24" fmla="*/ 63 w 307"/>
                <a:gd name="T25" fmla="*/ 176 h 340"/>
                <a:gd name="T26" fmla="*/ 0 w 307"/>
                <a:gd name="T27" fmla="*/ 250 h 340"/>
                <a:gd name="T28" fmla="*/ 83 w 307"/>
                <a:gd name="T29" fmla="*/ 340 h 340"/>
                <a:gd name="T30" fmla="*/ 185 w 307"/>
                <a:gd name="T31" fmla="*/ 290 h 340"/>
                <a:gd name="T32" fmla="*/ 185 w 307"/>
                <a:gd name="T33" fmla="*/ 314 h 340"/>
                <a:gd name="T34" fmla="*/ 200 w 307"/>
                <a:gd name="T35" fmla="*/ 330 h 340"/>
                <a:gd name="T36" fmla="*/ 298 w 307"/>
                <a:gd name="T37" fmla="*/ 330 h 340"/>
                <a:gd name="T38" fmla="*/ 307 w 307"/>
                <a:gd name="T39" fmla="*/ 320 h 340"/>
                <a:gd name="T40" fmla="*/ 307 w 307"/>
                <a:gd name="T41" fmla="*/ 311 h 340"/>
                <a:gd name="T42" fmla="*/ 289 w 307"/>
                <a:gd name="T43" fmla="*/ 295 h 340"/>
                <a:gd name="T44" fmla="*/ 185 w 307"/>
                <a:gd name="T45" fmla="*/ 254 h 340"/>
                <a:gd name="T46" fmla="*/ 116 w 307"/>
                <a:gd name="T47" fmla="*/ 285 h 340"/>
                <a:gd name="T48" fmla="*/ 78 w 307"/>
                <a:gd name="T49" fmla="*/ 244 h 340"/>
                <a:gd name="T50" fmla="*/ 114 w 307"/>
                <a:gd name="T51" fmla="*/ 201 h 340"/>
                <a:gd name="T52" fmla="*/ 185 w 307"/>
                <a:gd name="T53" fmla="*/ 184 h 340"/>
                <a:gd name="T54" fmla="*/ 185 w 307"/>
                <a:gd name="T55"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7" h="340">
                  <a:moveTo>
                    <a:pt x="289" y="295"/>
                  </a:moveTo>
                  <a:cubicBezTo>
                    <a:pt x="258" y="285"/>
                    <a:pt x="258" y="285"/>
                    <a:pt x="258" y="285"/>
                  </a:cubicBezTo>
                  <a:cubicBezTo>
                    <a:pt x="258" y="106"/>
                    <a:pt x="258" y="106"/>
                    <a:pt x="258" y="106"/>
                  </a:cubicBezTo>
                  <a:cubicBezTo>
                    <a:pt x="258" y="27"/>
                    <a:pt x="202" y="0"/>
                    <a:pt x="130" y="0"/>
                  </a:cubicBezTo>
                  <a:cubicBezTo>
                    <a:pt x="87" y="0"/>
                    <a:pt x="52" y="10"/>
                    <a:pt x="45" y="12"/>
                  </a:cubicBezTo>
                  <a:cubicBezTo>
                    <a:pt x="27" y="17"/>
                    <a:pt x="24" y="21"/>
                    <a:pt x="22" y="39"/>
                  </a:cubicBezTo>
                  <a:cubicBezTo>
                    <a:pt x="18" y="74"/>
                    <a:pt x="18" y="74"/>
                    <a:pt x="18" y="74"/>
                  </a:cubicBezTo>
                  <a:cubicBezTo>
                    <a:pt x="18" y="81"/>
                    <a:pt x="20" y="84"/>
                    <a:pt x="24" y="84"/>
                  </a:cubicBezTo>
                  <a:cubicBezTo>
                    <a:pt x="30" y="84"/>
                    <a:pt x="38" y="79"/>
                    <a:pt x="43" y="76"/>
                  </a:cubicBezTo>
                  <a:cubicBezTo>
                    <a:pt x="65" y="64"/>
                    <a:pt x="98" y="54"/>
                    <a:pt x="125" y="54"/>
                  </a:cubicBezTo>
                  <a:cubicBezTo>
                    <a:pt x="182" y="54"/>
                    <a:pt x="185" y="92"/>
                    <a:pt x="185" y="118"/>
                  </a:cubicBezTo>
                  <a:cubicBezTo>
                    <a:pt x="185" y="151"/>
                    <a:pt x="185" y="151"/>
                    <a:pt x="185" y="151"/>
                  </a:cubicBezTo>
                  <a:cubicBezTo>
                    <a:pt x="63" y="176"/>
                    <a:pt x="63" y="176"/>
                    <a:pt x="63" y="176"/>
                  </a:cubicBezTo>
                  <a:cubicBezTo>
                    <a:pt x="22" y="184"/>
                    <a:pt x="0" y="203"/>
                    <a:pt x="0" y="250"/>
                  </a:cubicBezTo>
                  <a:cubicBezTo>
                    <a:pt x="0" y="302"/>
                    <a:pt x="27" y="340"/>
                    <a:pt x="83" y="340"/>
                  </a:cubicBezTo>
                  <a:cubicBezTo>
                    <a:pt x="119" y="340"/>
                    <a:pt x="145" y="328"/>
                    <a:pt x="185" y="290"/>
                  </a:cubicBezTo>
                  <a:cubicBezTo>
                    <a:pt x="185" y="314"/>
                    <a:pt x="185" y="314"/>
                    <a:pt x="185" y="314"/>
                  </a:cubicBezTo>
                  <a:cubicBezTo>
                    <a:pt x="185" y="324"/>
                    <a:pt x="188" y="330"/>
                    <a:pt x="200" y="330"/>
                  </a:cubicBezTo>
                  <a:cubicBezTo>
                    <a:pt x="298" y="330"/>
                    <a:pt x="298" y="330"/>
                    <a:pt x="298" y="330"/>
                  </a:cubicBezTo>
                  <a:cubicBezTo>
                    <a:pt x="305" y="330"/>
                    <a:pt x="307" y="326"/>
                    <a:pt x="307" y="320"/>
                  </a:cubicBezTo>
                  <a:cubicBezTo>
                    <a:pt x="307" y="311"/>
                    <a:pt x="307" y="311"/>
                    <a:pt x="307" y="311"/>
                  </a:cubicBezTo>
                  <a:cubicBezTo>
                    <a:pt x="307" y="299"/>
                    <a:pt x="303" y="299"/>
                    <a:pt x="289" y="295"/>
                  </a:cubicBezTo>
                  <a:close/>
                  <a:moveTo>
                    <a:pt x="185" y="254"/>
                  </a:moveTo>
                  <a:cubicBezTo>
                    <a:pt x="160" y="276"/>
                    <a:pt x="135" y="285"/>
                    <a:pt x="116" y="285"/>
                  </a:cubicBezTo>
                  <a:cubicBezTo>
                    <a:pt x="99" y="285"/>
                    <a:pt x="78" y="278"/>
                    <a:pt x="78" y="244"/>
                  </a:cubicBezTo>
                  <a:cubicBezTo>
                    <a:pt x="78" y="211"/>
                    <a:pt x="97" y="205"/>
                    <a:pt x="114" y="201"/>
                  </a:cubicBezTo>
                  <a:cubicBezTo>
                    <a:pt x="185" y="184"/>
                    <a:pt x="185" y="184"/>
                    <a:pt x="185" y="184"/>
                  </a:cubicBezTo>
                  <a:cubicBezTo>
                    <a:pt x="185" y="254"/>
                    <a:pt x="185" y="254"/>
                    <a:pt x="185"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9" name="Freeform 14"/>
            <p:cNvSpPr>
              <a:spLocks noEditPoints="1"/>
            </p:cNvSpPr>
            <p:nvPr userDrawn="1"/>
          </p:nvSpPr>
          <p:spPr bwMode="auto">
            <a:xfrm>
              <a:off x="6565900" y="6264275"/>
              <a:ext cx="222250" cy="301625"/>
            </a:xfrm>
            <a:custGeom>
              <a:avLst/>
              <a:gdLst>
                <a:gd name="T0" fmla="*/ 226 w 349"/>
                <a:gd name="T1" fmla="*/ 133 h 473"/>
                <a:gd name="T2" fmla="*/ 122 w 349"/>
                <a:gd name="T3" fmla="*/ 185 h 473"/>
                <a:gd name="T4" fmla="*/ 122 w 349"/>
                <a:gd name="T5" fmla="*/ 16 h 473"/>
                <a:gd name="T6" fmla="*/ 107 w 349"/>
                <a:gd name="T7" fmla="*/ 0 h 473"/>
                <a:gd name="T8" fmla="*/ 9 w 349"/>
                <a:gd name="T9" fmla="*/ 0 h 473"/>
                <a:gd name="T10" fmla="*/ 0 w 349"/>
                <a:gd name="T11" fmla="*/ 11 h 473"/>
                <a:gd name="T12" fmla="*/ 0 w 349"/>
                <a:gd name="T13" fmla="*/ 19 h 473"/>
                <a:gd name="T14" fmla="*/ 18 w 349"/>
                <a:gd name="T15" fmla="*/ 36 h 473"/>
                <a:gd name="T16" fmla="*/ 49 w 349"/>
                <a:gd name="T17" fmla="*/ 45 h 473"/>
                <a:gd name="T18" fmla="*/ 49 w 349"/>
                <a:gd name="T19" fmla="*/ 422 h 473"/>
                <a:gd name="T20" fmla="*/ 62 w 349"/>
                <a:gd name="T21" fmla="*/ 445 h 473"/>
                <a:gd name="T22" fmla="*/ 182 w 349"/>
                <a:gd name="T23" fmla="*/ 473 h 473"/>
                <a:gd name="T24" fmla="*/ 349 w 349"/>
                <a:gd name="T25" fmla="*/ 291 h 473"/>
                <a:gd name="T26" fmla="*/ 226 w 349"/>
                <a:gd name="T27" fmla="*/ 133 h 473"/>
                <a:gd name="T28" fmla="*/ 181 w 349"/>
                <a:gd name="T29" fmla="*/ 430 h 473"/>
                <a:gd name="T30" fmla="*/ 122 w 349"/>
                <a:gd name="T31" fmla="*/ 337 h 473"/>
                <a:gd name="T32" fmla="*/ 122 w 349"/>
                <a:gd name="T33" fmla="*/ 227 h 473"/>
                <a:gd name="T34" fmla="*/ 196 w 349"/>
                <a:gd name="T35" fmla="*/ 188 h 473"/>
                <a:gd name="T36" fmla="*/ 271 w 349"/>
                <a:gd name="T37" fmla="*/ 305 h 473"/>
                <a:gd name="T38" fmla="*/ 181 w 349"/>
                <a:gd name="T39" fmla="*/ 43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9" h="473">
                  <a:moveTo>
                    <a:pt x="226" y="133"/>
                  </a:moveTo>
                  <a:cubicBezTo>
                    <a:pt x="188" y="133"/>
                    <a:pt x="154" y="153"/>
                    <a:pt x="122" y="185"/>
                  </a:cubicBezTo>
                  <a:cubicBezTo>
                    <a:pt x="122" y="16"/>
                    <a:pt x="122" y="16"/>
                    <a:pt x="122" y="16"/>
                  </a:cubicBezTo>
                  <a:cubicBezTo>
                    <a:pt x="122" y="6"/>
                    <a:pt x="119" y="0"/>
                    <a:pt x="107" y="0"/>
                  </a:cubicBezTo>
                  <a:cubicBezTo>
                    <a:pt x="9" y="0"/>
                    <a:pt x="9" y="0"/>
                    <a:pt x="9" y="0"/>
                  </a:cubicBezTo>
                  <a:cubicBezTo>
                    <a:pt x="2" y="0"/>
                    <a:pt x="0" y="4"/>
                    <a:pt x="0" y="11"/>
                  </a:cubicBezTo>
                  <a:cubicBezTo>
                    <a:pt x="0" y="19"/>
                    <a:pt x="0" y="19"/>
                    <a:pt x="0" y="19"/>
                  </a:cubicBezTo>
                  <a:cubicBezTo>
                    <a:pt x="0" y="31"/>
                    <a:pt x="4" y="32"/>
                    <a:pt x="18" y="36"/>
                  </a:cubicBezTo>
                  <a:cubicBezTo>
                    <a:pt x="49" y="45"/>
                    <a:pt x="49" y="45"/>
                    <a:pt x="49" y="45"/>
                  </a:cubicBezTo>
                  <a:cubicBezTo>
                    <a:pt x="49" y="422"/>
                    <a:pt x="49" y="422"/>
                    <a:pt x="49" y="422"/>
                  </a:cubicBezTo>
                  <a:cubicBezTo>
                    <a:pt x="49" y="431"/>
                    <a:pt x="50" y="438"/>
                    <a:pt x="62" y="445"/>
                  </a:cubicBezTo>
                  <a:cubicBezTo>
                    <a:pt x="83" y="458"/>
                    <a:pt x="135" y="473"/>
                    <a:pt x="182" y="473"/>
                  </a:cubicBezTo>
                  <a:cubicBezTo>
                    <a:pt x="287" y="473"/>
                    <a:pt x="349" y="399"/>
                    <a:pt x="349" y="291"/>
                  </a:cubicBezTo>
                  <a:cubicBezTo>
                    <a:pt x="349" y="182"/>
                    <a:pt x="287" y="133"/>
                    <a:pt x="226" y="133"/>
                  </a:cubicBezTo>
                  <a:close/>
                  <a:moveTo>
                    <a:pt x="181" y="430"/>
                  </a:moveTo>
                  <a:cubicBezTo>
                    <a:pt x="131" y="430"/>
                    <a:pt x="122" y="385"/>
                    <a:pt x="122" y="337"/>
                  </a:cubicBezTo>
                  <a:cubicBezTo>
                    <a:pt x="122" y="227"/>
                    <a:pt x="122" y="227"/>
                    <a:pt x="122" y="227"/>
                  </a:cubicBezTo>
                  <a:cubicBezTo>
                    <a:pt x="143" y="205"/>
                    <a:pt x="168" y="188"/>
                    <a:pt x="196" y="188"/>
                  </a:cubicBezTo>
                  <a:cubicBezTo>
                    <a:pt x="249" y="188"/>
                    <a:pt x="271" y="244"/>
                    <a:pt x="271" y="305"/>
                  </a:cubicBezTo>
                  <a:cubicBezTo>
                    <a:pt x="271" y="390"/>
                    <a:pt x="229" y="430"/>
                    <a:pt x="181" y="43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0" name="Freeform 15"/>
            <p:cNvSpPr>
              <a:spLocks noEditPoints="1"/>
            </p:cNvSpPr>
            <p:nvPr userDrawn="1"/>
          </p:nvSpPr>
          <p:spPr bwMode="auto">
            <a:xfrm>
              <a:off x="7283450" y="6264275"/>
              <a:ext cx="222250" cy="301625"/>
            </a:xfrm>
            <a:custGeom>
              <a:avLst/>
              <a:gdLst>
                <a:gd name="T0" fmla="*/ 331 w 349"/>
                <a:gd name="T1" fmla="*/ 428 h 473"/>
                <a:gd name="T2" fmla="*/ 300 w 349"/>
                <a:gd name="T3" fmla="*/ 418 h 473"/>
                <a:gd name="T4" fmla="*/ 300 w 349"/>
                <a:gd name="T5" fmla="*/ 16 h 473"/>
                <a:gd name="T6" fmla="*/ 285 w 349"/>
                <a:gd name="T7" fmla="*/ 0 h 473"/>
                <a:gd name="T8" fmla="*/ 187 w 349"/>
                <a:gd name="T9" fmla="*/ 0 h 473"/>
                <a:gd name="T10" fmla="*/ 178 w 349"/>
                <a:gd name="T11" fmla="*/ 11 h 473"/>
                <a:gd name="T12" fmla="*/ 178 w 349"/>
                <a:gd name="T13" fmla="*/ 19 h 473"/>
                <a:gd name="T14" fmla="*/ 196 w 349"/>
                <a:gd name="T15" fmla="*/ 36 h 473"/>
                <a:gd name="T16" fmla="*/ 227 w 349"/>
                <a:gd name="T17" fmla="*/ 45 h 473"/>
                <a:gd name="T18" fmla="*/ 227 w 349"/>
                <a:gd name="T19" fmla="*/ 158 h 473"/>
                <a:gd name="T20" fmla="*/ 153 w 349"/>
                <a:gd name="T21" fmla="*/ 133 h 473"/>
                <a:gd name="T22" fmla="*/ 0 w 349"/>
                <a:gd name="T23" fmla="*/ 313 h 473"/>
                <a:gd name="T24" fmla="*/ 123 w 349"/>
                <a:gd name="T25" fmla="*/ 473 h 473"/>
                <a:gd name="T26" fmla="*/ 227 w 349"/>
                <a:gd name="T27" fmla="*/ 420 h 473"/>
                <a:gd name="T28" fmla="*/ 227 w 349"/>
                <a:gd name="T29" fmla="*/ 447 h 473"/>
                <a:gd name="T30" fmla="*/ 242 w 349"/>
                <a:gd name="T31" fmla="*/ 463 h 473"/>
                <a:gd name="T32" fmla="*/ 340 w 349"/>
                <a:gd name="T33" fmla="*/ 463 h 473"/>
                <a:gd name="T34" fmla="*/ 349 w 349"/>
                <a:gd name="T35" fmla="*/ 453 h 473"/>
                <a:gd name="T36" fmla="*/ 349 w 349"/>
                <a:gd name="T37" fmla="*/ 444 h 473"/>
                <a:gd name="T38" fmla="*/ 331 w 349"/>
                <a:gd name="T39" fmla="*/ 428 h 473"/>
                <a:gd name="T40" fmla="*/ 227 w 349"/>
                <a:gd name="T41" fmla="*/ 379 h 473"/>
                <a:gd name="T42" fmla="*/ 153 w 349"/>
                <a:gd name="T43" fmla="*/ 418 h 473"/>
                <a:gd name="T44" fmla="*/ 78 w 349"/>
                <a:gd name="T45" fmla="*/ 299 h 473"/>
                <a:gd name="T46" fmla="*/ 158 w 349"/>
                <a:gd name="T47" fmla="*/ 179 h 473"/>
                <a:gd name="T48" fmla="*/ 227 w 349"/>
                <a:gd name="T49" fmla="*/ 299 h 473"/>
                <a:gd name="T50" fmla="*/ 227 w 349"/>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9" h="473">
                  <a:moveTo>
                    <a:pt x="331" y="428"/>
                  </a:moveTo>
                  <a:cubicBezTo>
                    <a:pt x="300" y="418"/>
                    <a:pt x="300" y="418"/>
                    <a:pt x="300" y="418"/>
                  </a:cubicBezTo>
                  <a:cubicBezTo>
                    <a:pt x="300" y="16"/>
                    <a:pt x="300" y="16"/>
                    <a:pt x="300" y="16"/>
                  </a:cubicBezTo>
                  <a:cubicBezTo>
                    <a:pt x="300" y="6"/>
                    <a:pt x="297" y="0"/>
                    <a:pt x="285" y="0"/>
                  </a:cubicBezTo>
                  <a:cubicBezTo>
                    <a:pt x="187" y="0"/>
                    <a:pt x="187" y="0"/>
                    <a:pt x="187"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6" y="148"/>
                    <a:pt x="191" y="133"/>
                    <a:pt x="153" y="133"/>
                  </a:cubicBezTo>
                  <a:cubicBezTo>
                    <a:pt x="82"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9" y="459"/>
                    <a:pt x="349" y="453"/>
                  </a:cubicBezTo>
                  <a:cubicBezTo>
                    <a:pt x="349" y="444"/>
                    <a:pt x="349" y="444"/>
                    <a:pt x="349" y="444"/>
                  </a:cubicBezTo>
                  <a:cubicBezTo>
                    <a:pt x="349" y="432"/>
                    <a:pt x="345" y="432"/>
                    <a:pt x="331" y="428"/>
                  </a:cubicBezTo>
                  <a:close/>
                  <a:moveTo>
                    <a:pt x="227" y="379"/>
                  </a:moveTo>
                  <a:cubicBezTo>
                    <a:pt x="206" y="401"/>
                    <a:pt x="182" y="418"/>
                    <a:pt x="153" y="418"/>
                  </a:cubicBezTo>
                  <a:cubicBezTo>
                    <a:pt x="100" y="418"/>
                    <a:pt x="78" y="362"/>
                    <a:pt x="78" y="299"/>
                  </a:cubicBezTo>
                  <a:cubicBezTo>
                    <a:pt x="78" y="225"/>
                    <a:pt x="110"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1" name="Freeform 16"/>
            <p:cNvSpPr>
              <a:spLocks noEditPoints="1"/>
            </p:cNvSpPr>
            <p:nvPr userDrawn="1"/>
          </p:nvSpPr>
          <p:spPr bwMode="auto">
            <a:xfrm>
              <a:off x="6816725" y="6348413"/>
              <a:ext cx="204788" cy="217488"/>
            </a:xfrm>
            <a:custGeom>
              <a:avLst/>
              <a:gdLst>
                <a:gd name="T0" fmla="*/ 168 w 322"/>
                <a:gd name="T1" fmla="*/ 0 h 340"/>
                <a:gd name="T2" fmla="*/ 0 w 322"/>
                <a:gd name="T3" fmla="*/ 178 h 340"/>
                <a:gd name="T4" fmla="*/ 154 w 322"/>
                <a:gd name="T5" fmla="*/ 340 h 340"/>
                <a:gd name="T6" fmla="*/ 322 w 322"/>
                <a:gd name="T7" fmla="*/ 162 h 340"/>
                <a:gd name="T8" fmla="*/ 168 w 322"/>
                <a:gd name="T9" fmla="*/ 0 h 340"/>
                <a:gd name="T10" fmla="*/ 162 w 322"/>
                <a:gd name="T11" fmla="*/ 294 h 340"/>
                <a:gd name="T12" fmla="*/ 76 w 322"/>
                <a:gd name="T13" fmla="*/ 170 h 340"/>
                <a:gd name="T14" fmla="*/ 162 w 322"/>
                <a:gd name="T15" fmla="*/ 46 h 340"/>
                <a:gd name="T16" fmla="*/ 248 w 322"/>
                <a:gd name="T17" fmla="*/ 170 h 340"/>
                <a:gd name="T18" fmla="*/ 162 w 322"/>
                <a:gd name="T19" fmla="*/ 29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2" h="340">
                  <a:moveTo>
                    <a:pt x="168" y="0"/>
                  </a:moveTo>
                  <a:cubicBezTo>
                    <a:pt x="56" y="0"/>
                    <a:pt x="0" y="86"/>
                    <a:pt x="0" y="178"/>
                  </a:cubicBezTo>
                  <a:cubicBezTo>
                    <a:pt x="0" y="264"/>
                    <a:pt x="48" y="340"/>
                    <a:pt x="154" y="340"/>
                  </a:cubicBezTo>
                  <a:cubicBezTo>
                    <a:pt x="266" y="340"/>
                    <a:pt x="322" y="254"/>
                    <a:pt x="322" y="162"/>
                  </a:cubicBezTo>
                  <a:cubicBezTo>
                    <a:pt x="322" y="76"/>
                    <a:pt x="273" y="0"/>
                    <a:pt x="168" y="0"/>
                  </a:cubicBezTo>
                  <a:close/>
                  <a:moveTo>
                    <a:pt x="162" y="294"/>
                  </a:moveTo>
                  <a:cubicBezTo>
                    <a:pt x="108" y="294"/>
                    <a:pt x="76" y="241"/>
                    <a:pt x="76" y="170"/>
                  </a:cubicBezTo>
                  <a:cubicBezTo>
                    <a:pt x="76" y="100"/>
                    <a:pt x="107" y="46"/>
                    <a:pt x="162" y="46"/>
                  </a:cubicBezTo>
                  <a:cubicBezTo>
                    <a:pt x="215" y="46"/>
                    <a:pt x="248" y="98"/>
                    <a:pt x="248" y="170"/>
                  </a:cubicBezTo>
                  <a:cubicBezTo>
                    <a:pt x="248" y="240"/>
                    <a:pt x="216" y="294"/>
                    <a:pt x="162" y="29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2" name="Freeform 17"/>
            <p:cNvSpPr>
              <a:spLocks/>
            </p:cNvSpPr>
            <p:nvPr userDrawn="1"/>
          </p:nvSpPr>
          <p:spPr bwMode="auto">
            <a:xfrm>
              <a:off x="8139113" y="6348413"/>
              <a:ext cx="155575" cy="217488"/>
            </a:xfrm>
            <a:custGeom>
              <a:avLst/>
              <a:gdLst>
                <a:gd name="T0" fmla="*/ 247 w 247"/>
                <a:gd name="T1" fmla="*/ 22 h 340"/>
                <a:gd name="T2" fmla="*/ 238 w 247"/>
                <a:gd name="T3" fmla="*/ 11 h 340"/>
                <a:gd name="T4" fmla="*/ 165 w 247"/>
                <a:gd name="T5" fmla="*/ 0 h 340"/>
                <a:gd name="T6" fmla="*/ 0 w 247"/>
                <a:gd name="T7" fmla="*/ 170 h 340"/>
                <a:gd name="T8" fmla="*/ 165 w 247"/>
                <a:gd name="T9" fmla="*/ 340 h 340"/>
                <a:gd name="T10" fmla="*/ 238 w 247"/>
                <a:gd name="T11" fmla="*/ 329 h 340"/>
                <a:gd name="T12" fmla="*/ 247 w 247"/>
                <a:gd name="T13" fmla="*/ 318 h 340"/>
                <a:gd name="T14" fmla="*/ 247 w 247"/>
                <a:gd name="T15" fmla="*/ 269 h 340"/>
                <a:gd name="T16" fmla="*/ 243 w 247"/>
                <a:gd name="T17" fmla="*/ 262 h 340"/>
                <a:gd name="T18" fmla="*/ 231 w 247"/>
                <a:gd name="T19" fmla="*/ 266 h 340"/>
                <a:gd name="T20" fmla="*/ 169 w 247"/>
                <a:gd name="T21" fmla="*/ 281 h 340"/>
                <a:gd name="T22" fmla="*/ 71 w 247"/>
                <a:gd name="T23" fmla="*/ 170 h 340"/>
                <a:gd name="T24" fmla="*/ 169 w 247"/>
                <a:gd name="T25" fmla="*/ 59 h 340"/>
                <a:gd name="T26" fmla="*/ 231 w 247"/>
                <a:gd name="T27" fmla="*/ 74 h 340"/>
                <a:gd name="T28" fmla="*/ 243 w 247"/>
                <a:gd name="T29" fmla="*/ 78 h 340"/>
                <a:gd name="T30" fmla="*/ 247 w 247"/>
                <a:gd name="T31" fmla="*/ 71 h 340"/>
                <a:gd name="T32" fmla="*/ 247 w 247"/>
                <a:gd name="T33" fmla="*/ 22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7" h="340">
                  <a:moveTo>
                    <a:pt x="247" y="22"/>
                  </a:moveTo>
                  <a:cubicBezTo>
                    <a:pt x="247" y="14"/>
                    <a:pt x="245" y="14"/>
                    <a:pt x="238" y="11"/>
                  </a:cubicBezTo>
                  <a:cubicBezTo>
                    <a:pt x="222" y="5"/>
                    <a:pt x="194" y="0"/>
                    <a:pt x="165" y="0"/>
                  </a:cubicBezTo>
                  <a:cubicBezTo>
                    <a:pt x="34" y="0"/>
                    <a:pt x="0" y="92"/>
                    <a:pt x="0" y="170"/>
                  </a:cubicBezTo>
                  <a:cubicBezTo>
                    <a:pt x="0" y="249"/>
                    <a:pt x="33" y="340"/>
                    <a:pt x="165" y="340"/>
                  </a:cubicBezTo>
                  <a:cubicBezTo>
                    <a:pt x="194" y="340"/>
                    <a:pt x="222" y="335"/>
                    <a:pt x="238" y="329"/>
                  </a:cubicBezTo>
                  <a:cubicBezTo>
                    <a:pt x="245" y="326"/>
                    <a:pt x="247" y="326"/>
                    <a:pt x="247" y="318"/>
                  </a:cubicBezTo>
                  <a:cubicBezTo>
                    <a:pt x="247" y="269"/>
                    <a:pt x="247" y="269"/>
                    <a:pt x="247" y="269"/>
                  </a:cubicBezTo>
                  <a:cubicBezTo>
                    <a:pt x="247" y="264"/>
                    <a:pt x="246" y="262"/>
                    <a:pt x="243" y="262"/>
                  </a:cubicBezTo>
                  <a:cubicBezTo>
                    <a:pt x="241" y="262"/>
                    <a:pt x="237" y="264"/>
                    <a:pt x="231" y="266"/>
                  </a:cubicBezTo>
                  <a:cubicBezTo>
                    <a:pt x="221" y="271"/>
                    <a:pt x="199" y="281"/>
                    <a:pt x="169" y="281"/>
                  </a:cubicBezTo>
                  <a:cubicBezTo>
                    <a:pt x="108" y="281"/>
                    <a:pt x="71" y="244"/>
                    <a:pt x="71" y="170"/>
                  </a:cubicBezTo>
                  <a:cubicBezTo>
                    <a:pt x="71" y="95"/>
                    <a:pt x="108" y="59"/>
                    <a:pt x="169" y="59"/>
                  </a:cubicBezTo>
                  <a:cubicBezTo>
                    <a:pt x="199" y="59"/>
                    <a:pt x="221" y="69"/>
                    <a:pt x="231" y="74"/>
                  </a:cubicBezTo>
                  <a:cubicBezTo>
                    <a:pt x="237" y="76"/>
                    <a:pt x="241" y="78"/>
                    <a:pt x="243" y="78"/>
                  </a:cubicBezTo>
                  <a:cubicBezTo>
                    <a:pt x="246" y="78"/>
                    <a:pt x="247" y="76"/>
                    <a:pt x="247" y="71"/>
                  </a:cubicBezTo>
                  <a:lnTo>
                    <a:pt x="247"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3" name="Freeform 18"/>
            <p:cNvSpPr>
              <a:spLocks/>
            </p:cNvSpPr>
            <p:nvPr userDrawn="1"/>
          </p:nvSpPr>
          <p:spPr bwMode="auto">
            <a:xfrm>
              <a:off x="7542213" y="6354763"/>
              <a:ext cx="200025" cy="211138"/>
            </a:xfrm>
            <a:custGeom>
              <a:avLst/>
              <a:gdLst>
                <a:gd name="T0" fmla="*/ 9 w 317"/>
                <a:gd name="T1" fmla="*/ 0 h 330"/>
                <a:gd name="T2" fmla="*/ 0 w 317"/>
                <a:gd name="T3" fmla="*/ 10 h 330"/>
                <a:gd name="T4" fmla="*/ 0 w 317"/>
                <a:gd name="T5" fmla="*/ 19 h 330"/>
                <a:gd name="T6" fmla="*/ 18 w 317"/>
                <a:gd name="T7" fmla="*/ 35 h 330"/>
                <a:gd name="T8" fmla="*/ 49 w 317"/>
                <a:gd name="T9" fmla="*/ 44 h 330"/>
                <a:gd name="T10" fmla="*/ 49 w 317"/>
                <a:gd name="T11" fmla="*/ 193 h 330"/>
                <a:gd name="T12" fmla="*/ 152 w 317"/>
                <a:gd name="T13" fmla="*/ 330 h 330"/>
                <a:gd name="T14" fmla="*/ 247 w 317"/>
                <a:gd name="T15" fmla="*/ 280 h 330"/>
                <a:gd name="T16" fmla="*/ 249 w 317"/>
                <a:gd name="T17" fmla="*/ 280 h 330"/>
                <a:gd name="T18" fmla="*/ 249 w 317"/>
                <a:gd name="T19" fmla="*/ 312 h 330"/>
                <a:gd name="T20" fmla="*/ 257 w 317"/>
                <a:gd name="T21" fmla="*/ 320 h 330"/>
                <a:gd name="T22" fmla="*/ 309 w 317"/>
                <a:gd name="T23" fmla="*/ 320 h 330"/>
                <a:gd name="T24" fmla="*/ 317 w 317"/>
                <a:gd name="T25" fmla="*/ 312 h 330"/>
                <a:gd name="T26" fmla="*/ 317 w 317"/>
                <a:gd name="T27" fmla="*/ 8 h 330"/>
                <a:gd name="T28" fmla="*/ 309 w 317"/>
                <a:gd name="T29" fmla="*/ 0 h 330"/>
                <a:gd name="T30" fmla="*/ 255 w 317"/>
                <a:gd name="T31" fmla="*/ 0 h 330"/>
                <a:gd name="T32" fmla="*/ 247 w 317"/>
                <a:gd name="T33" fmla="*/ 8 h 330"/>
                <a:gd name="T34" fmla="*/ 247 w 317"/>
                <a:gd name="T35" fmla="*/ 226 h 330"/>
                <a:gd name="T36" fmla="*/ 173 w 317"/>
                <a:gd name="T37" fmla="*/ 268 h 330"/>
                <a:gd name="T38" fmla="*/ 119 w 317"/>
                <a:gd name="T39" fmla="*/ 173 h 330"/>
                <a:gd name="T40" fmla="*/ 119 w 317"/>
                <a:gd name="T41" fmla="*/ 8 h 330"/>
                <a:gd name="T42" fmla="*/ 111 w 317"/>
                <a:gd name="T43" fmla="*/ 0 h 330"/>
                <a:gd name="T44" fmla="*/ 9 w 317"/>
                <a:gd name="T45"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7" h="330">
                  <a:moveTo>
                    <a:pt x="9" y="0"/>
                  </a:moveTo>
                  <a:cubicBezTo>
                    <a:pt x="1" y="0"/>
                    <a:pt x="0" y="4"/>
                    <a:pt x="0" y="10"/>
                  </a:cubicBezTo>
                  <a:cubicBezTo>
                    <a:pt x="0" y="19"/>
                    <a:pt x="0" y="19"/>
                    <a:pt x="0" y="19"/>
                  </a:cubicBezTo>
                  <a:cubicBezTo>
                    <a:pt x="0" y="31"/>
                    <a:pt x="4" y="31"/>
                    <a:pt x="18" y="35"/>
                  </a:cubicBezTo>
                  <a:cubicBezTo>
                    <a:pt x="49" y="44"/>
                    <a:pt x="49" y="44"/>
                    <a:pt x="49" y="44"/>
                  </a:cubicBezTo>
                  <a:cubicBezTo>
                    <a:pt x="49" y="193"/>
                    <a:pt x="49" y="193"/>
                    <a:pt x="49" y="193"/>
                  </a:cubicBezTo>
                  <a:cubicBezTo>
                    <a:pt x="49" y="306"/>
                    <a:pt x="99" y="330"/>
                    <a:pt x="152" y="330"/>
                  </a:cubicBezTo>
                  <a:cubicBezTo>
                    <a:pt x="194" y="330"/>
                    <a:pt x="221" y="314"/>
                    <a:pt x="247" y="280"/>
                  </a:cubicBezTo>
                  <a:cubicBezTo>
                    <a:pt x="249" y="280"/>
                    <a:pt x="249" y="280"/>
                    <a:pt x="249" y="280"/>
                  </a:cubicBezTo>
                  <a:cubicBezTo>
                    <a:pt x="249" y="312"/>
                    <a:pt x="249" y="312"/>
                    <a:pt x="249" y="312"/>
                  </a:cubicBezTo>
                  <a:cubicBezTo>
                    <a:pt x="249" y="318"/>
                    <a:pt x="251" y="320"/>
                    <a:pt x="257" y="320"/>
                  </a:cubicBezTo>
                  <a:cubicBezTo>
                    <a:pt x="309" y="320"/>
                    <a:pt x="309" y="320"/>
                    <a:pt x="309" y="320"/>
                  </a:cubicBezTo>
                  <a:cubicBezTo>
                    <a:pt x="315" y="320"/>
                    <a:pt x="317" y="318"/>
                    <a:pt x="317" y="312"/>
                  </a:cubicBezTo>
                  <a:cubicBezTo>
                    <a:pt x="317" y="8"/>
                    <a:pt x="317" y="8"/>
                    <a:pt x="317" y="8"/>
                  </a:cubicBezTo>
                  <a:cubicBezTo>
                    <a:pt x="317" y="2"/>
                    <a:pt x="315" y="0"/>
                    <a:pt x="309" y="0"/>
                  </a:cubicBezTo>
                  <a:cubicBezTo>
                    <a:pt x="255" y="0"/>
                    <a:pt x="255" y="0"/>
                    <a:pt x="255" y="0"/>
                  </a:cubicBezTo>
                  <a:cubicBezTo>
                    <a:pt x="249" y="0"/>
                    <a:pt x="247" y="2"/>
                    <a:pt x="247" y="8"/>
                  </a:cubicBezTo>
                  <a:cubicBezTo>
                    <a:pt x="247" y="226"/>
                    <a:pt x="247" y="226"/>
                    <a:pt x="247" y="226"/>
                  </a:cubicBezTo>
                  <a:cubicBezTo>
                    <a:pt x="227" y="255"/>
                    <a:pt x="202" y="268"/>
                    <a:pt x="173" y="268"/>
                  </a:cubicBezTo>
                  <a:cubicBezTo>
                    <a:pt x="122" y="268"/>
                    <a:pt x="119" y="231"/>
                    <a:pt x="119" y="173"/>
                  </a:cubicBezTo>
                  <a:cubicBezTo>
                    <a:pt x="119" y="8"/>
                    <a:pt x="119" y="8"/>
                    <a:pt x="119" y="8"/>
                  </a:cubicBezTo>
                  <a:cubicBezTo>
                    <a:pt x="119" y="2"/>
                    <a:pt x="116" y="0"/>
                    <a:pt x="111" y="0"/>
                  </a:cubicBezTo>
                  <a:lnTo>
                    <a:pt x="9"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4" name="Freeform 19"/>
            <p:cNvSpPr>
              <a:spLocks/>
            </p:cNvSpPr>
            <p:nvPr userDrawn="1"/>
          </p:nvSpPr>
          <p:spPr bwMode="auto">
            <a:xfrm>
              <a:off x="7799388" y="6348413"/>
              <a:ext cx="295275" cy="211138"/>
            </a:xfrm>
            <a:custGeom>
              <a:avLst/>
              <a:gdLst>
                <a:gd name="T0" fmla="*/ 0 w 467"/>
                <a:gd name="T1" fmla="*/ 322 h 330"/>
                <a:gd name="T2" fmla="*/ 8 w 467"/>
                <a:gd name="T3" fmla="*/ 330 h 330"/>
                <a:gd name="T4" fmla="*/ 62 w 467"/>
                <a:gd name="T5" fmla="*/ 330 h 330"/>
                <a:gd name="T6" fmla="*/ 70 w 467"/>
                <a:gd name="T7" fmla="*/ 322 h 330"/>
                <a:gd name="T8" fmla="*/ 70 w 467"/>
                <a:gd name="T9" fmla="*/ 104 h 330"/>
                <a:gd name="T10" fmla="*/ 145 w 467"/>
                <a:gd name="T11" fmla="*/ 62 h 330"/>
                <a:gd name="T12" fmla="*/ 198 w 467"/>
                <a:gd name="T13" fmla="*/ 157 h 330"/>
                <a:gd name="T14" fmla="*/ 198 w 467"/>
                <a:gd name="T15" fmla="*/ 322 h 330"/>
                <a:gd name="T16" fmla="*/ 206 w 467"/>
                <a:gd name="T17" fmla="*/ 330 h 330"/>
                <a:gd name="T18" fmla="*/ 261 w 467"/>
                <a:gd name="T19" fmla="*/ 330 h 330"/>
                <a:gd name="T20" fmla="*/ 268 w 467"/>
                <a:gd name="T21" fmla="*/ 322 h 330"/>
                <a:gd name="T22" fmla="*/ 268 w 467"/>
                <a:gd name="T23" fmla="*/ 104 h 330"/>
                <a:gd name="T24" fmla="*/ 343 w 467"/>
                <a:gd name="T25" fmla="*/ 62 h 330"/>
                <a:gd name="T26" fmla="*/ 397 w 467"/>
                <a:gd name="T27" fmla="*/ 157 h 330"/>
                <a:gd name="T28" fmla="*/ 397 w 467"/>
                <a:gd name="T29" fmla="*/ 322 h 330"/>
                <a:gd name="T30" fmla="*/ 405 w 467"/>
                <a:gd name="T31" fmla="*/ 330 h 330"/>
                <a:gd name="T32" fmla="*/ 459 w 467"/>
                <a:gd name="T33" fmla="*/ 330 h 330"/>
                <a:gd name="T34" fmla="*/ 467 w 467"/>
                <a:gd name="T35" fmla="*/ 322 h 330"/>
                <a:gd name="T36" fmla="*/ 467 w 467"/>
                <a:gd name="T37" fmla="*/ 137 h 330"/>
                <a:gd name="T38" fmla="*/ 363 w 467"/>
                <a:gd name="T39" fmla="*/ 0 h 330"/>
                <a:gd name="T40" fmla="*/ 253 w 467"/>
                <a:gd name="T41" fmla="*/ 54 h 330"/>
                <a:gd name="T42" fmla="*/ 165 w 467"/>
                <a:gd name="T43" fmla="*/ 0 h 330"/>
                <a:gd name="T44" fmla="*/ 70 w 467"/>
                <a:gd name="T45" fmla="*/ 50 h 330"/>
                <a:gd name="T46" fmla="*/ 68 w 467"/>
                <a:gd name="T47" fmla="*/ 50 h 330"/>
                <a:gd name="T48" fmla="*/ 68 w 467"/>
                <a:gd name="T49" fmla="*/ 18 h 330"/>
                <a:gd name="T50" fmla="*/ 60 w 467"/>
                <a:gd name="T51" fmla="*/ 10 h 330"/>
                <a:gd name="T52" fmla="*/ 8 w 467"/>
                <a:gd name="T53" fmla="*/ 10 h 330"/>
                <a:gd name="T54" fmla="*/ 0 w 467"/>
                <a:gd name="T55" fmla="*/ 18 h 330"/>
                <a:gd name="T56" fmla="*/ 0 w 467"/>
                <a:gd name="T57" fmla="*/ 32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67" h="330">
                  <a:moveTo>
                    <a:pt x="0" y="322"/>
                  </a:moveTo>
                  <a:cubicBezTo>
                    <a:pt x="0" y="328"/>
                    <a:pt x="2" y="330"/>
                    <a:pt x="8" y="330"/>
                  </a:cubicBezTo>
                  <a:cubicBezTo>
                    <a:pt x="62" y="330"/>
                    <a:pt x="62" y="330"/>
                    <a:pt x="62" y="330"/>
                  </a:cubicBezTo>
                  <a:cubicBezTo>
                    <a:pt x="68" y="330"/>
                    <a:pt x="70" y="328"/>
                    <a:pt x="70" y="322"/>
                  </a:cubicBezTo>
                  <a:cubicBezTo>
                    <a:pt x="70" y="104"/>
                    <a:pt x="70" y="104"/>
                    <a:pt x="70" y="104"/>
                  </a:cubicBezTo>
                  <a:cubicBezTo>
                    <a:pt x="91" y="75"/>
                    <a:pt x="115" y="62"/>
                    <a:pt x="145" y="62"/>
                  </a:cubicBezTo>
                  <a:cubicBezTo>
                    <a:pt x="196" y="62"/>
                    <a:pt x="198" y="99"/>
                    <a:pt x="198" y="157"/>
                  </a:cubicBezTo>
                  <a:cubicBezTo>
                    <a:pt x="198" y="322"/>
                    <a:pt x="198" y="322"/>
                    <a:pt x="198" y="322"/>
                  </a:cubicBezTo>
                  <a:cubicBezTo>
                    <a:pt x="198" y="328"/>
                    <a:pt x="200" y="330"/>
                    <a:pt x="206" y="330"/>
                  </a:cubicBezTo>
                  <a:cubicBezTo>
                    <a:pt x="261" y="330"/>
                    <a:pt x="261" y="330"/>
                    <a:pt x="261" y="330"/>
                  </a:cubicBezTo>
                  <a:cubicBezTo>
                    <a:pt x="267" y="330"/>
                    <a:pt x="268" y="328"/>
                    <a:pt x="268" y="322"/>
                  </a:cubicBezTo>
                  <a:cubicBezTo>
                    <a:pt x="268" y="104"/>
                    <a:pt x="268" y="104"/>
                    <a:pt x="268" y="104"/>
                  </a:cubicBezTo>
                  <a:cubicBezTo>
                    <a:pt x="289" y="75"/>
                    <a:pt x="313" y="62"/>
                    <a:pt x="343" y="62"/>
                  </a:cubicBezTo>
                  <a:cubicBezTo>
                    <a:pt x="394" y="62"/>
                    <a:pt x="397" y="99"/>
                    <a:pt x="397" y="157"/>
                  </a:cubicBezTo>
                  <a:cubicBezTo>
                    <a:pt x="397" y="322"/>
                    <a:pt x="397" y="322"/>
                    <a:pt x="397" y="322"/>
                  </a:cubicBezTo>
                  <a:cubicBezTo>
                    <a:pt x="397" y="328"/>
                    <a:pt x="399" y="330"/>
                    <a:pt x="405" y="330"/>
                  </a:cubicBezTo>
                  <a:cubicBezTo>
                    <a:pt x="459" y="330"/>
                    <a:pt x="459" y="330"/>
                    <a:pt x="459" y="330"/>
                  </a:cubicBezTo>
                  <a:cubicBezTo>
                    <a:pt x="465" y="330"/>
                    <a:pt x="467" y="328"/>
                    <a:pt x="467" y="322"/>
                  </a:cubicBezTo>
                  <a:cubicBezTo>
                    <a:pt x="467" y="137"/>
                    <a:pt x="467" y="137"/>
                    <a:pt x="467" y="137"/>
                  </a:cubicBezTo>
                  <a:cubicBezTo>
                    <a:pt x="467" y="23"/>
                    <a:pt x="417" y="0"/>
                    <a:pt x="363" y="0"/>
                  </a:cubicBezTo>
                  <a:cubicBezTo>
                    <a:pt x="316" y="0"/>
                    <a:pt x="283" y="18"/>
                    <a:pt x="253" y="54"/>
                  </a:cubicBezTo>
                  <a:cubicBezTo>
                    <a:pt x="235" y="12"/>
                    <a:pt x="201" y="0"/>
                    <a:pt x="165" y="0"/>
                  </a:cubicBezTo>
                  <a:cubicBezTo>
                    <a:pt x="124" y="0"/>
                    <a:pt x="97" y="16"/>
                    <a:pt x="70" y="50"/>
                  </a:cubicBezTo>
                  <a:cubicBezTo>
                    <a:pt x="68" y="50"/>
                    <a:pt x="68" y="50"/>
                    <a:pt x="68" y="50"/>
                  </a:cubicBezTo>
                  <a:cubicBezTo>
                    <a:pt x="68" y="18"/>
                    <a:pt x="68" y="18"/>
                    <a:pt x="68" y="18"/>
                  </a:cubicBezTo>
                  <a:cubicBezTo>
                    <a:pt x="68" y="12"/>
                    <a:pt x="65" y="10"/>
                    <a:pt x="60" y="10"/>
                  </a:cubicBezTo>
                  <a:cubicBezTo>
                    <a:pt x="8" y="10"/>
                    <a:pt x="8" y="10"/>
                    <a:pt x="8" y="10"/>
                  </a:cubicBezTo>
                  <a:cubicBezTo>
                    <a:pt x="2" y="10"/>
                    <a:pt x="0" y="12"/>
                    <a:pt x="0" y="18"/>
                  </a:cubicBezTo>
                  <a:lnTo>
                    <a:pt x="0" y="3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18303339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fsluitende dia">
    <p:spTree>
      <p:nvGrpSpPr>
        <p:cNvPr id="1" name=""/>
        <p:cNvGrpSpPr/>
        <p:nvPr/>
      </p:nvGrpSpPr>
      <p:grpSpPr>
        <a:xfrm>
          <a:off x="0" y="0"/>
          <a:ext cx="0" cy="0"/>
          <a:chOff x="0" y="0"/>
          <a:chExt cx="0" cy="0"/>
        </a:xfrm>
      </p:grpSpPr>
      <p:sp>
        <p:nvSpPr>
          <p:cNvPr id="7" name="Rechthoek 6"/>
          <p:cNvSpPr/>
          <p:nvPr userDrawn="1"/>
        </p:nvSpPr>
        <p:spPr>
          <a:xfrm>
            <a:off x="359480" y="6183340"/>
            <a:ext cx="8263020" cy="4993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650000" y="5940000"/>
            <a:ext cx="648000" cy="929244"/>
          </a:xfrm>
          <a:prstGeom prst="rect">
            <a:avLst/>
          </a:prstGeom>
        </p:spPr>
      </p:pic>
      <p:sp>
        <p:nvSpPr>
          <p:cNvPr id="3" name="Titel 2"/>
          <p:cNvSpPr>
            <a:spLocks noGrp="1"/>
          </p:cNvSpPr>
          <p:nvPr>
            <p:ph type="title"/>
          </p:nvPr>
        </p:nvSpPr>
        <p:spPr/>
        <p:txBody>
          <a:bodyPr/>
          <a:lstStyle/>
          <a:p>
            <a:r>
              <a:rPr lang="nl-NL"/>
              <a:t>Klik om stijl te bewerken</a:t>
            </a:r>
          </a:p>
        </p:txBody>
      </p:sp>
    </p:spTree>
    <p:extLst>
      <p:ext uri="{BB962C8B-B14F-4D97-AF65-F5344CB8AC3E}">
        <p14:creationId xmlns:p14="http://schemas.microsoft.com/office/powerpoint/2010/main" val="224155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D90D4-D2C7-493F-A37E-9252BEC00CE6}"/>
              </a:ext>
            </a:extLst>
          </p:cNvPr>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8C185DA0-2839-4A23-BD21-4FA1D291CD2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962F075-B995-448C-A34C-6B8E61B63267}"/>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12D39D-1722-4C23-B2F3-E9720FF7F9A1}"/>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A4006F0-1E6F-40DC-9BC0-2D61DD51CE2F}"/>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5860033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76D98-940D-46B6-9865-2A769880C8F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C25FA3-759C-418C-9346-18908854876D}"/>
              </a:ext>
            </a:extLst>
          </p:cNvPr>
          <p:cNvSpPr>
            <a:spLocks noGrp="1"/>
          </p:cNvSpPr>
          <p:nvPr>
            <p:ph sz="half" idx="1"/>
          </p:nvPr>
        </p:nvSpPr>
        <p:spPr>
          <a:xfrm>
            <a:off x="6286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8705BD-1A01-40A7-96C6-4B32AED8B267}"/>
              </a:ext>
            </a:extLst>
          </p:cNvPr>
          <p:cNvSpPr>
            <a:spLocks noGrp="1"/>
          </p:cNvSpPr>
          <p:nvPr>
            <p:ph sz="half" idx="2"/>
          </p:nvPr>
        </p:nvSpPr>
        <p:spPr>
          <a:xfrm>
            <a:off x="46291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E028753-B2F9-4C99-89E5-F4E11A80039F}"/>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56E973CD-F778-41BB-99F5-6A26164EDAAC}"/>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34EB1EFB-70CF-46E3-B91D-8BE57D710DC4}"/>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28670041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B25F0-19EC-4F2E-8BE0-F81D8BF66460}"/>
              </a:ext>
            </a:extLst>
          </p:cNvPr>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63FCAE3-E151-4ED0-82D3-C412C86FF00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73C4C5FE-FA95-43F5-A442-D327BC154AB9}"/>
              </a:ext>
            </a:extLst>
          </p:cNvPr>
          <p:cNvSpPr>
            <a:spLocks noGrp="1"/>
          </p:cNvSpPr>
          <p:nvPr>
            <p:ph sz="half" idx="2"/>
          </p:nvPr>
        </p:nvSpPr>
        <p:spPr>
          <a:xfrm>
            <a:off x="629842" y="2505075"/>
            <a:ext cx="3868340"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C3B235B-E6E1-498E-BB45-952D9A80777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7E8511C6-B8DC-48F4-9E86-C8DDCFC42886}"/>
              </a:ext>
            </a:extLst>
          </p:cNvPr>
          <p:cNvSpPr>
            <a:spLocks noGrp="1"/>
          </p:cNvSpPr>
          <p:nvPr>
            <p:ph sz="quarter" idx="4"/>
          </p:nvPr>
        </p:nvSpPr>
        <p:spPr>
          <a:xfrm>
            <a:off x="4629150" y="2505075"/>
            <a:ext cx="3887391"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0DBEBC1-C8B6-4290-B1C1-CB0D5BA3697C}"/>
              </a:ext>
            </a:extLst>
          </p:cNvPr>
          <p:cNvSpPr>
            <a:spLocks noGrp="1"/>
          </p:cNvSpPr>
          <p:nvPr>
            <p:ph type="dt" sz="half" idx="10"/>
          </p:nvPr>
        </p:nvSpPr>
        <p:spPr/>
        <p:txBody>
          <a:bodyPr/>
          <a:lstStyle/>
          <a:p>
            <a:r>
              <a:rPr lang="nl-NL"/>
              <a:t>&lt;datum&gt;</a:t>
            </a:r>
          </a:p>
        </p:txBody>
      </p:sp>
      <p:sp>
        <p:nvSpPr>
          <p:cNvPr id="8" name="Tijdelijke aanduiding voor voettekst 7">
            <a:extLst>
              <a:ext uri="{FF2B5EF4-FFF2-40B4-BE49-F238E27FC236}">
                <a16:creationId xmlns:a16="http://schemas.microsoft.com/office/drawing/2014/main" id="{318DADB9-A29F-4A03-B3BC-C71354FC37F3}"/>
              </a:ext>
            </a:extLst>
          </p:cNvPr>
          <p:cNvSpPr>
            <a:spLocks noGrp="1"/>
          </p:cNvSpPr>
          <p:nvPr>
            <p:ph type="ftr" sz="quarter" idx="11"/>
          </p:nvPr>
        </p:nvSpPr>
        <p:spPr/>
        <p:txBody>
          <a:bodyPr/>
          <a:lstStyle/>
          <a:p>
            <a:r>
              <a:rPr lang="nl-NL"/>
              <a:t>&lt;Titel van de presentatie&gt;</a:t>
            </a:r>
          </a:p>
        </p:txBody>
      </p:sp>
      <p:sp>
        <p:nvSpPr>
          <p:cNvPr id="9" name="Tijdelijke aanduiding voor dianummer 8">
            <a:extLst>
              <a:ext uri="{FF2B5EF4-FFF2-40B4-BE49-F238E27FC236}">
                <a16:creationId xmlns:a16="http://schemas.microsoft.com/office/drawing/2014/main" id="{36FB4989-E2CC-466D-8496-5758A847DAF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93909015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7250A-0162-48E4-9910-683E3420A20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9831821-03B4-4409-9AA5-9602997172D6}"/>
              </a:ext>
            </a:extLst>
          </p:cNvPr>
          <p:cNvSpPr>
            <a:spLocks noGrp="1"/>
          </p:cNvSpPr>
          <p:nvPr>
            <p:ph type="dt" sz="half" idx="10"/>
          </p:nvPr>
        </p:nvSpPr>
        <p:spPr/>
        <p:txBody>
          <a:bodyPr/>
          <a:lstStyle/>
          <a:p>
            <a:r>
              <a:rPr lang="nl-NL"/>
              <a:t>&lt;datum&gt;</a:t>
            </a:r>
          </a:p>
        </p:txBody>
      </p:sp>
      <p:sp>
        <p:nvSpPr>
          <p:cNvPr id="4" name="Tijdelijke aanduiding voor voettekst 3">
            <a:extLst>
              <a:ext uri="{FF2B5EF4-FFF2-40B4-BE49-F238E27FC236}">
                <a16:creationId xmlns:a16="http://schemas.microsoft.com/office/drawing/2014/main" id="{C2816BEF-267E-446C-8EB6-E24A1F8A91CD}"/>
              </a:ext>
            </a:extLst>
          </p:cNvPr>
          <p:cNvSpPr>
            <a:spLocks noGrp="1"/>
          </p:cNvSpPr>
          <p:nvPr>
            <p:ph type="ftr" sz="quarter" idx="11"/>
          </p:nvPr>
        </p:nvSpPr>
        <p:spPr/>
        <p:txBody>
          <a:bodyPr/>
          <a:lstStyle/>
          <a:p>
            <a:r>
              <a:rPr lang="nl-NL"/>
              <a:t>&lt;Titel van de presentatie&gt;</a:t>
            </a:r>
          </a:p>
        </p:txBody>
      </p:sp>
      <p:sp>
        <p:nvSpPr>
          <p:cNvPr id="5" name="Tijdelijke aanduiding voor dianummer 4">
            <a:extLst>
              <a:ext uri="{FF2B5EF4-FFF2-40B4-BE49-F238E27FC236}">
                <a16:creationId xmlns:a16="http://schemas.microsoft.com/office/drawing/2014/main" id="{89E422A1-AF30-49AD-9A76-5A2B5E0650AE}"/>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66487351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72F3E3-4CF5-43F1-9B17-3D7ADF982745}"/>
              </a:ext>
            </a:extLst>
          </p:cNvPr>
          <p:cNvSpPr>
            <a:spLocks noGrp="1"/>
          </p:cNvSpPr>
          <p:nvPr>
            <p:ph type="dt" sz="half" idx="10"/>
          </p:nvPr>
        </p:nvSpPr>
        <p:spPr/>
        <p:txBody>
          <a:bodyPr/>
          <a:lstStyle/>
          <a:p>
            <a:r>
              <a:rPr lang="nl-NL"/>
              <a:t>&lt;datum&gt;</a:t>
            </a:r>
          </a:p>
        </p:txBody>
      </p:sp>
      <p:sp>
        <p:nvSpPr>
          <p:cNvPr id="3" name="Tijdelijke aanduiding voor voettekst 2">
            <a:extLst>
              <a:ext uri="{FF2B5EF4-FFF2-40B4-BE49-F238E27FC236}">
                <a16:creationId xmlns:a16="http://schemas.microsoft.com/office/drawing/2014/main" id="{6E367C1C-31BC-4E61-A552-9B6024C7D387}"/>
              </a:ext>
            </a:extLst>
          </p:cNvPr>
          <p:cNvSpPr>
            <a:spLocks noGrp="1"/>
          </p:cNvSpPr>
          <p:nvPr>
            <p:ph type="ftr" sz="quarter" idx="11"/>
          </p:nvPr>
        </p:nvSpPr>
        <p:spPr/>
        <p:txBody>
          <a:bodyPr/>
          <a:lstStyle/>
          <a:p>
            <a:r>
              <a:rPr lang="nl-NL"/>
              <a:t>&lt;Titel van de presentatie&gt;</a:t>
            </a:r>
          </a:p>
        </p:txBody>
      </p:sp>
      <p:sp>
        <p:nvSpPr>
          <p:cNvPr id="4" name="Tijdelijke aanduiding voor dianummer 3">
            <a:extLst>
              <a:ext uri="{FF2B5EF4-FFF2-40B4-BE49-F238E27FC236}">
                <a16:creationId xmlns:a16="http://schemas.microsoft.com/office/drawing/2014/main" id="{2285D190-D29F-4C1C-87A8-AE96EB3A7611}"/>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70338952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3EE81-A996-46FA-8886-B2A7473CC6B0}"/>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33BC650-31DD-4B6E-A7CA-464A549B7D5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E9E6D9B-1D35-4D48-A5D1-9B62CD6C36D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A8F1A89-4EE2-427C-95C6-C71978C8540D}"/>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40968666-D4EA-436B-BB8B-E924199FB8D7}"/>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E2D889B2-4440-4659-BAF3-95909FE534C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54710592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CF973-6523-48B3-8EF8-0ECC287B0618}"/>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8DC9A00F-7A7B-4B64-AE10-15E58794A45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B103E92D-BC08-4E34-8E04-5075980AA20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97077BD-2589-45A8-A083-85BA665DABA4}"/>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6BD3FEFB-D040-4FC9-9430-F6C91C598150}"/>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B6392647-E92F-4D0D-B318-5A625162ED49}"/>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0853489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95E8A7B-ACC7-4C12-856D-8AD3227A75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341B67-390E-44C2-8107-69C3D972B49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46BC2D-92A2-4FE2-9C17-337E9905BAB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nl-NL"/>
              <a:t>&lt;datum&gt;</a:t>
            </a:r>
          </a:p>
        </p:txBody>
      </p:sp>
      <p:sp>
        <p:nvSpPr>
          <p:cNvPr id="5" name="Tijdelijke aanduiding voor voettekst 4">
            <a:extLst>
              <a:ext uri="{FF2B5EF4-FFF2-40B4-BE49-F238E27FC236}">
                <a16:creationId xmlns:a16="http://schemas.microsoft.com/office/drawing/2014/main" id="{AAD6D70B-D4AB-4D8A-8554-F6CD808187F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l-NL"/>
              <a:t>&lt;Titel van de presentatie&gt;</a:t>
            </a:r>
          </a:p>
        </p:txBody>
      </p:sp>
      <p:sp>
        <p:nvSpPr>
          <p:cNvPr id="6" name="Tijdelijke aanduiding voor dianummer 5">
            <a:extLst>
              <a:ext uri="{FF2B5EF4-FFF2-40B4-BE49-F238E27FC236}">
                <a16:creationId xmlns:a16="http://schemas.microsoft.com/office/drawing/2014/main" id="{0061C405-DB9D-4222-8587-3181129785A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nl-NL"/>
              <a:t>Pagina </a:t>
            </a:r>
            <a:fld id="{7FC9B413-936F-403B-BC98-20250EBFF374}" type="slidenum">
              <a:rPr lang="nl-NL" smtClean="0"/>
              <a:pPr/>
              <a:t>‹nr.›</a:t>
            </a:fld>
            <a:endParaRPr lang="nl-NL"/>
          </a:p>
        </p:txBody>
      </p:sp>
      <p:sp>
        <p:nvSpPr>
          <p:cNvPr id="7" name="Rechthoek 6">
            <a:extLst>
              <a:ext uri="{FF2B5EF4-FFF2-40B4-BE49-F238E27FC236}">
                <a16:creationId xmlns:a16="http://schemas.microsoft.com/office/drawing/2014/main" id="{29A421EA-C18A-4A24-9E3E-E07B3307D487}"/>
              </a:ext>
            </a:extLst>
          </p:cNvPr>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712DDB7A-9BBE-4157-963B-73568EC86C52}"/>
              </a:ext>
            </a:extLst>
          </p:cNvPr>
          <p:cNvSpPr/>
          <p:nvPr userDrawn="1"/>
        </p:nvSpPr>
        <p:spPr>
          <a:xfrm>
            <a:off x="522000" y="6264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0B5077AF-135A-46A5-9CF0-EFCD482BEB8C}"/>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7200000" y="6415200"/>
            <a:ext cx="1104790" cy="136800"/>
          </a:xfrm>
          <a:prstGeom prst="rect">
            <a:avLst/>
          </a:prstGeom>
        </p:spPr>
      </p:pic>
    </p:spTree>
    <p:extLst>
      <p:ext uri="{BB962C8B-B14F-4D97-AF65-F5344CB8AC3E}">
        <p14:creationId xmlns:p14="http://schemas.microsoft.com/office/powerpoint/2010/main" val="200458762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649" r:id="rId13"/>
    <p:sldLayoutId id="2147483666" r:id="rId14"/>
    <p:sldLayoutId id="2147483660" r:id="rId15"/>
    <p:sldLayoutId id="2147483652" r:id="rId16"/>
    <p:sldLayoutId id="2147483661" r:id="rId17"/>
    <p:sldLayoutId id="2147483662" r:id="rId18"/>
    <p:sldLayoutId id="2147483663" r:id="rId19"/>
    <p:sldLayoutId id="2147483664" r:id="rId20"/>
    <p:sldLayoutId id="2147483665" r:id="rId2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369332"/>
          </a:xfrm>
          <a:prstGeom prst="rect">
            <a:avLst/>
          </a:prstGeom>
          <a:noFill/>
        </p:spPr>
        <p:txBody>
          <a:bodyPr wrap="square" lIns="91440" tIns="45720" rIns="91440" bIns="45720" rtlCol="0" anchor="t">
            <a:spAutoFit/>
          </a:bodyPr>
          <a:lstStyle/>
          <a:p>
            <a:r>
              <a:rPr lang="nl-NL" dirty="0">
                <a:latin typeface="+mj-lt"/>
              </a:rPr>
              <a:t>Casus 91 – oktober 2025</a:t>
            </a:r>
            <a:r>
              <a:rPr lang="nl-NL" dirty="0">
                <a:solidFill>
                  <a:schemeClr val="bg1"/>
                </a:solidFill>
                <a:latin typeface="+mj-lt"/>
              </a:rPr>
              <a:t>e aan via </a:t>
            </a: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990885" y="64433"/>
            <a:ext cx="3792414" cy="584775"/>
          </a:xfrm>
          <a:prstGeom prst="rect">
            <a:avLst/>
          </a:prstGeom>
        </p:spPr>
        <p:txBody>
          <a:bodyPr wrap="square" rtlCol="0">
            <a:spAutoFit/>
          </a:bodyPr>
          <a:lstStyle/>
          <a:p>
            <a:pPr algn="r"/>
            <a:r>
              <a:rPr lang="nl-NL" sz="1600">
                <a:latin typeface="+mj-lt"/>
              </a:rPr>
              <a:t>A Bitter </a:t>
            </a:r>
            <a:r>
              <a:rPr lang="nl-NL" sz="1600" err="1">
                <a:latin typeface="+mj-lt"/>
              </a:rPr>
              <a:t>Pill</a:t>
            </a:r>
            <a:endParaRPr lang="nl-NL" sz="1600">
              <a:latin typeface="+mj-lt"/>
            </a:endParaRPr>
          </a:p>
          <a:p>
            <a:pPr algn="r"/>
            <a:r>
              <a:rPr lang="nl-NL" sz="160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r>
              <a:rPr lang="nl-NL" sz="3200">
                <a:solidFill>
                  <a:schemeClr val="bg1"/>
                </a:solidFill>
                <a:latin typeface="+mj-lt"/>
              </a:rPr>
              <a:t>Ook deze quiz ontvangen? </a:t>
            </a:r>
          </a:p>
          <a:p>
            <a:endParaRPr lang="nl-NL" sz="3200">
              <a:solidFill>
                <a:schemeClr val="bg1"/>
              </a:solidFill>
              <a:latin typeface="+mj-lt"/>
            </a:endParaRPr>
          </a:p>
          <a:p>
            <a:r>
              <a:rPr lang="nl-NL" sz="3200">
                <a:solidFill>
                  <a:schemeClr val="bg1"/>
                </a:solidFill>
                <a:latin typeface="+mj-lt"/>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a:latin typeface="+mj-lt"/>
              </a:rPr>
              <a:t>Aanmelden via: </a:t>
            </a:r>
            <a:r>
              <a:rPr lang="nl-NL">
                <a:hlinkClick r:id="rId5"/>
              </a:rPr>
              <a:t>bitterpillnvkfb@gmail.com</a:t>
            </a:r>
            <a:r>
              <a:rPr lang="nl-NL"/>
              <a:t> ​</a:t>
            </a:r>
            <a:endParaRPr lang="nl-NL">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vert="horz" lIns="91440" tIns="45720" rIns="91440" bIns="45720" rtlCol="0" anchor="t">
            <a:noAutofit/>
          </a:bodyPr>
          <a:lstStyle/>
          <a:p>
            <a:pPr>
              <a:lnSpc>
                <a:spcPct val="100000"/>
              </a:lnSpc>
              <a:spcBef>
                <a:spcPts val="0"/>
              </a:spcBef>
            </a:pPr>
            <a:r>
              <a:rPr lang="nl-NL" altLang="en-US" sz="1400" dirty="0">
                <a:solidFill>
                  <a:schemeClr val="tx1"/>
                </a:solidFill>
              </a:rPr>
              <a:t>Een 21-jarige vrouw komt rond 22 uur op de spoedeisende hulp vanwege een intoxicatie.</a:t>
            </a:r>
            <a:endParaRPr lang="nl-NL" altLang="en-US" sz="1400" dirty="0">
              <a:solidFill>
                <a:schemeClr val="tx1"/>
              </a:solidFill>
              <a:ea typeface="Calibri"/>
              <a:cs typeface="Calibri"/>
            </a:endParaRP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b="1" dirty="0">
                <a:solidFill>
                  <a:schemeClr val="tx1"/>
                </a:solidFill>
              </a:rPr>
              <a:t>Anamnese</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Na het avondeten rond 18 uur te veel gedachten in het hoofd, geen evidente aanleiding voor deze gedachten. Intentie was niet om suïcide te plegen, wilde de gedachten gewoon vergeten. Heeft daarna ca. 200ml </a:t>
            </a:r>
            <a:r>
              <a:rPr lang="nl-NL" altLang="en-US" sz="1400" dirty="0" err="1">
                <a:solidFill>
                  <a:schemeClr val="tx1"/>
                </a:solidFill>
              </a:rPr>
              <a:t>Fabulosa</a:t>
            </a:r>
            <a:r>
              <a:rPr lang="nl-NL" altLang="en-US" sz="1400" dirty="0">
                <a:solidFill>
                  <a:schemeClr val="tx1"/>
                </a:solidFill>
              </a:rPr>
              <a:t> Room &amp; </a:t>
            </a:r>
            <a:r>
              <a:rPr lang="nl-NL" altLang="en-US" sz="1400" dirty="0" err="1">
                <a:solidFill>
                  <a:schemeClr val="tx1"/>
                </a:solidFill>
              </a:rPr>
              <a:t>Fabric</a:t>
            </a:r>
            <a:r>
              <a:rPr lang="nl-NL" altLang="en-US" sz="1400" dirty="0">
                <a:solidFill>
                  <a:schemeClr val="tx1"/>
                </a:solidFill>
              </a:rPr>
              <a:t> </a:t>
            </a:r>
            <a:r>
              <a:rPr lang="nl-NL" altLang="en-US" sz="1400" dirty="0" err="1">
                <a:solidFill>
                  <a:schemeClr val="tx1"/>
                </a:solidFill>
              </a:rPr>
              <a:t>Freshener</a:t>
            </a:r>
            <a:r>
              <a:rPr lang="nl-NL" altLang="en-US" sz="1400" dirty="0">
                <a:solidFill>
                  <a:schemeClr val="tx1"/>
                </a:solidFill>
              </a:rPr>
              <a:t> gedronken. Heeft hierbij niets anders ingenomen. Nu wat branderig gevoel in de keel en misselijk. Niet hoeven braken. Geen andere buikklachten.</a:t>
            </a:r>
            <a:endParaRPr lang="nl-NL" dirty="0">
              <a:solidFill>
                <a:schemeClr val="tx1"/>
              </a:solidFill>
              <a:ea typeface="Calibri"/>
              <a:cs typeface="Calibri"/>
            </a:endParaRPr>
          </a:p>
          <a:p>
            <a:pPr>
              <a:lnSpc>
                <a:spcPct val="100000"/>
              </a:lnSpc>
              <a:spcBef>
                <a:spcPts val="0"/>
              </a:spcBef>
            </a:pPr>
            <a:r>
              <a:rPr lang="nl-NL" altLang="en-US" sz="1400" b="1" dirty="0">
                <a:solidFill>
                  <a:schemeClr val="tx1"/>
                </a:solidFill>
              </a:rPr>
              <a:t>Voorgeschiedenis</a:t>
            </a:r>
            <a:endParaRPr lang="nl-NL" altLang="en-US" sz="1400" b="1" dirty="0">
              <a:solidFill>
                <a:schemeClr val="tx1"/>
              </a:solidFill>
              <a:ea typeface="Calibri"/>
              <a:cs typeface="Calibri"/>
            </a:endParaRPr>
          </a:p>
          <a:p>
            <a:pPr>
              <a:lnSpc>
                <a:spcPct val="100000"/>
              </a:lnSpc>
              <a:spcBef>
                <a:spcPts val="0"/>
              </a:spcBef>
            </a:pPr>
            <a:r>
              <a:rPr lang="nl-NL" altLang="en-US" sz="1400" dirty="0" err="1">
                <a:solidFill>
                  <a:schemeClr val="tx1"/>
                </a:solidFill>
              </a:rPr>
              <a:t>Autointoxicatie</a:t>
            </a:r>
            <a:r>
              <a:rPr lang="nl-NL" altLang="en-US" sz="1400" dirty="0">
                <a:solidFill>
                  <a:schemeClr val="tx1"/>
                </a:solidFill>
              </a:rPr>
              <a:t> met schoonmaakazijn, </a:t>
            </a:r>
            <a:r>
              <a:rPr lang="nl-NL" altLang="en-US" sz="1400" dirty="0" err="1">
                <a:solidFill>
                  <a:schemeClr val="tx1"/>
                </a:solidFill>
              </a:rPr>
              <a:t>autointoxicatie</a:t>
            </a:r>
            <a:r>
              <a:rPr lang="nl-NL" altLang="en-US" sz="1400" dirty="0">
                <a:solidFill>
                  <a:schemeClr val="tx1"/>
                </a:solidFill>
              </a:rPr>
              <a:t> met allesreiniger, verstandelijke beperking, dissociatieve stoornis, borderline persoonlijkheidsstoornis</a:t>
            </a:r>
            <a:endParaRPr lang="nl-NL" altLang="en-US" sz="1400" dirty="0">
              <a:solidFill>
                <a:schemeClr val="tx1"/>
              </a:solidFill>
              <a:ea typeface="Calibri"/>
              <a:cs typeface="Calibri"/>
            </a:endParaRPr>
          </a:p>
          <a:p>
            <a:pPr>
              <a:lnSpc>
                <a:spcPct val="100000"/>
              </a:lnSpc>
              <a:spcBef>
                <a:spcPts val="0"/>
              </a:spcBef>
            </a:pPr>
            <a:r>
              <a:rPr lang="nl-NL" altLang="en-US" sz="1400" b="1" dirty="0" err="1">
                <a:solidFill>
                  <a:schemeClr val="tx1"/>
                </a:solidFill>
              </a:rPr>
              <a:t>Labuitslagen</a:t>
            </a:r>
            <a:r>
              <a:rPr lang="nl-NL" altLang="en-US" sz="1400" b="1" dirty="0">
                <a:solidFill>
                  <a:schemeClr val="tx1"/>
                </a:solidFill>
              </a:rPr>
              <a:t> ten tijde van SEH presentatie (23 uur)</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Na: 141 </a:t>
            </a:r>
            <a:r>
              <a:rPr lang="nl-NL" altLang="en-US" sz="1400" dirty="0" err="1">
                <a:solidFill>
                  <a:schemeClr val="tx1"/>
                </a:solidFill>
              </a:rPr>
              <a:t>mmol</a:t>
            </a:r>
            <a:r>
              <a:rPr lang="nl-NL" altLang="en-US" sz="1400" dirty="0">
                <a:solidFill>
                  <a:schemeClr val="tx1"/>
                </a:solidFill>
              </a:rPr>
              <a:t>/L, K: 3.9 </a:t>
            </a:r>
            <a:r>
              <a:rPr lang="nl-NL" altLang="en-US" sz="1400" dirty="0" err="1">
                <a:solidFill>
                  <a:schemeClr val="tx1"/>
                </a:solidFill>
              </a:rPr>
              <a:t>mmol</a:t>
            </a:r>
            <a:r>
              <a:rPr lang="nl-NL" altLang="en-US" sz="1400" dirty="0">
                <a:solidFill>
                  <a:schemeClr val="tx1"/>
                </a:solidFill>
              </a:rPr>
              <a:t>/L, Chloride: 108 </a:t>
            </a:r>
            <a:r>
              <a:rPr lang="nl-NL" altLang="en-US" sz="1400" dirty="0" err="1">
                <a:solidFill>
                  <a:schemeClr val="tx1"/>
                </a:solidFill>
              </a:rPr>
              <a:t>mmol</a:t>
            </a:r>
            <a:r>
              <a:rPr lang="nl-NL" altLang="en-US" sz="1400" dirty="0">
                <a:solidFill>
                  <a:schemeClr val="tx1"/>
                </a:solidFill>
              </a:rPr>
              <a:t>/L, </a:t>
            </a:r>
            <a:r>
              <a:rPr lang="nl-NL" altLang="en-US" sz="1400" dirty="0" err="1">
                <a:solidFill>
                  <a:schemeClr val="tx1"/>
                </a:solidFill>
              </a:rPr>
              <a:t>osmol</a:t>
            </a:r>
            <a:r>
              <a:rPr lang="nl-NL" altLang="en-US" sz="1400" dirty="0">
                <a:solidFill>
                  <a:schemeClr val="tx1"/>
                </a:solidFill>
              </a:rPr>
              <a:t>-plasma: 286 </a:t>
            </a:r>
            <a:r>
              <a:rPr lang="nl-NL" altLang="en-US" sz="1400" dirty="0" err="1">
                <a:solidFill>
                  <a:schemeClr val="tx1"/>
                </a:solidFill>
              </a:rPr>
              <a:t>mOsm</a:t>
            </a:r>
            <a:r>
              <a:rPr lang="nl-NL" altLang="en-US" sz="1400" dirty="0">
                <a:solidFill>
                  <a:schemeClr val="tx1"/>
                </a:solidFill>
              </a:rPr>
              <a:t>/kg, Albumine: 33 g/L, ASAT: 15 U/L , ALAT: 10 U/L, Gamma-GT: 9 U/L, Ureum: 3.6 </a:t>
            </a:r>
            <a:r>
              <a:rPr lang="nl-NL" altLang="en-US" sz="1400" dirty="0" err="1">
                <a:solidFill>
                  <a:schemeClr val="tx1"/>
                </a:solidFill>
              </a:rPr>
              <a:t>mmol</a:t>
            </a:r>
            <a:r>
              <a:rPr lang="nl-NL" altLang="en-US" sz="1400" dirty="0">
                <a:solidFill>
                  <a:schemeClr val="tx1"/>
                </a:solidFill>
              </a:rPr>
              <a:t>/L, </a:t>
            </a:r>
            <a:r>
              <a:rPr lang="nl-NL" altLang="en-US" sz="1400" dirty="0" err="1">
                <a:solidFill>
                  <a:schemeClr val="tx1"/>
                </a:solidFill>
              </a:rPr>
              <a:t>Kreatinine</a:t>
            </a:r>
            <a:r>
              <a:rPr lang="nl-NL" altLang="en-US" sz="1400" dirty="0">
                <a:solidFill>
                  <a:schemeClr val="tx1"/>
                </a:solidFill>
              </a:rPr>
              <a:t>: 62 µmol/L , Glucose: 5.8 </a:t>
            </a:r>
            <a:r>
              <a:rPr lang="nl-NL" altLang="en-US" sz="1400" dirty="0" err="1">
                <a:solidFill>
                  <a:schemeClr val="tx1"/>
                </a:solidFill>
              </a:rPr>
              <a:t>mmol</a:t>
            </a:r>
            <a:r>
              <a:rPr lang="nl-NL" altLang="en-US" sz="1400" dirty="0">
                <a:solidFill>
                  <a:schemeClr val="tx1"/>
                </a:solidFill>
              </a:rPr>
              <a:t>/L, pH ven.: 7.41, pCO2 ven.: 6.2 kPa, pO2 ven.: 3.8 kPa, Bicarbonaat: 29.5 </a:t>
            </a:r>
            <a:r>
              <a:rPr lang="nl-NL" altLang="en-US" sz="1400" dirty="0" err="1">
                <a:solidFill>
                  <a:schemeClr val="tx1"/>
                </a:solidFill>
              </a:rPr>
              <a:t>mmol</a:t>
            </a:r>
            <a:r>
              <a:rPr lang="nl-NL" altLang="en-US" sz="1400" dirty="0">
                <a:solidFill>
                  <a:schemeClr val="tx1"/>
                </a:solidFill>
              </a:rPr>
              <a:t>/L, Calcium </a:t>
            </a:r>
            <a:r>
              <a:rPr lang="nl-NL" altLang="en-US" sz="1400" dirty="0" err="1">
                <a:solidFill>
                  <a:schemeClr val="tx1"/>
                </a:solidFill>
              </a:rPr>
              <a:t>geion</a:t>
            </a:r>
            <a:r>
              <a:rPr lang="nl-NL" altLang="en-US" sz="1400" dirty="0">
                <a:solidFill>
                  <a:schemeClr val="tx1"/>
                </a:solidFill>
              </a:rPr>
              <a:t>. ven.: 1.16 </a:t>
            </a:r>
            <a:r>
              <a:rPr lang="nl-NL" altLang="en-US" sz="1400" dirty="0" err="1">
                <a:solidFill>
                  <a:schemeClr val="tx1"/>
                </a:solidFill>
              </a:rPr>
              <a:t>mmol</a:t>
            </a:r>
            <a:r>
              <a:rPr lang="nl-NL" altLang="en-US" sz="1400" dirty="0">
                <a:solidFill>
                  <a:schemeClr val="tx1"/>
                </a:solidFill>
              </a:rPr>
              <a:t>/l, lactaat: 0.9 </a:t>
            </a:r>
            <a:r>
              <a:rPr lang="nl-NL" altLang="en-US" sz="1400" dirty="0" err="1">
                <a:solidFill>
                  <a:schemeClr val="tx1"/>
                </a:solidFill>
              </a:rPr>
              <a:t>mmol</a:t>
            </a:r>
            <a:r>
              <a:rPr lang="nl-NL" altLang="en-US" sz="1400" dirty="0">
                <a:solidFill>
                  <a:schemeClr val="tx1"/>
                </a:solidFill>
              </a:rPr>
              <a:t>/L </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b="1" dirty="0">
                <a:solidFill>
                  <a:schemeClr val="tx1"/>
                </a:solidFill>
              </a:rPr>
              <a:t>Geneesmiddelspiegels: </a:t>
            </a:r>
            <a:r>
              <a:rPr lang="nl-NL" altLang="en-US" sz="1400" dirty="0">
                <a:solidFill>
                  <a:schemeClr val="tx1"/>
                </a:solidFill>
              </a:rPr>
              <a:t>ethanol: &lt;0.10 g/l, paracetamol: 1.3 mg/l, DOA screen urine (amfetamines, benzodiazepines, cocaïne, methadon, opiaten): negatief</a:t>
            </a:r>
            <a:endParaRPr lang="nl-NL" altLang="en-US" sz="1400" dirty="0">
              <a:solidFill>
                <a:schemeClr val="tx1"/>
              </a:solidFill>
              <a:ea typeface="Calibri"/>
              <a:cs typeface="Calibri"/>
            </a:endParaRPr>
          </a:p>
          <a:p>
            <a:pPr>
              <a:lnSpc>
                <a:spcPct val="100000"/>
              </a:lnSpc>
              <a:spcBef>
                <a:spcPts val="0"/>
              </a:spcBef>
            </a:pPr>
            <a:r>
              <a:rPr lang="nl-NL" altLang="en-US" sz="1400" b="1" dirty="0">
                <a:solidFill>
                  <a:schemeClr val="tx1"/>
                </a:solidFill>
                <a:ea typeface="Calibri"/>
                <a:cs typeface="Calibri"/>
              </a:rPr>
              <a:t>Medicatie: </a:t>
            </a:r>
            <a:r>
              <a:rPr lang="nl-NL" altLang="en-US" sz="1400" dirty="0">
                <a:solidFill>
                  <a:schemeClr val="tx1"/>
                </a:solidFill>
                <a:ea typeface="Calibri"/>
                <a:cs typeface="Calibri"/>
              </a:rPr>
              <a:t>Paracetamol 500 mg </a:t>
            </a:r>
            <a:r>
              <a:rPr lang="nl-NL" altLang="en-US" sz="1400" dirty="0" err="1">
                <a:solidFill>
                  <a:schemeClr val="tx1"/>
                </a:solidFill>
                <a:ea typeface="Calibri"/>
                <a:cs typeface="Calibri"/>
              </a:rPr>
              <a:t>z.n</a:t>
            </a:r>
            <a:r>
              <a:rPr lang="nl-NL" altLang="en-US" sz="1400" dirty="0">
                <a:solidFill>
                  <a:schemeClr val="tx1"/>
                </a:solidFill>
                <a:ea typeface="Calibri"/>
                <a:cs typeface="Calibri"/>
              </a:rPr>
              <a:t>. 3dd1-2, </a:t>
            </a:r>
            <a:r>
              <a:rPr lang="nl-NL" altLang="en-US" sz="1400" dirty="0" err="1">
                <a:solidFill>
                  <a:schemeClr val="tx1"/>
                </a:solidFill>
                <a:ea typeface="Calibri"/>
                <a:cs typeface="Calibri"/>
              </a:rPr>
              <a:t>naproxen</a:t>
            </a:r>
            <a:r>
              <a:rPr lang="nl-NL" altLang="en-US" sz="1400" dirty="0">
                <a:solidFill>
                  <a:schemeClr val="tx1"/>
                </a:solidFill>
                <a:ea typeface="Calibri"/>
                <a:cs typeface="Calibri"/>
              </a:rPr>
              <a:t> 275 mg </a:t>
            </a:r>
            <a:r>
              <a:rPr lang="nl-NL" altLang="en-US" sz="1400" dirty="0" err="1">
                <a:solidFill>
                  <a:schemeClr val="tx1"/>
                </a:solidFill>
                <a:ea typeface="Calibri"/>
                <a:cs typeface="Calibri"/>
              </a:rPr>
              <a:t>zn</a:t>
            </a:r>
            <a:r>
              <a:rPr lang="nl-NL" altLang="en-US" sz="1400" dirty="0">
                <a:solidFill>
                  <a:schemeClr val="tx1"/>
                </a:solidFill>
                <a:ea typeface="Calibri"/>
                <a:cs typeface="Calibri"/>
              </a:rPr>
              <a:t> 1-2dd1 bij menstruatie, </a:t>
            </a:r>
            <a:r>
              <a:rPr lang="nl-NL" altLang="en-US" sz="1400" dirty="0" err="1">
                <a:solidFill>
                  <a:schemeClr val="tx1"/>
                </a:solidFill>
                <a:ea typeface="Calibri"/>
                <a:cs typeface="Calibri"/>
              </a:rPr>
              <a:t>macrogol</a:t>
            </a:r>
            <a:r>
              <a:rPr lang="nl-NL" altLang="en-US" sz="1400" dirty="0">
                <a:solidFill>
                  <a:schemeClr val="tx1"/>
                </a:solidFill>
                <a:ea typeface="Calibri"/>
                <a:cs typeface="Calibri"/>
              </a:rPr>
              <a:t> 2dd1, foliumzuur 0,5 mg 1dd1, anticonceptiepil, </a:t>
            </a:r>
            <a:r>
              <a:rPr lang="nl-NL" altLang="en-US" sz="1400" dirty="0" err="1">
                <a:solidFill>
                  <a:schemeClr val="tx1"/>
                </a:solidFill>
                <a:ea typeface="Calibri"/>
                <a:cs typeface="Calibri"/>
              </a:rPr>
              <a:t>aripiprazol</a:t>
            </a:r>
            <a:r>
              <a:rPr lang="nl-NL" altLang="en-US" sz="1400" dirty="0">
                <a:solidFill>
                  <a:schemeClr val="tx1"/>
                </a:solidFill>
                <a:ea typeface="Calibri"/>
                <a:cs typeface="Calibri"/>
              </a:rPr>
              <a:t> 15 mg 1dd1.</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dirty="0">
                <a:solidFill>
                  <a:schemeClr val="tx1"/>
                </a:solidFill>
                <a:ea typeface="Calibri"/>
                <a:cs typeface="Calibri"/>
              </a:rPr>
              <a:t>De SEH-arts belt met de vraag of hier sprake kan zijn van een methanol intoxicatie. Wat is uw advies?</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5740400" y="6417199"/>
            <a:ext cx="3252903" cy="261610"/>
          </a:xfrm>
          <a:prstGeom prst="rect">
            <a:avLst/>
          </a:prstGeom>
          <a:noFill/>
        </p:spPr>
        <p:txBody>
          <a:bodyPr wrap="square" lIns="91440" tIns="45720" rIns="91440" bIns="45720" rtlCol="0" anchor="t">
            <a:spAutoFit/>
          </a:bodyPr>
          <a:lstStyle/>
          <a:p>
            <a:r>
              <a:rPr lang="nl-NL" sz="1100" b="1" dirty="0"/>
              <a:t>Aangeleverd door: Maastricht UMC+</a:t>
            </a:r>
            <a:endParaRPr lang="nl-NL" sz="1100" dirty="0"/>
          </a:p>
        </p:txBody>
      </p:sp>
      <p:sp>
        <p:nvSpPr>
          <p:cNvPr id="10" name="Tekstvak 9">
            <a:extLst>
              <a:ext uri="{FF2B5EF4-FFF2-40B4-BE49-F238E27FC236}">
                <a16:creationId xmlns:a16="http://schemas.microsoft.com/office/drawing/2014/main" id="{33BA7586-CD0C-4626-288E-1E485B7BFD01}"/>
              </a:ext>
            </a:extLst>
          </p:cNvPr>
          <p:cNvSpPr txBox="1"/>
          <p:nvPr/>
        </p:nvSpPr>
        <p:spPr>
          <a:xfrm>
            <a:off x="501315" y="551447"/>
            <a:ext cx="549442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3200" dirty="0">
                <a:ea typeface="Calibri"/>
                <a:cs typeface="Calibri"/>
              </a:rPr>
              <a:t>Een casus met een fris luchtje</a:t>
            </a:r>
            <a:endParaRPr lang="nl-NL" sz="3200" dirty="0"/>
          </a:p>
        </p:txBody>
      </p:sp>
    </p:spTree>
    <p:extLst>
      <p:ext uri="{BB962C8B-B14F-4D97-AF65-F5344CB8AC3E}">
        <p14:creationId xmlns:p14="http://schemas.microsoft.com/office/powerpoint/2010/main" val="292553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02109" y="113975"/>
            <a:ext cx="6114374" cy="369332"/>
          </a:xfrm>
          <a:prstGeom prst="rect">
            <a:avLst/>
          </a:prstGeom>
          <a:noFill/>
        </p:spPr>
        <p:txBody>
          <a:bodyPr wrap="square" lIns="91440" tIns="45720" rIns="91440" bIns="45720" rtlCol="0" anchor="t">
            <a:spAutoFit/>
          </a:bodyPr>
          <a:lstStyle/>
          <a:p>
            <a:pPr>
              <a:defRPr/>
            </a:pPr>
            <a:r>
              <a:rPr lang="nl-NL" dirty="0"/>
              <a:t>Uitwerking casus 91 – oktober</a:t>
            </a:r>
            <a:r>
              <a:rPr lang="nl-NL" dirty="0">
                <a:solidFill>
                  <a:srgbClr val="000000"/>
                </a:solidFill>
              </a:rPr>
              <a:t> 2025</a:t>
            </a:r>
            <a:r>
              <a:rPr lang="nl-NL" dirty="0">
                <a:solidFill>
                  <a:schemeClr val="bg1"/>
                </a:solidFill>
                <a:latin typeface="Calibri"/>
                <a:ea typeface="Calibri"/>
                <a:cs typeface="Calibri"/>
              </a:rPr>
              <a:t>e</a:t>
            </a:r>
            <a:r>
              <a:rPr lang="nl-NL" dirty="0">
                <a:solidFill>
                  <a:schemeClr val="bg1"/>
                </a:solidFill>
              </a:rPr>
              <a:t> </a:t>
            </a:r>
            <a:r>
              <a:rPr kumimoji="0" lang="nl-NL" sz="1800" b="0" i="0" u="none" strike="noStrike" kern="1200" cap="none" spc="0" normalizeH="0" baseline="0" noProof="0" dirty="0">
                <a:ln>
                  <a:noFill/>
                </a:ln>
                <a:solidFill>
                  <a:prstClr val="white"/>
                </a:solidFill>
                <a:effectLst/>
                <a:uLnTx/>
                <a:uFillTx/>
                <a:latin typeface="Calibri Light" panose="020F0302020204030204"/>
                <a:ea typeface="+mn-ea"/>
                <a:cs typeface="+mn-cs"/>
              </a:rPr>
              <a:t>aan via </a:t>
            </a: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990885" y="64433"/>
            <a:ext cx="3792414" cy="584775"/>
          </a:xfrm>
          <a:prstGeom prst="rect">
            <a:avLst/>
          </a:prstGeom>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a:ln>
                  <a:noFill/>
                </a:ln>
                <a:solidFill>
                  <a:prstClr val="black"/>
                </a:solidFill>
                <a:effectLst/>
                <a:uLnTx/>
                <a:uFillTx/>
                <a:latin typeface="Calibri Light" panose="020F0302020204030204"/>
                <a:ea typeface="+mn-ea"/>
                <a:cs typeface="+mn-cs"/>
              </a:rPr>
              <a:t>A Bitter </a:t>
            </a:r>
            <a:r>
              <a:rPr kumimoji="0" lang="nl-NL" sz="1600" b="0" i="0" u="none" strike="noStrike" kern="1200" cap="none" spc="0" normalizeH="0" baseline="0" noProof="0" err="1">
                <a:ln>
                  <a:noFill/>
                </a:ln>
                <a:solidFill>
                  <a:prstClr val="black"/>
                </a:solidFill>
                <a:effectLst/>
                <a:uLnTx/>
                <a:uFillTx/>
                <a:latin typeface="Calibri Light" panose="020F0302020204030204"/>
                <a:ea typeface="+mn-ea"/>
                <a:cs typeface="+mn-cs"/>
              </a:rPr>
              <a:t>Pill</a:t>
            </a:r>
            <a:endParaRPr kumimoji="0" lang="nl-NL" sz="1600" b="0" i="0" u="none" strike="noStrike" kern="1200" cap="none" spc="0" normalizeH="0" baseline="0" noProof="0">
              <a:ln>
                <a:noFill/>
              </a:ln>
              <a:solidFill>
                <a:prstClr val="black"/>
              </a:solidFill>
              <a:effectLst/>
              <a:uLnTx/>
              <a:uFillTx/>
              <a:latin typeface="Calibri Light" panose="020F03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a:ln>
                  <a:noFill/>
                </a:ln>
                <a:solidFill>
                  <a:prstClr val="black"/>
                </a:solidFill>
                <a:effectLst/>
                <a:uLnTx/>
                <a:uFillTx/>
                <a:latin typeface="Calibri Light" panose="020F0302020204030204"/>
                <a:ea typeface="+mn-ea"/>
                <a:cs typeface="+mn-cs"/>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3200" b="0" i="0" u="none" strike="noStrike" kern="1200" cap="none" spc="0" normalizeH="0" baseline="0" noProof="0">
              <a:ln>
                <a:noFill/>
              </a:ln>
              <a:solidFill>
                <a:prstClr val="white"/>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200" b="0" i="0" u="none" strike="noStrike" kern="1200" cap="none" spc="0" normalizeH="0" baseline="0" noProof="0">
                <a:ln>
                  <a:noFill/>
                </a:ln>
                <a:solidFill>
                  <a:prstClr val="white"/>
                </a:solidFill>
                <a:effectLst/>
                <a:uLnTx/>
                <a:uFillTx/>
                <a:latin typeface="Calibri Light" panose="020F0302020204030204"/>
                <a:ea typeface="+mn-ea"/>
                <a:cs typeface="+mn-cs"/>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pPr lvl="0">
              <a:defRPr/>
            </a:pPr>
            <a:r>
              <a:rPr kumimoji="0" lang="nl-NL" sz="1800" b="0" i="0" u="none" strike="noStrike" kern="1200" cap="none" spc="0" normalizeH="0" baseline="0" noProof="0">
                <a:ln>
                  <a:noFill/>
                </a:ln>
                <a:solidFill>
                  <a:prstClr val="black"/>
                </a:solidFill>
                <a:effectLst/>
                <a:uLnTx/>
                <a:uFillTx/>
                <a:latin typeface="Calibri Light" panose="020F0302020204030204"/>
                <a:ea typeface="+mn-ea"/>
                <a:cs typeface="+mn-cs"/>
              </a:rPr>
              <a:t>Aanmelden via: </a:t>
            </a:r>
            <a:r>
              <a:rPr lang="nl-NL">
                <a:hlinkClick r:id="rId5"/>
              </a:rPr>
              <a:t>bitterpillnvkfb@gmail.com </a:t>
            </a:r>
            <a:r>
              <a:rPr kumimoji="0" lang="nl-NL" sz="1800" b="0" i="0" u="none" strike="noStrike" kern="1200" cap="none" spc="0" normalizeH="0" baseline="0" noProof="0">
                <a:ln>
                  <a:noFill/>
                </a:ln>
                <a:solidFill>
                  <a:prstClr val="black"/>
                </a:solidFill>
                <a:effectLst/>
                <a:uLnTx/>
                <a:uFillTx/>
                <a:latin typeface="Calibri" panose="020F0502020204030204"/>
                <a:ea typeface="+mn-ea"/>
                <a:cs typeface="+mn-cs"/>
              </a:rPr>
              <a:t>​</a:t>
            </a:r>
            <a:endParaRPr kumimoji="0" lang="nl-NL"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07009" y="1501886"/>
            <a:ext cx="7509407" cy="4914891"/>
          </a:xfrm>
        </p:spPr>
        <p:txBody>
          <a:bodyPr vert="horz" lIns="91440" tIns="45720" rIns="91440" bIns="45720" rtlCol="0" anchor="t">
            <a:noAutofit/>
          </a:bodyPr>
          <a:lstStyle/>
          <a:p>
            <a:pPr algn="just" defTabSz="457200" eaLnBrk="0" fontAlgn="base" hangingPunct="0">
              <a:lnSpc>
                <a:spcPct val="150000"/>
              </a:lnSpc>
              <a:spcBef>
                <a:spcPts val="0"/>
              </a:spcBef>
            </a:pPr>
            <a:r>
              <a:rPr lang="nl-NL" sz="1400" dirty="0" err="1">
                <a:solidFill>
                  <a:prstClr val="black"/>
                </a:solidFill>
                <a:ea typeface="ＭＳ Ｐゴシック"/>
                <a:cs typeface="Calibri"/>
              </a:rPr>
              <a:t>Fabulosa</a:t>
            </a:r>
            <a:r>
              <a:rPr lang="nl-NL" sz="1400" dirty="0">
                <a:solidFill>
                  <a:prstClr val="black"/>
                </a:solidFill>
                <a:ea typeface="ＭＳ Ｐゴシック"/>
                <a:cs typeface="Calibri"/>
              </a:rPr>
              <a:t> Room &amp; </a:t>
            </a:r>
            <a:r>
              <a:rPr lang="nl-NL" sz="1400" dirty="0" err="1">
                <a:solidFill>
                  <a:prstClr val="black"/>
                </a:solidFill>
                <a:ea typeface="ＭＳ Ｐゴシック"/>
                <a:cs typeface="Calibri"/>
              </a:rPr>
              <a:t>Fabric</a:t>
            </a:r>
            <a:r>
              <a:rPr lang="nl-NL" sz="1400" dirty="0">
                <a:solidFill>
                  <a:prstClr val="black"/>
                </a:solidFill>
                <a:ea typeface="ＭＳ Ｐゴシック"/>
                <a:cs typeface="Calibri"/>
              </a:rPr>
              <a:t> </a:t>
            </a:r>
            <a:r>
              <a:rPr lang="nl-NL" sz="1400" dirty="0" err="1">
                <a:solidFill>
                  <a:prstClr val="black"/>
                </a:solidFill>
                <a:ea typeface="ＭＳ Ｐゴシック"/>
                <a:cs typeface="Calibri"/>
              </a:rPr>
              <a:t>Freshener</a:t>
            </a:r>
            <a:r>
              <a:rPr lang="nl-NL" sz="1400" dirty="0">
                <a:solidFill>
                  <a:prstClr val="black"/>
                </a:solidFill>
                <a:ea typeface="ＭＳ Ｐゴシック"/>
                <a:cs typeface="Calibri"/>
              </a:rPr>
              <a:t> bevat mogelijk alcoholen waaronder methanol.</a:t>
            </a:r>
            <a:endParaRPr lang="nl-NL" sz="1400" dirty="0">
              <a:solidFill>
                <a:prstClr val="black"/>
              </a:solidFill>
              <a:ea typeface="ＭＳ Ｐゴシック" charset="-128"/>
              <a:cs typeface="Calibri"/>
            </a:endParaRPr>
          </a:p>
          <a:p>
            <a:pPr algn="just" defTabSz="457200">
              <a:lnSpc>
                <a:spcPct val="150000"/>
              </a:lnSpc>
              <a:spcBef>
                <a:spcPts val="0"/>
              </a:spcBef>
            </a:pPr>
            <a:r>
              <a:rPr lang="nl-NL" sz="1400" dirty="0">
                <a:solidFill>
                  <a:prstClr val="black"/>
                </a:solidFill>
                <a:ea typeface="ＭＳ Ｐゴシック"/>
              </a:rPr>
              <a:t>Op basis van de </a:t>
            </a:r>
            <a:r>
              <a:rPr lang="nl-NL" sz="1400" dirty="0" err="1">
                <a:solidFill>
                  <a:prstClr val="black"/>
                </a:solidFill>
                <a:ea typeface="ＭＳ Ｐゴシック"/>
              </a:rPr>
              <a:t>labuitslagen</a:t>
            </a:r>
            <a:r>
              <a:rPr lang="nl-NL" sz="1400" dirty="0">
                <a:solidFill>
                  <a:prstClr val="black"/>
                </a:solidFill>
                <a:ea typeface="ＭＳ Ｐゴシック"/>
              </a:rPr>
              <a:t> is er echter geen verdenking op de aanwezigheid van methanol vanwege afwezigheid van een v</a:t>
            </a:r>
            <a:r>
              <a:rPr lang="nl-NL" sz="1400" dirty="0">
                <a:solidFill>
                  <a:prstClr val="black"/>
                </a:solidFill>
                <a:ea typeface="Calibri"/>
              </a:rPr>
              <a:t>erhoogde </a:t>
            </a:r>
            <a:r>
              <a:rPr lang="nl-NL" sz="1400" dirty="0" err="1">
                <a:solidFill>
                  <a:prstClr val="black"/>
                </a:solidFill>
                <a:ea typeface="Calibri"/>
              </a:rPr>
              <a:t>osmol</a:t>
            </a:r>
            <a:r>
              <a:rPr lang="nl-NL" sz="1400" dirty="0">
                <a:solidFill>
                  <a:prstClr val="black"/>
                </a:solidFill>
                <a:ea typeface="Calibri"/>
              </a:rPr>
              <a:t> gap (kenmerkend in het vroege stadium methanol intoxicatie) en geen </a:t>
            </a:r>
            <a:r>
              <a:rPr lang="nl-NL" sz="1400" dirty="0">
                <a:solidFill>
                  <a:prstClr val="black"/>
                </a:solidFill>
                <a:ea typeface="ＭＳ Ｐゴシック"/>
              </a:rPr>
              <a:t>metabole acidose met verhoogde anion gap (kenmerkend in het late stadium methanol intoxicatie).</a:t>
            </a:r>
            <a:endParaRPr lang="nl-NL" sz="1400" dirty="0">
              <a:solidFill>
                <a:prstClr val="black"/>
              </a:solidFill>
              <a:ea typeface="ＭＳ Ｐゴシック"/>
              <a:cs typeface="Calibri"/>
            </a:endParaRPr>
          </a:p>
          <a:p>
            <a:pPr algn="just" defTabSz="457200">
              <a:lnSpc>
                <a:spcPct val="150000"/>
              </a:lnSpc>
              <a:spcBef>
                <a:spcPts val="0"/>
              </a:spcBef>
            </a:pPr>
            <a:r>
              <a:rPr lang="nl-NL" sz="1400" dirty="0">
                <a:solidFill>
                  <a:prstClr val="black"/>
                </a:solidFill>
                <a:ea typeface="ＭＳ Ｐゴシック"/>
              </a:rPr>
              <a:t>De </a:t>
            </a:r>
            <a:r>
              <a:rPr lang="nl-NL" sz="1400" dirty="0" err="1">
                <a:solidFill>
                  <a:prstClr val="black"/>
                </a:solidFill>
                <a:ea typeface="ＭＳ Ｐゴシック"/>
              </a:rPr>
              <a:t>Tmax</a:t>
            </a:r>
            <a:r>
              <a:rPr lang="nl-NL" sz="1400" dirty="0">
                <a:solidFill>
                  <a:prstClr val="black"/>
                </a:solidFill>
                <a:ea typeface="ＭＳ Ｐゴシック"/>
              </a:rPr>
              <a:t> bij orale inname van methanol en ethanol is 30-90 min.</a:t>
            </a:r>
            <a:endParaRPr lang="nl-NL" sz="1400" dirty="0">
              <a:solidFill>
                <a:prstClr val="black"/>
              </a:solidFill>
              <a:ea typeface="ＭＳ Ｐゴシック"/>
              <a:cs typeface="Calibri"/>
            </a:endParaRPr>
          </a:p>
          <a:p>
            <a:pPr algn="just" defTabSz="457200" eaLnBrk="0" fontAlgn="base" hangingPunct="0">
              <a:lnSpc>
                <a:spcPct val="150000"/>
              </a:lnSpc>
              <a:spcBef>
                <a:spcPts val="0"/>
              </a:spcBef>
            </a:pPr>
            <a:r>
              <a:rPr lang="nl-NL" sz="1400" dirty="0">
                <a:solidFill>
                  <a:prstClr val="black"/>
                </a:solidFill>
                <a:ea typeface="ＭＳ Ｐゴシック"/>
              </a:rPr>
              <a:t>Behandeling met ethanol is daarom niet geïndiceerd. </a:t>
            </a:r>
            <a:endParaRPr lang="nl-NL" sz="1400" dirty="0">
              <a:solidFill>
                <a:prstClr val="black"/>
              </a:solidFill>
              <a:ea typeface="Calibri"/>
              <a:cs typeface="Calibri"/>
            </a:endParaRPr>
          </a:p>
          <a:p>
            <a:pPr algn="just" defTabSz="457200">
              <a:lnSpc>
                <a:spcPct val="150000"/>
              </a:lnSpc>
              <a:spcBef>
                <a:spcPts val="0"/>
              </a:spcBef>
            </a:pPr>
            <a:r>
              <a:rPr lang="nl-NL" sz="1400" dirty="0">
                <a:solidFill>
                  <a:prstClr val="black"/>
                </a:solidFill>
                <a:ea typeface="ＭＳ Ｐゴシック"/>
              </a:rPr>
              <a:t>Er is ook geen indicatie om andere alcoholen op te sporen.</a:t>
            </a:r>
            <a:endParaRPr lang="nl-NL" sz="1400" dirty="0">
              <a:solidFill>
                <a:prstClr val="black"/>
              </a:solidFill>
              <a:ea typeface="ＭＳ Ｐゴシック"/>
              <a:cs typeface="Calibri"/>
            </a:endParaRPr>
          </a:p>
          <a:p>
            <a:pPr algn="just" defTabSz="457200">
              <a:lnSpc>
                <a:spcPct val="150000"/>
              </a:lnSpc>
            </a:pPr>
            <a:r>
              <a:rPr lang="nl-NL" sz="1400" b="1">
                <a:solidFill>
                  <a:prstClr val="black"/>
                </a:solidFill>
                <a:ea typeface="Calibri"/>
                <a:cs typeface="Calibri"/>
              </a:rPr>
              <a:t>Behandeladvies</a:t>
            </a:r>
            <a:r>
              <a:rPr lang="nl-NL" sz="1400" b="1" dirty="0">
                <a:solidFill>
                  <a:prstClr val="black"/>
                </a:solidFill>
                <a:ea typeface="Calibri"/>
                <a:cs typeface="Calibri"/>
              </a:rPr>
              <a:t>:</a:t>
            </a:r>
            <a:endParaRPr lang="nl-NL" b="1" dirty="0">
              <a:solidFill>
                <a:prstClr val="black"/>
              </a:solidFill>
            </a:endParaRPr>
          </a:p>
          <a:p>
            <a:pPr algn="just" defTabSz="457200">
              <a:lnSpc>
                <a:spcPct val="100000"/>
              </a:lnSpc>
              <a:spcBef>
                <a:spcPts val="600"/>
              </a:spcBef>
            </a:pPr>
            <a:r>
              <a:rPr lang="nl-NL" sz="1400" dirty="0">
                <a:solidFill>
                  <a:prstClr val="black"/>
                </a:solidFill>
                <a:ea typeface="Calibri"/>
                <a:cs typeface="Calibri"/>
              </a:rPr>
              <a:t>Orale spoeling met water of melk (kleine hoeveelheden) bij irritatie mond-keel, als patiënt bij bewustzijn is.</a:t>
            </a:r>
            <a:endParaRPr lang="nl-NL" dirty="0">
              <a:solidFill>
                <a:prstClr val="black"/>
              </a:solidFill>
              <a:ea typeface="Calibri" panose="020F0502020204030204"/>
              <a:cs typeface="Calibri" panose="020F0502020204030204"/>
            </a:endParaRPr>
          </a:p>
          <a:p>
            <a:pPr algn="just" defTabSz="457200">
              <a:lnSpc>
                <a:spcPct val="100000"/>
              </a:lnSpc>
              <a:spcBef>
                <a:spcPts val="600"/>
              </a:spcBef>
            </a:pPr>
            <a:r>
              <a:rPr lang="nl-NL" sz="1400" dirty="0">
                <a:solidFill>
                  <a:prstClr val="black"/>
                </a:solidFill>
                <a:ea typeface="Calibri"/>
                <a:cs typeface="Calibri"/>
              </a:rPr>
              <a:t>Maatregelen nemen om een recidief auto-intoxicatie te voorkomen.</a:t>
            </a:r>
          </a:p>
          <a:p>
            <a:pPr algn="just" defTabSz="457200">
              <a:lnSpc>
                <a:spcPct val="100000"/>
              </a:lnSpc>
              <a:spcBef>
                <a:spcPts val="600"/>
              </a:spcBef>
            </a:pPr>
            <a:r>
              <a:rPr lang="nl-NL" sz="1400" dirty="0">
                <a:solidFill>
                  <a:prstClr val="black"/>
                </a:solidFill>
                <a:ea typeface="Calibri"/>
                <a:cs typeface="Calibri"/>
              </a:rPr>
              <a:t>Opname en bewaking van de vitale functies is niet nodig vanwege verstreken tijd sinds inname in combinatie met het milde klinisch beeld.</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5740400" y="6417199"/>
            <a:ext cx="3252903" cy="430887"/>
          </a:xfrm>
          <a:prstGeom prst="rect">
            <a:avLst/>
          </a:prstGeom>
          <a:noFill/>
        </p:spPr>
        <p:txBody>
          <a:bodyPr wrap="square" lIns="91440" tIns="45720" rIns="91440" bIns="45720" rtlCol="0" anchor="t">
            <a:spAutoFit/>
          </a:bodyPr>
          <a:lstStyle/>
          <a:p>
            <a:pPr>
              <a:defRPr/>
            </a:pPr>
            <a:r>
              <a:rPr kumimoji="0" lang="nl-NL" sz="1100" b="1" i="0" u="none" strike="noStrike" kern="1200" cap="none" spc="0" normalizeH="0" baseline="0" noProof="0" dirty="0">
                <a:ln>
                  <a:noFill/>
                </a:ln>
                <a:solidFill>
                  <a:prstClr val="black"/>
                </a:solidFill>
                <a:effectLst/>
                <a:uLnTx/>
                <a:uFillTx/>
                <a:latin typeface="Calibri" panose="020F0502020204030204"/>
                <a:ea typeface="+mn-ea"/>
                <a:cs typeface="+mn-cs"/>
              </a:rPr>
              <a:t>Aangeleverd door: </a:t>
            </a:r>
            <a:r>
              <a:rPr lang="nl-NL" sz="1100" b="1" dirty="0">
                <a:solidFill>
                  <a:prstClr val="black"/>
                </a:solidFill>
                <a:latin typeface="Calibri" panose="020F0502020204030204"/>
              </a:rPr>
              <a:t>Maastricht UMC+</a:t>
            </a:r>
            <a:endParaRPr lang="nl-NL"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1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4" name="Picture 13" descr="A black spray bottle with a white label&#10;&#10;AI-generated content may be incorrect.">
            <a:extLst>
              <a:ext uri="{FF2B5EF4-FFF2-40B4-BE49-F238E27FC236}">
                <a16:creationId xmlns:a16="http://schemas.microsoft.com/office/drawing/2014/main" id="{B81C919C-422D-651E-A859-E7F9FD7FF23B}"/>
              </a:ext>
            </a:extLst>
          </p:cNvPr>
          <p:cNvPicPr>
            <a:picLocks noChangeAspect="1"/>
          </p:cNvPicPr>
          <p:nvPr/>
        </p:nvPicPr>
        <p:blipFill rotWithShape="1">
          <a:blip r:embed="rId6"/>
          <a:srcRect l="19774" r="12834"/>
          <a:stretch/>
        </p:blipFill>
        <p:spPr>
          <a:xfrm>
            <a:off x="7921689" y="1549902"/>
            <a:ext cx="1222311" cy="2838541"/>
          </a:xfrm>
          <a:prstGeom prst="rect">
            <a:avLst/>
          </a:prstGeom>
        </p:spPr>
      </p:pic>
      <p:sp>
        <p:nvSpPr>
          <p:cNvPr id="16" name="Tekstvak 9">
            <a:extLst>
              <a:ext uri="{FF2B5EF4-FFF2-40B4-BE49-F238E27FC236}">
                <a16:creationId xmlns:a16="http://schemas.microsoft.com/office/drawing/2014/main" id="{661F2525-220A-5F9F-2FCD-2CCE7D57E7AC}"/>
              </a:ext>
            </a:extLst>
          </p:cNvPr>
          <p:cNvSpPr txBox="1"/>
          <p:nvPr/>
        </p:nvSpPr>
        <p:spPr>
          <a:xfrm>
            <a:off x="501315" y="551447"/>
            <a:ext cx="549442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3200" dirty="0">
                <a:ea typeface="Calibri"/>
                <a:cs typeface="Calibri"/>
              </a:rPr>
              <a:t>Een casus met een fris luchtje</a:t>
            </a:r>
            <a:endParaRPr lang="nl-NL" sz="3200" dirty="0"/>
          </a:p>
        </p:txBody>
      </p:sp>
    </p:spTree>
    <p:extLst>
      <p:ext uri="{BB962C8B-B14F-4D97-AF65-F5344CB8AC3E}">
        <p14:creationId xmlns:p14="http://schemas.microsoft.com/office/powerpoint/2010/main" val="291765471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2fa1371-a8b6-4f3f-adb4-6970f0131d81">
      <Terms xmlns="http://schemas.microsoft.com/office/infopath/2007/PartnerControls"/>
    </lcf76f155ced4ddcb4097134ff3c332f>
    <TaxCatchAll xmlns="4f8e1cc1-87a6-43dc-9e2d-f416be1791d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457996B6DBE143BE2FC583469D365A" ma:contentTypeVersion="11" ma:contentTypeDescription="Een nieuw document maken." ma:contentTypeScope="" ma:versionID="a1a0d7a81daa3f00af6d0c46715f4c50">
  <xsd:schema xmlns:xsd="http://www.w3.org/2001/XMLSchema" xmlns:xs="http://www.w3.org/2001/XMLSchema" xmlns:p="http://schemas.microsoft.com/office/2006/metadata/properties" xmlns:ns2="72fa1371-a8b6-4f3f-adb4-6970f0131d81" xmlns:ns3="4f8e1cc1-87a6-43dc-9e2d-f416be1791df" targetNamespace="http://schemas.microsoft.com/office/2006/metadata/properties" ma:root="true" ma:fieldsID="b40f05a8470ea5c1f33593b402d577d8" ns2:_="" ns3:_="">
    <xsd:import namespace="72fa1371-a8b6-4f3f-adb4-6970f0131d81"/>
    <xsd:import namespace="4f8e1cc1-87a6-43dc-9e2d-f416be1791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fa1371-a8b6-4f3f-adb4-6970f0131d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a3fee81e-aadb-4897-98b8-5093116888c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e1cc1-87a6-43dc-9e2d-f416be1791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6cf1c37-89e8-449f-b581-e816d3737bb9}" ma:internalName="TaxCatchAll" ma:showField="CatchAllData" ma:web="4f8e1cc1-87a6-43dc-9e2d-f416be1791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CDC3C2-41CF-4ED8-93EE-A11863160B9A}">
  <ds:schemaRefs>
    <ds:schemaRef ds:uri="4f8e1cc1-87a6-43dc-9e2d-f416be1791df"/>
    <ds:schemaRef ds:uri="72fa1371-a8b6-4f3f-adb4-6970f0131d81"/>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DD05A58-7D5E-483A-94E5-42D742574BF9}">
  <ds:schemaRefs>
    <ds:schemaRef ds:uri="http://schemas.microsoft.com/sharepoint/v3/contenttype/forms"/>
  </ds:schemaRefs>
</ds:datastoreItem>
</file>

<file path=customXml/itemProps3.xml><?xml version="1.0" encoding="utf-8"?>
<ds:datastoreItem xmlns:ds="http://schemas.openxmlformats.org/officeDocument/2006/customXml" ds:itemID="{64AD1284-A676-4868-9381-635E9BB0CB48}">
  <ds:schemaRefs>
    <ds:schemaRef ds:uri="4f8e1cc1-87a6-43dc-9e2d-f416be1791df"/>
    <ds:schemaRef ds:uri="72fa1371-a8b6-4f3f-adb4-6970f0131d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547</Words>
  <Application>Microsoft Office PowerPoint</Application>
  <PresentationFormat>Diavoorstelling (4:3)</PresentationFormat>
  <Paragraphs>41</Paragraphs>
  <Slides>2</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ＭＳ Ｐゴシック</vt:lpstr>
      <vt:lpstr>Arial</vt:lpstr>
      <vt:lpstr>Calibri</vt:lpstr>
      <vt:lpstr>Calibri Light</vt:lpstr>
      <vt:lpstr>Kantoorthema</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Smeets, Nori</dc:creator>
  <cp:lastModifiedBy>Deben, Debbie</cp:lastModifiedBy>
  <cp:revision>256</cp:revision>
  <dcterms:created xsi:type="dcterms:W3CDTF">2020-01-09T13:28:19Z</dcterms:created>
  <dcterms:modified xsi:type="dcterms:W3CDTF">2025-12-07T09:52:47Z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0x0101003C457996B6DBE143BE2FC583469D365A</vt:lpwstr>
  </property>
  <property fmtid="{D5CDD505-2E9C-101B-9397-08002B2CF9AE}" pid="3" name="MediaServiceImageTags">
    <vt:lpwstr/>
  </property>
</Properties>
</file>