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</p:sldMasterIdLst>
  <p:notesMasterIdLst>
    <p:notesMasterId r:id="rId10"/>
  </p:notesMasterIdLst>
  <p:sldIdLst>
    <p:sldId id="296" r:id="rId5"/>
    <p:sldId id="297" r:id="rId6"/>
    <p:sldId id="300" r:id="rId7"/>
    <p:sldId id="298" r:id="rId8"/>
    <p:sldId id="299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95047C-65E8-7CBF-8225-6A5ED005DAC0}" v="689" dt="2025-12-22T17:54:44.812"/>
    <p1510:client id="{AFA15733-052B-4347-BE44-849209A92BEF}" v="36" dt="2025-12-22T18:19:29.784"/>
    <p1510:client id="{CCF20A0D-FFC2-46C4-8390-2B47778D38AC}" v="79" dt="2025-12-22T18:08:59.976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Stijl, licht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5" autoAdjust="0"/>
    <p:restoredTop sz="86075" autoAdjust="0"/>
  </p:normalViewPr>
  <p:slideViewPr>
    <p:cSldViewPr snapToGrid="0">
      <p:cViewPr varScale="1">
        <p:scale>
          <a:sx n="93" d="100"/>
          <a:sy n="93" d="100"/>
        </p:scale>
        <p:origin x="173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3A059-96C7-42EA-8F77-B92544074B06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99F6D-CC3A-42C1-991F-8326D0E9DD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39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208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Kinetiek:</a:t>
            </a:r>
          </a:p>
          <a:p>
            <a:r>
              <a:rPr lang="nl-NL" dirty="0"/>
              <a:t>FDA label voor </a:t>
            </a:r>
            <a:r>
              <a:rPr lang="nl-NL" dirty="0" err="1"/>
              <a:t>NovoLog</a:t>
            </a:r>
            <a:r>
              <a:rPr lang="nl-NL" dirty="0"/>
              <a:t> (Insuline </a:t>
            </a:r>
            <a:r>
              <a:rPr lang="nl-NL" dirty="0" err="1"/>
              <a:t>aspart</a:t>
            </a:r>
            <a:r>
              <a:rPr lang="nl-NL" dirty="0"/>
              <a:t>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647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8F7B2-8F23-5804-7802-30F9AEE4C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EBBF986-85A2-AF61-22F0-1BD0414A74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9BB1AE2-0184-1EA3-43D6-1902DBC1DD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6543C82-7279-9F0B-9AE7-649561DA59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0287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828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9050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C52A2-CAC7-4249-AA19-6B84DEF75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41C0B36-4C51-4474-9F2F-84A191891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629FBD-0F50-4692-9B1F-61344033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B4B092-0AF7-4BD4-B831-816303145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EF800F-2B1C-4A70-93CA-D3860D8D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648278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8B856A-B069-46E2-BDC7-A1349C3FD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916D3C-00F8-486E-9A04-8AB55963F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ED78C3-3864-4DDC-93A9-E9112F2A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A3032A-1C18-42AE-9C57-B06AFD86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E3DE8E-B14C-49EC-8FC5-BC6B3752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71504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54ABF74-950A-4511-B8A6-2CFD4DFDE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88E516-D24D-4241-AA32-CCBA9466A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8D0C27-3522-476D-8B4F-53727E3D0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E9B8AE-CE0B-40D6-A831-9A4EB77C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FAF7E2-4A4F-4F1F-BC3E-F4B2246C3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46570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33B10824-7663-48F2-ACF6-046C4C35EED4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AA025303-B3B0-4442-BDDE-6BD104F6CE08}"/>
              </a:ext>
            </a:extLst>
          </p:cNvPr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FE1678B5-6C65-46E5-8FEA-3415D83EF86F}"/>
              </a:ext>
            </a:extLst>
          </p:cNvPr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DC43A052-AEAE-41E9-AC42-2C3611778F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45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9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  <p:sp>
        <p:nvSpPr>
          <p:cNvPr id="9" name="Rechthoek 8"/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5441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Ondertitel 2"/>
          <p:cNvSpPr>
            <a:spLocks noGrp="1"/>
          </p:cNvSpPr>
          <p:nvPr>
            <p:ph type="subTitle" idx="1"/>
          </p:nvPr>
        </p:nvSpPr>
        <p:spPr>
          <a:xfrm>
            <a:off x="522000" y="1650209"/>
            <a:ext cx="8100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550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9" name="Tijdelijke aanduiding voor grafiek 8"/>
          <p:cNvSpPr>
            <a:spLocks noGrp="1"/>
          </p:cNvSpPr>
          <p:nvPr>
            <p:ph type="chart" sz="quarter" idx="13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001"/>
            <a:ext cx="4039200" cy="412491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45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400"/>
            <a:ext cx="4039200" cy="41256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7219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1652400"/>
            <a:ext cx="81010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30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592931"/>
            <a:ext cx="8101000" cy="518506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585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0AAF28-0295-4F7E-A05E-B6DDED8C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97687A-A66F-46D1-8EC0-8D2CDFDDD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398837-8D3C-4A3C-8E1B-30718BAB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1BF6DC-578B-4426-A82B-A004E30B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ADF84B-9A48-4F33-B44E-88F2CE54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28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799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grpSp>
        <p:nvGrpSpPr>
          <p:cNvPr id="25" name="Groep 24"/>
          <p:cNvGrpSpPr/>
          <p:nvPr userDrawn="1"/>
        </p:nvGrpSpPr>
        <p:grpSpPr>
          <a:xfrm>
            <a:off x="5867400" y="6264275"/>
            <a:ext cx="2427288" cy="301626"/>
            <a:chOff x="5867400" y="6264275"/>
            <a:chExt cx="2427288" cy="301626"/>
          </a:xfrm>
        </p:grpSpPr>
        <p:sp>
          <p:nvSpPr>
            <p:cNvPr id="15" name="Freeform 10"/>
            <p:cNvSpPr>
              <a:spLocks noEditPoints="1"/>
            </p:cNvSpPr>
            <p:nvPr userDrawn="1"/>
          </p:nvSpPr>
          <p:spPr bwMode="auto">
            <a:xfrm>
              <a:off x="5867400" y="6264275"/>
              <a:ext cx="258763" cy="295275"/>
            </a:xfrm>
            <a:custGeom>
              <a:avLst/>
              <a:gdLst>
                <a:gd name="T0" fmla="*/ 389 w 407"/>
                <a:gd name="T1" fmla="*/ 424 h 463"/>
                <a:gd name="T2" fmla="*/ 352 w 407"/>
                <a:gd name="T3" fmla="*/ 397 h 463"/>
                <a:gd name="T4" fmla="*/ 248 w 407"/>
                <a:gd name="T5" fmla="*/ 229 h 463"/>
                <a:gd name="T6" fmla="*/ 346 w 407"/>
                <a:gd name="T7" fmla="*/ 108 h 463"/>
                <a:gd name="T8" fmla="*/ 185 w 407"/>
                <a:gd name="T9" fmla="*/ 0 h 463"/>
                <a:gd name="T10" fmla="*/ 8 w 407"/>
                <a:gd name="T11" fmla="*/ 0 h 463"/>
                <a:gd name="T12" fmla="*/ 0 w 407"/>
                <a:gd name="T13" fmla="*/ 11 h 463"/>
                <a:gd name="T14" fmla="*/ 0 w 407"/>
                <a:gd name="T15" fmla="*/ 24 h 463"/>
                <a:gd name="T16" fmla="*/ 17 w 407"/>
                <a:gd name="T17" fmla="*/ 39 h 463"/>
                <a:gd name="T18" fmla="*/ 46 w 407"/>
                <a:gd name="T19" fmla="*/ 47 h 463"/>
                <a:gd name="T20" fmla="*/ 46 w 407"/>
                <a:gd name="T21" fmla="*/ 417 h 463"/>
                <a:gd name="T22" fmla="*/ 17 w 407"/>
                <a:gd name="T23" fmla="*/ 424 h 463"/>
                <a:gd name="T24" fmla="*/ 0 w 407"/>
                <a:gd name="T25" fmla="*/ 440 h 463"/>
                <a:gd name="T26" fmla="*/ 0 w 407"/>
                <a:gd name="T27" fmla="*/ 453 h 463"/>
                <a:gd name="T28" fmla="*/ 8 w 407"/>
                <a:gd name="T29" fmla="*/ 463 h 463"/>
                <a:gd name="T30" fmla="*/ 167 w 407"/>
                <a:gd name="T31" fmla="*/ 463 h 463"/>
                <a:gd name="T32" fmla="*/ 176 w 407"/>
                <a:gd name="T33" fmla="*/ 453 h 463"/>
                <a:gd name="T34" fmla="*/ 176 w 407"/>
                <a:gd name="T35" fmla="*/ 440 h 463"/>
                <a:gd name="T36" fmla="*/ 158 w 407"/>
                <a:gd name="T37" fmla="*/ 424 h 463"/>
                <a:gd name="T38" fmla="*/ 129 w 407"/>
                <a:gd name="T39" fmla="*/ 417 h 463"/>
                <a:gd name="T40" fmla="*/ 129 w 407"/>
                <a:gd name="T41" fmla="*/ 242 h 463"/>
                <a:gd name="T42" fmla="*/ 171 w 407"/>
                <a:gd name="T43" fmla="*/ 242 h 463"/>
                <a:gd name="T44" fmla="*/ 287 w 407"/>
                <a:gd name="T45" fmla="*/ 452 h 463"/>
                <a:gd name="T46" fmla="*/ 309 w 407"/>
                <a:gd name="T47" fmla="*/ 463 h 463"/>
                <a:gd name="T48" fmla="*/ 398 w 407"/>
                <a:gd name="T49" fmla="*/ 463 h 463"/>
                <a:gd name="T50" fmla="*/ 407 w 407"/>
                <a:gd name="T51" fmla="*/ 453 h 463"/>
                <a:gd name="T52" fmla="*/ 407 w 407"/>
                <a:gd name="T53" fmla="*/ 440 h 463"/>
                <a:gd name="T54" fmla="*/ 389 w 407"/>
                <a:gd name="T55" fmla="*/ 424 h 463"/>
                <a:gd name="T56" fmla="*/ 145 w 407"/>
                <a:gd name="T57" fmla="*/ 203 h 463"/>
                <a:gd name="T58" fmla="*/ 130 w 407"/>
                <a:gd name="T59" fmla="*/ 203 h 463"/>
                <a:gd name="T60" fmla="*/ 130 w 407"/>
                <a:gd name="T61" fmla="*/ 43 h 463"/>
                <a:gd name="T62" fmla="*/ 162 w 407"/>
                <a:gd name="T63" fmla="*/ 43 h 463"/>
                <a:gd name="T64" fmla="*/ 257 w 407"/>
                <a:gd name="T65" fmla="*/ 121 h 463"/>
                <a:gd name="T66" fmla="*/ 145 w 407"/>
                <a:gd name="T67" fmla="*/ 20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7" h="463">
                  <a:moveTo>
                    <a:pt x="389" y="424"/>
                  </a:moveTo>
                  <a:cubicBezTo>
                    <a:pt x="371" y="420"/>
                    <a:pt x="367" y="417"/>
                    <a:pt x="352" y="397"/>
                  </a:cubicBezTo>
                  <a:cubicBezTo>
                    <a:pt x="330" y="367"/>
                    <a:pt x="278" y="292"/>
                    <a:pt x="248" y="229"/>
                  </a:cubicBezTo>
                  <a:cubicBezTo>
                    <a:pt x="304" y="209"/>
                    <a:pt x="346" y="170"/>
                    <a:pt x="346" y="108"/>
                  </a:cubicBezTo>
                  <a:cubicBezTo>
                    <a:pt x="346" y="20"/>
                    <a:pt x="261" y="0"/>
                    <a:pt x="18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5"/>
                    <a:pt x="4" y="35"/>
                    <a:pt x="17" y="3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417"/>
                    <a:pt x="46" y="417"/>
                    <a:pt x="46" y="417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4" y="428"/>
                    <a:pt x="0" y="429"/>
                    <a:pt x="0" y="440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0" y="459"/>
                    <a:pt x="1" y="463"/>
                    <a:pt x="8" y="463"/>
                  </a:cubicBezTo>
                  <a:cubicBezTo>
                    <a:pt x="167" y="463"/>
                    <a:pt x="167" y="463"/>
                    <a:pt x="167" y="463"/>
                  </a:cubicBezTo>
                  <a:cubicBezTo>
                    <a:pt x="175" y="463"/>
                    <a:pt x="176" y="459"/>
                    <a:pt x="176" y="453"/>
                  </a:cubicBezTo>
                  <a:cubicBezTo>
                    <a:pt x="176" y="440"/>
                    <a:pt x="176" y="440"/>
                    <a:pt x="176" y="440"/>
                  </a:cubicBezTo>
                  <a:cubicBezTo>
                    <a:pt x="176" y="429"/>
                    <a:pt x="172" y="428"/>
                    <a:pt x="158" y="424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9" y="242"/>
                    <a:pt x="129" y="242"/>
                    <a:pt x="129" y="242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201" y="311"/>
                    <a:pt x="266" y="424"/>
                    <a:pt x="287" y="452"/>
                  </a:cubicBezTo>
                  <a:cubicBezTo>
                    <a:pt x="295" y="463"/>
                    <a:pt x="298" y="463"/>
                    <a:pt x="309" y="463"/>
                  </a:cubicBezTo>
                  <a:cubicBezTo>
                    <a:pt x="398" y="463"/>
                    <a:pt x="398" y="463"/>
                    <a:pt x="398" y="463"/>
                  </a:cubicBezTo>
                  <a:cubicBezTo>
                    <a:pt x="406" y="463"/>
                    <a:pt x="407" y="459"/>
                    <a:pt x="407" y="453"/>
                  </a:cubicBezTo>
                  <a:cubicBezTo>
                    <a:pt x="407" y="440"/>
                    <a:pt x="407" y="440"/>
                    <a:pt x="407" y="440"/>
                  </a:cubicBezTo>
                  <a:cubicBezTo>
                    <a:pt x="407" y="427"/>
                    <a:pt x="400" y="428"/>
                    <a:pt x="389" y="424"/>
                  </a:cubicBezTo>
                  <a:close/>
                  <a:moveTo>
                    <a:pt x="145" y="203"/>
                  </a:moveTo>
                  <a:cubicBezTo>
                    <a:pt x="130" y="203"/>
                    <a:pt x="130" y="203"/>
                    <a:pt x="130" y="203"/>
                  </a:cubicBezTo>
                  <a:cubicBezTo>
                    <a:pt x="130" y="43"/>
                    <a:pt x="130" y="43"/>
                    <a:pt x="130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222" y="43"/>
                    <a:pt x="257" y="66"/>
                    <a:pt x="257" y="121"/>
                  </a:cubicBezTo>
                  <a:cubicBezTo>
                    <a:pt x="257" y="189"/>
                    <a:pt x="205" y="203"/>
                    <a:pt x="145" y="2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1"/>
            <p:cNvSpPr>
              <a:spLocks noEditPoints="1"/>
            </p:cNvSpPr>
            <p:nvPr userDrawn="1"/>
          </p:nvSpPr>
          <p:spPr bwMode="auto">
            <a:xfrm>
              <a:off x="6350000" y="6264275"/>
              <a:ext cx="220663" cy="301625"/>
            </a:xfrm>
            <a:custGeom>
              <a:avLst/>
              <a:gdLst>
                <a:gd name="T0" fmla="*/ 331 w 348"/>
                <a:gd name="T1" fmla="*/ 428 h 473"/>
                <a:gd name="T2" fmla="*/ 299 w 348"/>
                <a:gd name="T3" fmla="*/ 418 h 473"/>
                <a:gd name="T4" fmla="*/ 299 w 348"/>
                <a:gd name="T5" fmla="*/ 16 h 473"/>
                <a:gd name="T6" fmla="*/ 284 w 348"/>
                <a:gd name="T7" fmla="*/ 0 h 473"/>
                <a:gd name="T8" fmla="*/ 186 w 348"/>
                <a:gd name="T9" fmla="*/ 0 h 473"/>
                <a:gd name="T10" fmla="*/ 178 w 348"/>
                <a:gd name="T11" fmla="*/ 11 h 473"/>
                <a:gd name="T12" fmla="*/ 178 w 348"/>
                <a:gd name="T13" fmla="*/ 19 h 473"/>
                <a:gd name="T14" fmla="*/ 196 w 348"/>
                <a:gd name="T15" fmla="*/ 36 h 473"/>
                <a:gd name="T16" fmla="*/ 227 w 348"/>
                <a:gd name="T17" fmla="*/ 45 h 473"/>
                <a:gd name="T18" fmla="*/ 227 w 348"/>
                <a:gd name="T19" fmla="*/ 158 h 473"/>
                <a:gd name="T20" fmla="*/ 153 w 348"/>
                <a:gd name="T21" fmla="*/ 133 h 473"/>
                <a:gd name="T22" fmla="*/ 0 w 348"/>
                <a:gd name="T23" fmla="*/ 313 h 473"/>
                <a:gd name="T24" fmla="*/ 123 w 348"/>
                <a:gd name="T25" fmla="*/ 473 h 473"/>
                <a:gd name="T26" fmla="*/ 227 w 348"/>
                <a:gd name="T27" fmla="*/ 420 h 473"/>
                <a:gd name="T28" fmla="*/ 227 w 348"/>
                <a:gd name="T29" fmla="*/ 447 h 473"/>
                <a:gd name="T30" fmla="*/ 242 w 348"/>
                <a:gd name="T31" fmla="*/ 463 h 473"/>
                <a:gd name="T32" fmla="*/ 340 w 348"/>
                <a:gd name="T33" fmla="*/ 463 h 473"/>
                <a:gd name="T34" fmla="*/ 348 w 348"/>
                <a:gd name="T35" fmla="*/ 453 h 473"/>
                <a:gd name="T36" fmla="*/ 348 w 348"/>
                <a:gd name="T37" fmla="*/ 444 h 473"/>
                <a:gd name="T38" fmla="*/ 331 w 348"/>
                <a:gd name="T39" fmla="*/ 428 h 473"/>
                <a:gd name="T40" fmla="*/ 227 w 348"/>
                <a:gd name="T41" fmla="*/ 379 h 473"/>
                <a:gd name="T42" fmla="*/ 153 w 348"/>
                <a:gd name="T43" fmla="*/ 418 h 473"/>
                <a:gd name="T44" fmla="*/ 77 w 348"/>
                <a:gd name="T45" fmla="*/ 299 h 473"/>
                <a:gd name="T46" fmla="*/ 158 w 348"/>
                <a:gd name="T47" fmla="*/ 179 h 473"/>
                <a:gd name="T48" fmla="*/ 227 w 348"/>
                <a:gd name="T49" fmla="*/ 299 h 473"/>
                <a:gd name="T50" fmla="*/ 227 w 348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8" h="473">
                  <a:moveTo>
                    <a:pt x="331" y="428"/>
                  </a:moveTo>
                  <a:cubicBezTo>
                    <a:pt x="299" y="418"/>
                    <a:pt x="299" y="418"/>
                    <a:pt x="299" y="418"/>
                  </a:cubicBezTo>
                  <a:cubicBezTo>
                    <a:pt x="299" y="16"/>
                    <a:pt x="299" y="16"/>
                    <a:pt x="299" y="16"/>
                  </a:cubicBezTo>
                  <a:cubicBezTo>
                    <a:pt x="299" y="6"/>
                    <a:pt x="296" y="0"/>
                    <a:pt x="28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5" y="148"/>
                    <a:pt x="190" y="133"/>
                    <a:pt x="153" y="133"/>
                  </a:cubicBezTo>
                  <a:cubicBezTo>
                    <a:pt x="81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8" y="459"/>
                    <a:pt x="348" y="453"/>
                  </a:cubicBezTo>
                  <a:cubicBezTo>
                    <a:pt x="348" y="444"/>
                    <a:pt x="348" y="444"/>
                    <a:pt x="348" y="444"/>
                  </a:cubicBezTo>
                  <a:cubicBezTo>
                    <a:pt x="348" y="432"/>
                    <a:pt x="344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5" y="401"/>
                    <a:pt x="181" y="418"/>
                    <a:pt x="153" y="418"/>
                  </a:cubicBezTo>
                  <a:cubicBezTo>
                    <a:pt x="100" y="418"/>
                    <a:pt x="77" y="362"/>
                    <a:pt x="77" y="299"/>
                  </a:cubicBezTo>
                  <a:cubicBezTo>
                    <a:pt x="77" y="225"/>
                    <a:pt x="109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7032625" y="6354763"/>
              <a:ext cx="234950" cy="211138"/>
            </a:xfrm>
            <a:custGeom>
              <a:avLst/>
              <a:gdLst>
                <a:gd name="T0" fmla="*/ 323 w 372"/>
                <a:gd name="T1" fmla="*/ 15 h 330"/>
                <a:gd name="T2" fmla="*/ 308 w 372"/>
                <a:gd name="T3" fmla="*/ 0 h 330"/>
                <a:gd name="T4" fmla="*/ 210 w 372"/>
                <a:gd name="T5" fmla="*/ 0 h 330"/>
                <a:gd name="T6" fmla="*/ 202 w 372"/>
                <a:gd name="T7" fmla="*/ 10 h 330"/>
                <a:gd name="T8" fmla="*/ 202 w 372"/>
                <a:gd name="T9" fmla="*/ 19 h 330"/>
                <a:gd name="T10" fmla="*/ 219 w 372"/>
                <a:gd name="T11" fmla="*/ 35 h 330"/>
                <a:gd name="T12" fmla="*/ 251 w 372"/>
                <a:gd name="T13" fmla="*/ 44 h 330"/>
                <a:gd name="T14" fmla="*/ 251 w 372"/>
                <a:gd name="T15" fmla="*/ 236 h 330"/>
                <a:gd name="T16" fmla="*/ 176 w 372"/>
                <a:gd name="T17" fmla="*/ 275 h 330"/>
                <a:gd name="T18" fmla="*/ 121 w 372"/>
                <a:gd name="T19" fmla="*/ 169 h 330"/>
                <a:gd name="T20" fmla="*/ 121 w 372"/>
                <a:gd name="T21" fmla="*/ 15 h 330"/>
                <a:gd name="T22" fmla="*/ 106 w 372"/>
                <a:gd name="T23" fmla="*/ 0 h 330"/>
                <a:gd name="T24" fmla="*/ 8 w 372"/>
                <a:gd name="T25" fmla="*/ 0 h 330"/>
                <a:gd name="T26" fmla="*/ 0 w 372"/>
                <a:gd name="T27" fmla="*/ 10 h 330"/>
                <a:gd name="T28" fmla="*/ 0 w 372"/>
                <a:gd name="T29" fmla="*/ 19 h 330"/>
                <a:gd name="T30" fmla="*/ 18 w 372"/>
                <a:gd name="T31" fmla="*/ 35 h 330"/>
                <a:gd name="T32" fmla="*/ 49 w 372"/>
                <a:gd name="T33" fmla="*/ 44 h 330"/>
                <a:gd name="T34" fmla="*/ 49 w 372"/>
                <a:gd name="T35" fmla="*/ 207 h 330"/>
                <a:gd name="T36" fmla="*/ 145 w 372"/>
                <a:gd name="T37" fmla="*/ 330 h 330"/>
                <a:gd name="T38" fmla="*/ 251 w 372"/>
                <a:gd name="T39" fmla="*/ 277 h 330"/>
                <a:gd name="T40" fmla="*/ 251 w 372"/>
                <a:gd name="T41" fmla="*/ 304 h 330"/>
                <a:gd name="T42" fmla="*/ 266 w 372"/>
                <a:gd name="T43" fmla="*/ 320 h 330"/>
                <a:gd name="T44" fmla="*/ 364 w 372"/>
                <a:gd name="T45" fmla="*/ 320 h 330"/>
                <a:gd name="T46" fmla="*/ 372 w 372"/>
                <a:gd name="T47" fmla="*/ 310 h 330"/>
                <a:gd name="T48" fmla="*/ 372 w 372"/>
                <a:gd name="T49" fmla="*/ 301 h 330"/>
                <a:gd name="T50" fmla="*/ 354 w 372"/>
                <a:gd name="T51" fmla="*/ 285 h 330"/>
                <a:gd name="T52" fmla="*/ 323 w 372"/>
                <a:gd name="T53" fmla="*/ 275 h 330"/>
                <a:gd name="T54" fmla="*/ 323 w 372"/>
                <a:gd name="T55" fmla="*/ 15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72" h="330">
                  <a:moveTo>
                    <a:pt x="323" y="15"/>
                  </a:moveTo>
                  <a:cubicBezTo>
                    <a:pt x="323" y="6"/>
                    <a:pt x="320" y="0"/>
                    <a:pt x="308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02" y="0"/>
                    <a:pt x="202" y="4"/>
                    <a:pt x="202" y="10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202" y="31"/>
                    <a:pt x="206" y="31"/>
                    <a:pt x="219" y="35"/>
                  </a:cubicBezTo>
                  <a:cubicBezTo>
                    <a:pt x="251" y="44"/>
                    <a:pt x="251" y="44"/>
                    <a:pt x="251" y="44"/>
                  </a:cubicBezTo>
                  <a:cubicBezTo>
                    <a:pt x="251" y="236"/>
                    <a:pt x="251" y="236"/>
                    <a:pt x="251" y="236"/>
                  </a:cubicBezTo>
                  <a:cubicBezTo>
                    <a:pt x="224" y="264"/>
                    <a:pt x="204" y="275"/>
                    <a:pt x="176" y="275"/>
                  </a:cubicBezTo>
                  <a:cubicBezTo>
                    <a:pt x="125" y="275"/>
                    <a:pt x="121" y="236"/>
                    <a:pt x="121" y="169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1" y="6"/>
                    <a:pt x="118" y="0"/>
                    <a:pt x="10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49" y="309"/>
                    <a:pt x="96" y="330"/>
                    <a:pt x="145" y="330"/>
                  </a:cubicBezTo>
                  <a:cubicBezTo>
                    <a:pt x="188" y="330"/>
                    <a:pt x="220" y="312"/>
                    <a:pt x="251" y="277"/>
                  </a:cubicBezTo>
                  <a:cubicBezTo>
                    <a:pt x="251" y="304"/>
                    <a:pt x="251" y="304"/>
                    <a:pt x="251" y="304"/>
                  </a:cubicBezTo>
                  <a:cubicBezTo>
                    <a:pt x="251" y="314"/>
                    <a:pt x="254" y="320"/>
                    <a:pt x="266" y="320"/>
                  </a:cubicBezTo>
                  <a:cubicBezTo>
                    <a:pt x="364" y="320"/>
                    <a:pt x="364" y="320"/>
                    <a:pt x="364" y="320"/>
                  </a:cubicBezTo>
                  <a:cubicBezTo>
                    <a:pt x="371" y="320"/>
                    <a:pt x="372" y="316"/>
                    <a:pt x="372" y="310"/>
                  </a:cubicBezTo>
                  <a:cubicBezTo>
                    <a:pt x="372" y="301"/>
                    <a:pt x="372" y="301"/>
                    <a:pt x="372" y="301"/>
                  </a:cubicBezTo>
                  <a:cubicBezTo>
                    <a:pt x="372" y="289"/>
                    <a:pt x="368" y="289"/>
                    <a:pt x="354" y="285"/>
                  </a:cubicBezTo>
                  <a:cubicBezTo>
                    <a:pt x="323" y="275"/>
                    <a:pt x="323" y="275"/>
                    <a:pt x="323" y="275"/>
                  </a:cubicBezTo>
                  <a:lnTo>
                    <a:pt x="32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6140450" y="6348413"/>
              <a:ext cx="195263" cy="217488"/>
            </a:xfrm>
            <a:custGeom>
              <a:avLst/>
              <a:gdLst>
                <a:gd name="T0" fmla="*/ 289 w 307"/>
                <a:gd name="T1" fmla="*/ 295 h 340"/>
                <a:gd name="T2" fmla="*/ 258 w 307"/>
                <a:gd name="T3" fmla="*/ 285 h 340"/>
                <a:gd name="T4" fmla="*/ 258 w 307"/>
                <a:gd name="T5" fmla="*/ 106 h 340"/>
                <a:gd name="T6" fmla="*/ 130 w 307"/>
                <a:gd name="T7" fmla="*/ 0 h 340"/>
                <a:gd name="T8" fmla="*/ 45 w 307"/>
                <a:gd name="T9" fmla="*/ 12 h 340"/>
                <a:gd name="T10" fmla="*/ 22 w 307"/>
                <a:gd name="T11" fmla="*/ 39 h 340"/>
                <a:gd name="T12" fmla="*/ 18 w 307"/>
                <a:gd name="T13" fmla="*/ 74 h 340"/>
                <a:gd name="T14" fmla="*/ 24 w 307"/>
                <a:gd name="T15" fmla="*/ 84 h 340"/>
                <a:gd name="T16" fmla="*/ 43 w 307"/>
                <a:gd name="T17" fmla="*/ 76 h 340"/>
                <a:gd name="T18" fmla="*/ 125 w 307"/>
                <a:gd name="T19" fmla="*/ 54 h 340"/>
                <a:gd name="T20" fmla="*/ 185 w 307"/>
                <a:gd name="T21" fmla="*/ 118 h 340"/>
                <a:gd name="T22" fmla="*/ 185 w 307"/>
                <a:gd name="T23" fmla="*/ 151 h 340"/>
                <a:gd name="T24" fmla="*/ 63 w 307"/>
                <a:gd name="T25" fmla="*/ 176 h 340"/>
                <a:gd name="T26" fmla="*/ 0 w 307"/>
                <a:gd name="T27" fmla="*/ 250 h 340"/>
                <a:gd name="T28" fmla="*/ 83 w 307"/>
                <a:gd name="T29" fmla="*/ 340 h 340"/>
                <a:gd name="T30" fmla="*/ 185 w 307"/>
                <a:gd name="T31" fmla="*/ 290 h 340"/>
                <a:gd name="T32" fmla="*/ 185 w 307"/>
                <a:gd name="T33" fmla="*/ 314 h 340"/>
                <a:gd name="T34" fmla="*/ 200 w 307"/>
                <a:gd name="T35" fmla="*/ 330 h 340"/>
                <a:gd name="T36" fmla="*/ 298 w 307"/>
                <a:gd name="T37" fmla="*/ 330 h 340"/>
                <a:gd name="T38" fmla="*/ 307 w 307"/>
                <a:gd name="T39" fmla="*/ 320 h 340"/>
                <a:gd name="T40" fmla="*/ 307 w 307"/>
                <a:gd name="T41" fmla="*/ 311 h 340"/>
                <a:gd name="T42" fmla="*/ 289 w 307"/>
                <a:gd name="T43" fmla="*/ 295 h 340"/>
                <a:gd name="T44" fmla="*/ 185 w 307"/>
                <a:gd name="T45" fmla="*/ 254 h 340"/>
                <a:gd name="T46" fmla="*/ 116 w 307"/>
                <a:gd name="T47" fmla="*/ 285 h 340"/>
                <a:gd name="T48" fmla="*/ 78 w 307"/>
                <a:gd name="T49" fmla="*/ 244 h 340"/>
                <a:gd name="T50" fmla="*/ 114 w 307"/>
                <a:gd name="T51" fmla="*/ 201 h 340"/>
                <a:gd name="T52" fmla="*/ 185 w 307"/>
                <a:gd name="T53" fmla="*/ 184 h 340"/>
                <a:gd name="T54" fmla="*/ 185 w 307"/>
                <a:gd name="T55" fmla="*/ 25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7" h="340">
                  <a:moveTo>
                    <a:pt x="289" y="295"/>
                  </a:moveTo>
                  <a:cubicBezTo>
                    <a:pt x="258" y="285"/>
                    <a:pt x="258" y="285"/>
                    <a:pt x="258" y="285"/>
                  </a:cubicBezTo>
                  <a:cubicBezTo>
                    <a:pt x="258" y="106"/>
                    <a:pt x="258" y="106"/>
                    <a:pt x="258" y="106"/>
                  </a:cubicBezTo>
                  <a:cubicBezTo>
                    <a:pt x="258" y="27"/>
                    <a:pt x="202" y="0"/>
                    <a:pt x="130" y="0"/>
                  </a:cubicBezTo>
                  <a:cubicBezTo>
                    <a:pt x="87" y="0"/>
                    <a:pt x="52" y="10"/>
                    <a:pt x="45" y="12"/>
                  </a:cubicBezTo>
                  <a:cubicBezTo>
                    <a:pt x="27" y="17"/>
                    <a:pt x="24" y="21"/>
                    <a:pt x="22" y="3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8" y="81"/>
                    <a:pt x="20" y="84"/>
                    <a:pt x="24" y="84"/>
                  </a:cubicBezTo>
                  <a:cubicBezTo>
                    <a:pt x="30" y="84"/>
                    <a:pt x="38" y="79"/>
                    <a:pt x="43" y="76"/>
                  </a:cubicBezTo>
                  <a:cubicBezTo>
                    <a:pt x="65" y="64"/>
                    <a:pt x="98" y="54"/>
                    <a:pt x="125" y="54"/>
                  </a:cubicBezTo>
                  <a:cubicBezTo>
                    <a:pt x="182" y="54"/>
                    <a:pt x="185" y="92"/>
                    <a:pt x="185" y="118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22" y="184"/>
                    <a:pt x="0" y="203"/>
                    <a:pt x="0" y="250"/>
                  </a:cubicBezTo>
                  <a:cubicBezTo>
                    <a:pt x="0" y="302"/>
                    <a:pt x="27" y="340"/>
                    <a:pt x="83" y="340"/>
                  </a:cubicBezTo>
                  <a:cubicBezTo>
                    <a:pt x="119" y="340"/>
                    <a:pt x="145" y="328"/>
                    <a:pt x="185" y="290"/>
                  </a:cubicBezTo>
                  <a:cubicBezTo>
                    <a:pt x="185" y="314"/>
                    <a:pt x="185" y="314"/>
                    <a:pt x="185" y="314"/>
                  </a:cubicBezTo>
                  <a:cubicBezTo>
                    <a:pt x="185" y="324"/>
                    <a:pt x="188" y="330"/>
                    <a:pt x="200" y="330"/>
                  </a:cubicBezTo>
                  <a:cubicBezTo>
                    <a:pt x="298" y="330"/>
                    <a:pt x="298" y="330"/>
                    <a:pt x="298" y="330"/>
                  </a:cubicBezTo>
                  <a:cubicBezTo>
                    <a:pt x="305" y="330"/>
                    <a:pt x="307" y="326"/>
                    <a:pt x="307" y="320"/>
                  </a:cubicBezTo>
                  <a:cubicBezTo>
                    <a:pt x="307" y="311"/>
                    <a:pt x="307" y="311"/>
                    <a:pt x="307" y="311"/>
                  </a:cubicBezTo>
                  <a:cubicBezTo>
                    <a:pt x="307" y="299"/>
                    <a:pt x="303" y="299"/>
                    <a:pt x="289" y="295"/>
                  </a:cubicBezTo>
                  <a:close/>
                  <a:moveTo>
                    <a:pt x="185" y="254"/>
                  </a:moveTo>
                  <a:cubicBezTo>
                    <a:pt x="160" y="276"/>
                    <a:pt x="135" y="285"/>
                    <a:pt x="116" y="285"/>
                  </a:cubicBezTo>
                  <a:cubicBezTo>
                    <a:pt x="99" y="285"/>
                    <a:pt x="78" y="278"/>
                    <a:pt x="78" y="244"/>
                  </a:cubicBezTo>
                  <a:cubicBezTo>
                    <a:pt x="78" y="211"/>
                    <a:pt x="97" y="205"/>
                    <a:pt x="114" y="201"/>
                  </a:cubicBezTo>
                  <a:cubicBezTo>
                    <a:pt x="185" y="184"/>
                    <a:pt x="185" y="184"/>
                    <a:pt x="185" y="184"/>
                  </a:cubicBezTo>
                  <a:cubicBezTo>
                    <a:pt x="185" y="254"/>
                    <a:pt x="185" y="254"/>
                    <a:pt x="185" y="2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565900" y="6264275"/>
              <a:ext cx="222250" cy="301625"/>
            </a:xfrm>
            <a:custGeom>
              <a:avLst/>
              <a:gdLst>
                <a:gd name="T0" fmla="*/ 226 w 349"/>
                <a:gd name="T1" fmla="*/ 133 h 473"/>
                <a:gd name="T2" fmla="*/ 122 w 349"/>
                <a:gd name="T3" fmla="*/ 185 h 473"/>
                <a:gd name="T4" fmla="*/ 122 w 349"/>
                <a:gd name="T5" fmla="*/ 16 h 473"/>
                <a:gd name="T6" fmla="*/ 107 w 349"/>
                <a:gd name="T7" fmla="*/ 0 h 473"/>
                <a:gd name="T8" fmla="*/ 9 w 349"/>
                <a:gd name="T9" fmla="*/ 0 h 473"/>
                <a:gd name="T10" fmla="*/ 0 w 349"/>
                <a:gd name="T11" fmla="*/ 11 h 473"/>
                <a:gd name="T12" fmla="*/ 0 w 349"/>
                <a:gd name="T13" fmla="*/ 19 h 473"/>
                <a:gd name="T14" fmla="*/ 18 w 349"/>
                <a:gd name="T15" fmla="*/ 36 h 473"/>
                <a:gd name="T16" fmla="*/ 49 w 349"/>
                <a:gd name="T17" fmla="*/ 45 h 473"/>
                <a:gd name="T18" fmla="*/ 49 w 349"/>
                <a:gd name="T19" fmla="*/ 422 h 473"/>
                <a:gd name="T20" fmla="*/ 62 w 349"/>
                <a:gd name="T21" fmla="*/ 445 h 473"/>
                <a:gd name="T22" fmla="*/ 182 w 349"/>
                <a:gd name="T23" fmla="*/ 473 h 473"/>
                <a:gd name="T24" fmla="*/ 349 w 349"/>
                <a:gd name="T25" fmla="*/ 291 h 473"/>
                <a:gd name="T26" fmla="*/ 226 w 349"/>
                <a:gd name="T27" fmla="*/ 133 h 473"/>
                <a:gd name="T28" fmla="*/ 181 w 349"/>
                <a:gd name="T29" fmla="*/ 430 h 473"/>
                <a:gd name="T30" fmla="*/ 122 w 349"/>
                <a:gd name="T31" fmla="*/ 337 h 473"/>
                <a:gd name="T32" fmla="*/ 122 w 349"/>
                <a:gd name="T33" fmla="*/ 227 h 473"/>
                <a:gd name="T34" fmla="*/ 196 w 349"/>
                <a:gd name="T35" fmla="*/ 188 h 473"/>
                <a:gd name="T36" fmla="*/ 271 w 349"/>
                <a:gd name="T37" fmla="*/ 305 h 473"/>
                <a:gd name="T38" fmla="*/ 181 w 349"/>
                <a:gd name="T39" fmla="*/ 43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9" h="473">
                  <a:moveTo>
                    <a:pt x="226" y="133"/>
                  </a:moveTo>
                  <a:cubicBezTo>
                    <a:pt x="188" y="133"/>
                    <a:pt x="154" y="153"/>
                    <a:pt x="122" y="185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2" y="6"/>
                    <a:pt x="119" y="0"/>
                    <a:pt x="107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" y="0"/>
                    <a:pt x="0" y="4"/>
                    <a:pt x="0" y="1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2"/>
                    <a:pt x="18" y="36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22"/>
                    <a:pt x="49" y="422"/>
                    <a:pt x="49" y="422"/>
                  </a:cubicBezTo>
                  <a:cubicBezTo>
                    <a:pt x="49" y="431"/>
                    <a:pt x="50" y="438"/>
                    <a:pt x="62" y="445"/>
                  </a:cubicBezTo>
                  <a:cubicBezTo>
                    <a:pt x="83" y="458"/>
                    <a:pt x="135" y="473"/>
                    <a:pt x="182" y="473"/>
                  </a:cubicBezTo>
                  <a:cubicBezTo>
                    <a:pt x="287" y="473"/>
                    <a:pt x="349" y="399"/>
                    <a:pt x="349" y="291"/>
                  </a:cubicBezTo>
                  <a:cubicBezTo>
                    <a:pt x="349" y="182"/>
                    <a:pt x="287" y="133"/>
                    <a:pt x="226" y="133"/>
                  </a:cubicBezTo>
                  <a:close/>
                  <a:moveTo>
                    <a:pt x="181" y="430"/>
                  </a:moveTo>
                  <a:cubicBezTo>
                    <a:pt x="131" y="430"/>
                    <a:pt x="122" y="385"/>
                    <a:pt x="122" y="337"/>
                  </a:cubicBezTo>
                  <a:cubicBezTo>
                    <a:pt x="122" y="227"/>
                    <a:pt x="122" y="227"/>
                    <a:pt x="122" y="227"/>
                  </a:cubicBezTo>
                  <a:cubicBezTo>
                    <a:pt x="143" y="205"/>
                    <a:pt x="168" y="188"/>
                    <a:pt x="196" y="188"/>
                  </a:cubicBezTo>
                  <a:cubicBezTo>
                    <a:pt x="249" y="188"/>
                    <a:pt x="271" y="244"/>
                    <a:pt x="271" y="305"/>
                  </a:cubicBezTo>
                  <a:cubicBezTo>
                    <a:pt x="271" y="390"/>
                    <a:pt x="229" y="430"/>
                    <a:pt x="181" y="4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5"/>
            <p:cNvSpPr>
              <a:spLocks noEditPoints="1"/>
            </p:cNvSpPr>
            <p:nvPr userDrawn="1"/>
          </p:nvSpPr>
          <p:spPr bwMode="auto">
            <a:xfrm>
              <a:off x="7283450" y="6264275"/>
              <a:ext cx="222250" cy="301625"/>
            </a:xfrm>
            <a:custGeom>
              <a:avLst/>
              <a:gdLst>
                <a:gd name="T0" fmla="*/ 331 w 349"/>
                <a:gd name="T1" fmla="*/ 428 h 473"/>
                <a:gd name="T2" fmla="*/ 300 w 349"/>
                <a:gd name="T3" fmla="*/ 418 h 473"/>
                <a:gd name="T4" fmla="*/ 300 w 349"/>
                <a:gd name="T5" fmla="*/ 16 h 473"/>
                <a:gd name="T6" fmla="*/ 285 w 349"/>
                <a:gd name="T7" fmla="*/ 0 h 473"/>
                <a:gd name="T8" fmla="*/ 187 w 349"/>
                <a:gd name="T9" fmla="*/ 0 h 473"/>
                <a:gd name="T10" fmla="*/ 178 w 349"/>
                <a:gd name="T11" fmla="*/ 11 h 473"/>
                <a:gd name="T12" fmla="*/ 178 w 349"/>
                <a:gd name="T13" fmla="*/ 19 h 473"/>
                <a:gd name="T14" fmla="*/ 196 w 349"/>
                <a:gd name="T15" fmla="*/ 36 h 473"/>
                <a:gd name="T16" fmla="*/ 227 w 349"/>
                <a:gd name="T17" fmla="*/ 45 h 473"/>
                <a:gd name="T18" fmla="*/ 227 w 349"/>
                <a:gd name="T19" fmla="*/ 158 h 473"/>
                <a:gd name="T20" fmla="*/ 153 w 349"/>
                <a:gd name="T21" fmla="*/ 133 h 473"/>
                <a:gd name="T22" fmla="*/ 0 w 349"/>
                <a:gd name="T23" fmla="*/ 313 h 473"/>
                <a:gd name="T24" fmla="*/ 123 w 349"/>
                <a:gd name="T25" fmla="*/ 473 h 473"/>
                <a:gd name="T26" fmla="*/ 227 w 349"/>
                <a:gd name="T27" fmla="*/ 420 h 473"/>
                <a:gd name="T28" fmla="*/ 227 w 349"/>
                <a:gd name="T29" fmla="*/ 447 h 473"/>
                <a:gd name="T30" fmla="*/ 242 w 349"/>
                <a:gd name="T31" fmla="*/ 463 h 473"/>
                <a:gd name="T32" fmla="*/ 340 w 349"/>
                <a:gd name="T33" fmla="*/ 463 h 473"/>
                <a:gd name="T34" fmla="*/ 349 w 349"/>
                <a:gd name="T35" fmla="*/ 453 h 473"/>
                <a:gd name="T36" fmla="*/ 349 w 349"/>
                <a:gd name="T37" fmla="*/ 444 h 473"/>
                <a:gd name="T38" fmla="*/ 331 w 349"/>
                <a:gd name="T39" fmla="*/ 428 h 473"/>
                <a:gd name="T40" fmla="*/ 227 w 349"/>
                <a:gd name="T41" fmla="*/ 379 h 473"/>
                <a:gd name="T42" fmla="*/ 153 w 349"/>
                <a:gd name="T43" fmla="*/ 418 h 473"/>
                <a:gd name="T44" fmla="*/ 78 w 349"/>
                <a:gd name="T45" fmla="*/ 299 h 473"/>
                <a:gd name="T46" fmla="*/ 158 w 349"/>
                <a:gd name="T47" fmla="*/ 179 h 473"/>
                <a:gd name="T48" fmla="*/ 227 w 349"/>
                <a:gd name="T49" fmla="*/ 299 h 473"/>
                <a:gd name="T50" fmla="*/ 227 w 349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9" h="473">
                  <a:moveTo>
                    <a:pt x="331" y="428"/>
                  </a:moveTo>
                  <a:cubicBezTo>
                    <a:pt x="300" y="418"/>
                    <a:pt x="300" y="418"/>
                    <a:pt x="300" y="418"/>
                  </a:cubicBezTo>
                  <a:cubicBezTo>
                    <a:pt x="300" y="16"/>
                    <a:pt x="300" y="16"/>
                    <a:pt x="300" y="16"/>
                  </a:cubicBezTo>
                  <a:cubicBezTo>
                    <a:pt x="300" y="6"/>
                    <a:pt x="297" y="0"/>
                    <a:pt x="285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6" y="148"/>
                    <a:pt x="191" y="133"/>
                    <a:pt x="153" y="133"/>
                  </a:cubicBezTo>
                  <a:cubicBezTo>
                    <a:pt x="82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9" y="459"/>
                    <a:pt x="349" y="453"/>
                  </a:cubicBezTo>
                  <a:cubicBezTo>
                    <a:pt x="349" y="444"/>
                    <a:pt x="349" y="444"/>
                    <a:pt x="349" y="444"/>
                  </a:cubicBezTo>
                  <a:cubicBezTo>
                    <a:pt x="349" y="432"/>
                    <a:pt x="345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6" y="401"/>
                    <a:pt x="182" y="418"/>
                    <a:pt x="153" y="418"/>
                  </a:cubicBezTo>
                  <a:cubicBezTo>
                    <a:pt x="100" y="418"/>
                    <a:pt x="78" y="362"/>
                    <a:pt x="78" y="299"/>
                  </a:cubicBezTo>
                  <a:cubicBezTo>
                    <a:pt x="78" y="225"/>
                    <a:pt x="110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6"/>
            <p:cNvSpPr>
              <a:spLocks noEditPoints="1"/>
            </p:cNvSpPr>
            <p:nvPr userDrawn="1"/>
          </p:nvSpPr>
          <p:spPr bwMode="auto">
            <a:xfrm>
              <a:off x="6816725" y="6348413"/>
              <a:ext cx="204788" cy="217488"/>
            </a:xfrm>
            <a:custGeom>
              <a:avLst/>
              <a:gdLst>
                <a:gd name="T0" fmla="*/ 168 w 322"/>
                <a:gd name="T1" fmla="*/ 0 h 340"/>
                <a:gd name="T2" fmla="*/ 0 w 322"/>
                <a:gd name="T3" fmla="*/ 178 h 340"/>
                <a:gd name="T4" fmla="*/ 154 w 322"/>
                <a:gd name="T5" fmla="*/ 340 h 340"/>
                <a:gd name="T6" fmla="*/ 322 w 322"/>
                <a:gd name="T7" fmla="*/ 162 h 340"/>
                <a:gd name="T8" fmla="*/ 168 w 322"/>
                <a:gd name="T9" fmla="*/ 0 h 340"/>
                <a:gd name="T10" fmla="*/ 162 w 322"/>
                <a:gd name="T11" fmla="*/ 294 h 340"/>
                <a:gd name="T12" fmla="*/ 76 w 322"/>
                <a:gd name="T13" fmla="*/ 170 h 340"/>
                <a:gd name="T14" fmla="*/ 162 w 322"/>
                <a:gd name="T15" fmla="*/ 46 h 340"/>
                <a:gd name="T16" fmla="*/ 248 w 322"/>
                <a:gd name="T17" fmla="*/ 170 h 340"/>
                <a:gd name="T18" fmla="*/ 162 w 322"/>
                <a:gd name="T19" fmla="*/ 29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2" h="340">
                  <a:moveTo>
                    <a:pt x="168" y="0"/>
                  </a:moveTo>
                  <a:cubicBezTo>
                    <a:pt x="56" y="0"/>
                    <a:pt x="0" y="86"/>
                    <a:pt x="0" y="178"/>
                  </a:cubicBezTo>
                  <a:cubicBezTo>
                    <a:pt x="0" y="264"/>
                    <a:pt x="48" y="340"/>
                    <a:pt x="154" y="340"/>
                  </a:cubicBezTo>
                  <a:cubicBezTo>
                    <a:pt x="266" y="340"/>
                    <a:pt x="322" y="254"/>
                    <a:pt x="322" y="162"/>
                  </a:cubicBezTo>
                  <a:cubicBezTo>
                    <a:pt x="322" y="76"/>
                    <a:pt x="273" y="0"/>
                    <a:pt x="168" y="0"/>
                  </a:cubicBezTo>
                  <a:close/>
                  <a:moveTo>
                    <a:pt x="162" y="294"/>
                  </a:moveTo>
                  <a:cubicBezTo>
                    <a:pt x="108" y="294"/>
                    <a:pt x="76" y="241"/>
                    <a:pt x="76" y="170"/>
                  </a:cubicBezTo>
                  <a:cubicBezTo>
                    <a:pt x="76" y="100"/>
                    <a:pt x="107" y="46"/>
                    <a:pt x="162" y="46"/>
                  </a:cubicBezTo>
                  <a:cubicBezTo>
                    <a:pt x="215" y="46"/>
                    <a:pt x="248" y="98"/>
                    <a:pt x="248" y="170"/>
                  </a:cubicBezTo>
                  <a:cubicBezTo>
                    <a:pt x="248" y="240"/>
                    <a:pt x="216" y="294"/>
                    <a:pt x="162" y="2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8139113" y="6348413"/>
              <a:ext cx="155575" cy="217488"/>
            </a:xfrm>
            <a:custGeom>
              <a:avLst/>
              <a:gdLst>
                <a:gd name="T0" fmla="*/ 247 w 247"/>
                <a:gd name="T1" fmla="*/ 22 h 340"/>
                <a:gd name="T2" fmla="*/ 238 w 247"/>
                <a:gd name="T3" fmla="*/ 11 h 340"/>
                <a:gd name="T4" fmla="*/ 165 w 247"/>
                <a:gd name="T5" fmla="*/ 0 h 340"/>
                <a:gd name="T6" fmla="*/ 0 w 247"/>
                <a:gd name="T7" fmla="*/ 170 h 340"/>
                <a:gd name="T8" fmla="*/ 165 w 247"/>
                <a:gd name="T9" fmla="*/ 340 h 340"/>
                <a:gd name="T10" fmla="*/ 238 w 247"/>
                <a:gd name="T11" fmla="*/ 329 h 340"/>
                <a:gd name="T12" fmla="*/ 247 w 247"/>
                <a:gd name="T13" fmla="*/ 318 h 340"/>
                <a:gd name="T14" fmla="*/ 247 w 247"/>
                <a:gd name="T15" fmla="*/ 269 h 340"/>
                <a:gd name="T16" fmla="*/ 243 w 247"/>
                <a:gd name="T17" fmla="*/ 262 h 340"/>
                <a:gd name="T18" fmla="*/ 231 w 247"/>
                <a:gd name="T19" fmla="*/ 266 h 340"/>
                <a:gd name="T20" fmla="*/ 169 w 247"/>
                <a:gd name="T21" fmla="*/ 281 h 340"/>
                <a:gd name="T22" fmla="*/ 71 w 247"/>
                <a:gd name="T23" fmla="*/ 170 h 340"/>
                <a:gd name="T24" fmla="*/ 169 w 247"/>
                <a:gd name="T25" fmla="*/ 59 h 340"/>
                <a:gd name="T26" fmla="*/ 231 w 247"/>
                <a:gd name="T27" fmla="*/ 74 h 340"/>
                <a:gd name="T28" fmla="*/ 243 w 247"/>
                <a:gd name="T29" fmla="*/ 78 h 340"/>
                <a:gd name="T30" fmla="*/ 247 w 247"/>
                <a:gd name="T31" fmla="*/ 71 h 340"/>
                <a:gd name="T32" fmla="*/ 247 w 247"/>
                <a:gd name="T33" fmla="*/ 22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7" h="340">
                  <a:moveTo>
                    <a:pt x="247" y="22"/>
                  </a:moveTo>
                  <a:cubicBezTo>
                    <a:pt x="247" y="14"/>
                    <a:pt x="245" y="14"/>
                    <a:pt x="238" y="11"/>
                  </a:cubicBezTo>
                  <a:cubicBezTo>
                    <a:pt x="222" y="5"/>
                    <a:pt x="194" y="0"/>
                    <a:pt x="165" y="0"/>
                  </a:cubicBezTo>
                  <a:cubicBezTo>
                    <a:pt x="34" y="0"/>
                    <a:pt x="0" y="92"/>
                    <a:pt x="0" y="170"/>
                  </a:cubicBezTo>
                  <a:cubicBezTo>
                    <a:pt x="0" y="249"/>
                    <a:pt x="33" y="340"/>
                    <a:pt x="165" y="340"/>
                  </a:cubicBezTo>
                  <a:cubicBezTo>
                    <a:pt x="194" y="340"/>
                    <a:pt x="222" y="335"/>
                    <a:pt x="238" y="329"/>
                  </a:cubicBezTo>
                  <a:cubicBezTo>
                    <a:pt x="245" y="326"/>
                    <a:pt x="247" y="326"/>
                    <a:pt x="247" y="318"/>
                  </a:cubicBezTo>
                  <a:cubicBezTo>
                    <a:pt x="247" y="269"/>
                    <a:pt x="247" y="269"/>
                    <a:pt x="247" y="269"/>
                  </a:cubicBezTo>
                  <a:cubicBezTo>
                    <a:pt x="247" y="264"/>
                    <a:pt x="246" y="262"/>
                    <a:pt x="243" y="262"/>
                  </a:cubicBezTo>
                  <a:cubicBezTo>
                    <a:pt x="241" y="262"/>
                    <a:pt x="237" y="264"/>
                    <a:pt x="231" y="266"/>
                  </a:cubicBezTo>
                  <a:cubicBezTo>
                    <a:pt x="221" y="271"/>
                    <a:pt x="199" y="281"/>
                    <a:pt x="169" y="281"/>
                  </a:cubicBezTo>
                  <a:cubicBezTo>
                    <a:pt x="108" y="281"/>
                    <a:pt x="71" y="244"/>
                    <a:pt x="71" y="170"/>
                  </a:cubicBezTo>
                  <a:cubicBezTo>
                    <a:pt x="71" y="95"/>
                    <a:pt x="108" y="59"/>
                    <a:pt x="169" y="59"/>
                  </a:cubicBezTo>
                  <a:cubicBezTo>
                    <a:pt x="199" y="59"/>
                    <a:pt x="221" y="69"/>
                    <a:pt x="231" y="74"/>
                  </a:cubicBezTo>
                  <a:cubicBezTo>
                    <a:pt x="237" y="76"/>
                    <a:pt x="241" y="78"/>
                    <a:pt x="243" y="78"/>
                  </a:cubicBezTo>
                  <a:cubicBezTo>
                    <a:pt x="246" y="78"/>
                    <a:pt x="247" y="76"/>
                    <a:pt x="247" y="71"/>
                  </a:cubicBezTo>
                  <a:lnTo>
                    <a:pt x="24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8"/>
            <p:cNvSpPr>
              <a:spLocks/>
            </p:cNvSpPr>
            <p:nvPr userDrawn="1"/>
          </p:nvSpPr>
          <p:spPr bwMode="auto">
            <a:xfrm>
              <a:off x="7542213" y="6354763"/>
              <a:ext cx="200025" cy="211138"/>
            </a:xfrm>
            <a:custGeom>
              <a:avLst/>
              <a:gdLst>
                <a:gd name="T0" fmla="*/ 9 w 317"/>
                <a:gd name="T1" fmla="*/ 0 h 330"/>
                <a:gd name="T2" fmla="*/ 0 w 317"/>
                <a:gd name="T3" fmla="*/ 10 h 330"/>
                <a:gd name="T4" fmla="*/ 0 w 317"/>
                <a:gd name="T5" fmla="*/ 19 h 330"/>
                <a:gd name="T6" fmla="*/ 18 w 317"/>
                <a:gd name="T7" fmla="*/ 35 h 330"/>
                <a:gd name="T8" fmla="*/ 49 w 317"/>
                <a:gd name="T9" fmla="*/ 44 h 330"/>
                <a:gd name="T10" fmla="*/ 49 w 317"/>
                <a:gd name="T11" fmla="*/ 193 h 330"/>
                <a:gd name="T12" fmla="*/ 152 w 317"/>
                <a:gd name="T13" fmla="*/ 330 h 330"/>
                <a:gd name="T14" fmla="*/ 247 w 317"/>
                <a:gd name="T15" fmla="*/ 280 h 330"/>
                <a:gd name="T16" fmla="*/ 249 w 317"/>
                <a:gd name="T17" fmla="*/ 280 h 330"/>
                <a:gd name="T18" fmla="*/ 249 w 317"/>
                <a:gd name="T19" fmla="*/ 312 h 330"/>
                <a:gd name="T20" fmla="*/ 257 w 317"/>
                <a:gd name="T21" fmla="*/ 320 h 330"/>
                <a:gd name="T22" fmla="*/ 309 w 317"/>
                <a:gd name="T23" fmla="*/ 320 h 330"/>
                <a:gd name="T24" fmla="*/ 317 w 317"/>
                <a:gd name="T25" fmla="*/ 312 h 330"/>
                <a:gd name="T26" fmla="*/ 317 w 317"/>
                <a:gd name="T27" fmla="*/ 8 h 330"/>
                <a:gd name="T28" fmla="*/ 309 w 317"/>
                <a:gd name="T29" fmla="*/ 0 h 330"/>
                <a:gd name="T30" fmla="*/ 255 w 317"/>
                <a:gd name="T31" fmla="*/ 0 h 330"/>
                <a:gd name="T32" fmla="*/ 247 w 317"/>
                <a:gd name="T33" fmla="*/ 8 h 330"/>
                <a:gd name="T34" fmla="*/ 247 w 317"/>
                <a:gd name="T35" fmla="*/ 226 h 330"/>
                <a:gd name="T36" fmla="*/ 173 w 317"/>
                <a:gd name="T37" fmla="*/ 268 h 330"/>
                <a:gd name="T38" fmla="*/ 119 w 317"/>
                <a:gd name="T39" fmla="*/ 173 h 330"/>
                <a:gd name="T40" fmla="*/ 119 w 317"/>
                <a:gd name="T41" fmla="*/ 8 h 330"/>
                <a:gd name="T42" fmla="*/ 111 w 317"/>
                <a:gd name="T43" fmla="*/ 0 h 330"/>
                <a:gd name="T44" fmla="*/ 9 w 317"/>
                <a:gd name="T45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7" h="330">
                  <a:moveTo>
                    <a:pt x="9" y="0"/>
                  </a:move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193"/>
                    <a:pt x="49" y="193"/>
                    <a:pt x="49" y="193"/>
                  </a:cubicBezTo>
                  <a:cubicBezTo>
                    <a:pt x="49" y="306"/>
                    <a:pt x="99" y="330"/>
                    <a:pt x="152" y="330"/>
                  </a:cubicBezTo>
                  <a:cubicBezTo>
                    <a:pt x="194" y="330"/>
                    <a:pt x="221" y="314"/>
                    <a:pt x="247" y="280"/>
                  </a:cubicBezTo>
                  <a:cubicBezTo>
                    <a:pt x="249" y="280"/>
                    <a:pt x="249" y="280"/>
                    <a:pt x="249" y="280"/>
                  </a:cubicBezTo>
                  <a:cubicBezTo>
                    <a:pt x="249" y="312"/>
                    <a:pt x="249" y="312"/>
                    <a:pt x="249" y="312"/>
                  </a:cubicBezTo>
                  <a:cubicBezTo>
                    <a:pt x="249" y="318"/>
                    <a:pt x="251" y="320"/>
                    <a:pt x="257" y="320"/>
                  </a:cubicBezTo>
                  <a:cubicBezTo>
                    <a:pt x="309" y="320"/>
                    <a:pt x="309" y="320"/>
                    <a:pt x="309" y="320"/>
                  </a:cubicBezTo>
                  <a:cubicBezTo>
                    <a:pt x="315" y="320"/>
                    <a:pt x="317" y="318"/>
                    <a:pt x="317" y="312"/>
                  </a:cubicBezTo>
                  <a:cubicBezTo>
                    <a:pt x="317" y="8"/>
                    <a:pt x="317" y="8"/>
                    <a:pt x="317" y="8"/>
                  </a:cubicBezTo>
                  <a:cubicBezTo>
                    <a:pt x="317" y="2"/>
                    <a:pt x="315" y="0"/>
                    <a:pt x="309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9" y="0"/>
                    <a:pt x="247" y="2"/>
                    <a:pt x="247" y="8"/>
                  </a:cubicBezTo>
                  <a:cubicBezTo>
                    <a:pt x="247" y="226"/>
                    <a:pt x="247" y="226"/>
                    <a:pt x="247" y="226"/>
                  </a:cubicBezTo>
                  <a:cubicBezTo>
                    <a:pt x="227" y="255"/>
                    <a:pt x="202" y="268"/>
                    <a:pt x="173" y="268"/>
                  </a:cubicBezTo>
                  <a:cubicBezTo>
                    <a:pt x="122" y="268"/>
                    <a:pt x="119" y="231"/>
                    <a:pt x="119" y="173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19" y="2"/>
                    <a:pt x="116" y="0"/>
                    <a:pt x="111" y="0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9"/>
            <p:cNvSpPr>
              <a:spLocks/>
            </p:cNvSpPr>
            <p:nvPr userDrawn="1"/>
          </p:nvSpPr>
          <p:spPr bwMode="auto">
            <a:xfrm>
              <a:off x="7799388" y="6348413"/>
              <a:ext cx="295275" cy="211138"/>
            </a:xfrm>
            <a:custGeom>
              <a:avLst/>
              <a:gdLst>
                <a:gd name="T0" fmla="*/ 0 w 467"/>
                <a:gd name="T1" fmla="*/ 322 h 330"/>
                <a:gd name="T2" fmla="*/ 8 w 467"/>
                <a:gd name="T3" fmla="*/ 330 h 330"/>
                <a:gd name="T4" fmla="*/ 62 w 467"/>
                <a:gd name="T5" fmla="*/ 330 h 330"/>
                <a:gd name="T6" fmla="*/ 70 w 467"/>
                <a:gd name="T7" fmla="*/ 322 h 330"/>
                <a:gd name="T8" fmla="*/ 70 w 467"/>
                <a:gd name="T9" fmla="*/ 104 h 330"/>
                <a:gd name="T10" fmla="*/ 145 w 467"/>
                <a:gd name="T11" fmla="*/ 62 h 330"/>
                <a:gd name="T12" fmla="*/ 198 w 467"/>
                <a:gd name="T13" fmla="*/ 157 h 330"/>
                <a:gd name="T14" fmla="*/ 198 w 467"/>
                <a:gd name="T15" fmla="*/ 322 h 330"/>
                <a:gd name="T16" fmla="*/ 206 w 467"/>
                <a:gd name="T17" fmla="*/ 330 h 330"/>
                <a:gd name="T18" fmla="*/ 261 w 467"/>
                <a:gd name="T19" fmla="*/ 330 h 330"/>
                <a:gd name="T20" fmla="*/ 268 w 467"/>
                <a:gd name="T21" fmla="*/ 322 h 330"/>
                <a:gd name="T22" fmla="*/ 268 w 467"/>
                <a:gd name="T23" fmla="*/ 104 h 330"/>
                <a:gd name="T24" fmla="*/ 343 w 467"/>
                <a:gd name="T25" fmla="*/ 62 h 330"/>
                <a:gd name="T26" fmla="*/ 397 w 467"/>
                <a:gd name="T27" fmla="*/ 157 h 330"/>
                <a:gd name="T28" fmla="*/ 397 w 467"/>
                <a:gd name="T29" fmla="*/ 322 h 330"/>
                <a:gd name="T30" fmla="*/ 405 w 467"/>
                <a:gd name="T31" fmla="*/ 330 h 330"/>
                <a:gd name="T32" fmla="*/ 459 w 467"/>
                <a:gd name="T33" fmla="*/ 330 h 330"/>
                <a:gd name="T34" fmla="*/ 467 w 467"/>
                <a:gd name="T35" fmla="*/ 322 h 330"/>
                <a:gd name="T36" fmla="*/ 467 w 467"/>
                <a:gd name="T37" fmla="*/ 137 h 330"/>
                <a:gd name="T38" fmla="*/ 363 w 467"/>
                <a:gd name="T39" fmla="*/ 0 h 330"/>
                <a:gd name="T40" fmla="*/ 253 w 467"/>
                <a:gd name="T41" fmla="*/ 54 h 330"/>
                <a:gd name="T42" fmla="*/ 165 w 467"/>
                <a:gd name="T43" fmla="*/ 0 h 330"/>
                <a:gd name="T44" fmla="*/ 70 w 467"/>
                <a:gd name="T45" fmla="*/ 50 h 330"/>
                <a:gd name="T46" fmla="*/ 68 w 467"/>
                <a:gd name="T47" fmla="*/ 50 h 330"/>
                <a:gd name="T48" fmla="*/ 68 w 467"/>
                <a:gd name="T49" fmla="*/ 18 h 330"/>
                <a:gd name="T50" fmla="*/ 60 w 467"/>
                <a:gd name="T51" fmla="*/ 10 h 330"/>
                <a:gd name="T52" fmla="*/ 8 w 467"/>
                <a:gd name="T53" fmla="*/ 10 h 330"/>
                <a:gd name="T54" fmla="*/ 0 w 467"/>
                <a:gd name="T55" fmla="*/ 18 h 330"/>
                <a:gd name="T56" fmla="*/ 0 w 467"/>
                <a:gd name="T57" fmla="*/ 32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7" h="330">
                  <a:moveTo>
                    <a:pt x="0" y="322"/>
                  </a:moveTo>
                  <a:cubicBezTo>
                    <a:pt x="0" y="328"/>
                    <a:pt x="2" y="330"/>
                    <a:pt x="8" y="330"/>
                  </a:cubicBezTo>
                  <a:cubicBezTo>
                    <a:pt x="62" y="330"/>
                    <a:pt x="62" y="330"/>
                    <a:pt x="62" y="330"/>
                  </a:cubicBezTo>
                  <a:cubicBezTo>
                    <a:pt x="68" y="330"/>
                    <a:pt x="70" y="328"/>
                    <a:pt x="70" y="32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91" y="75"/>
                    <a:pt x="115" y="62"/>
                    <a:pt x="145" y="62"/>
                  </a:cubicBezTo>
                  <a:cubicBezTo>
                    <a:pt x="196" y="62"/>
                    <a:pt x="198" y="99"/>
                    <a:pt x="198" y="157"/>
                  </a:cubicBezTo>
                  <a:cubicBezTo>
                    <a:pt x="198" y="322"/>
                    <a:pt x="198" y="322"/>
                    <a:pt x="198" y="322"/>
                  </a:cubicBezTo>
                  <a:cubicBezTo>
                    <a:pt x="198" y="328"/>
                    <a:pt x="200" y="330"/>
                    <a:pt x="206" y="330"/>
                  </a:cubicBezTo>
                  <a:cubicBezTo>
                    <a:pt x="261" y="330"/>
                    <a:pt x="261" y="330"/>
                    <a:pt x="261" y="330"/>
                  </a:cubicBezTo>
                  <a:cubicBezTo>
                    <a:pt x="267" y="330"/>
                    <a:pt x="268" y="328"/>
                    <a:pt x="268" y="322"/>
                  </a:cubicBezTo>
                  <a:cubicBezTo>
                    <a:pt x="268" y="104"/>
                    <a:pt x="268" y="104"/>
                    <a:pt x="268" y="104"/>
                  </a:cubicBezTo>
                  <a:cubicBezTo>
                    <a:pt x="289" y="75"/>
                    <a:pt x="313" y="62"/>
                    <a:pt x="343" y="62"/>
                  </a:cubicBezTo>
                  <a:cubicBezTo>
                    <a:pt x="394" y="62"/>
                    <a:pt x="397" y="99"/>
                    <a:pt x="397" y="157"/>
                  </a:cubicBezTo>
                  <a:cubicBezTo>
                    <a:pt x="397" y="322"/>
                    <a:pt x="397" y="322"/>
                    <a:pt x="397" y="322"/>
                  </a:cubicBezTo>
                  <a:cubicBezTo>
                    <a:pt x="397" y="328"/>
                    <a:pt x="399" y="330"/>
                    <a:pt x="405" y="330"/>
                  </a:cubicBezTo>
                  <a:cubicBezTo>
                    <a:pt x="459" y="330"/>
                    <a:pt x="459" y="330"/>
                    <a:pt x="459" y="330"/>
                  </a:cubicBezTo>
                  <a:cubicBezTo>
                    <a:pt x="465" y="330"/>
                    <a:pt x="467" y="328"/>
                    <a:pt x="467" y="322"/>
                  </a:cubicBezTo>
                  <a:cubicBezTo>
                    <a:pt x="467" y="137"/>
                    <a:pt x="467" y="137"/>
                    <a:pt x="467" y="137"/>
                  </a:cubicBezTo>
                  <a:cubicBezTo>
                    <a:pt x="467" y="23"/>
                    <a:pt x="417" y="0"/>
                    <a:pt x="363" y="0"/>
                  </a:cubicBezTo>
                  <a:cubicBezTo>
                    <a:pt x="316" y="0"/>
                    <a:pt x="283" y="18"/>
                    <a:pt x="253" y="54"/>
                  </a:cubicBezTo>
                  <a:cubicBezTo>
                    <a:pt x="235" y="12"/>
                    <a:pt x="201" y="0"/>
                    <a:pt x="165" y="0"/>
                  </a:cubicBezTo>
                  <a:cubicBezTo>
                    <a:pt x="124" y="0"/>
                    <a:pt x="97" y="16"/>
                    <a:pt x="70" y="50"/>
                  </a:cubicBezTo>
                  <a:cubicBezTo>
                    <a:pt x="68" y="50"/>
                    <a:pt x="68" y="50"/>
                    <a:pt x="68" y="50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8" y="12"/>
                    <a:pt x="65" y="10"/>
                    <a:pt x="60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2" y="10"/>
                    <a:pt x="0" y="12"/>
                    <a:pt x="0" y="18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30333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359480" y="6183340"/>
            <a:ext cx="8263020" cy="4993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00" y="5940000"/>
            <a:ext cx="648000" cy="929244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155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90D4-D2C7-493F-A37E-9252BEC0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185DA0-2839-4A23-BD21-4FA1D291C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62F075-B995-448C-A34C-6B8E61B6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12D39D-1722-4C23-B2F3-E9720FF7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4006F0-1E6F-40DC-9BC0-2D61DD51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60033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176D98-940D-46B6-9865-2A769880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C25FA3-759C-418C-9346-189088548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D8705BD-1A01-40A7-96C6-4B32AED8B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E028753-B2F9-4C99-89E5-F4E11A800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E973CD-F778-41BB-99F5-6A26164E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EB1EFB-70CF-46E3-B91D-8BE57D71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67004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B25F0-19EC-4F2E-8BE0-F81D8BF6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3FCAE3-E151-4ED0-82D3-C412C86FF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3C4C5FE-FA95-43F5-A442-D327BC154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C3B235B-E6E1-498E-BB45-952D9A807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E8511C6-B8DC-48F4-9E86-C8DDCFC42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0DBEBC1-C8B6-4290-B1C1-CB0D5BA3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18DADB9-A29F-4A03-B3BC-C71354FC3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6FB4989-E2CC-466D-8496-5758A847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90901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7250A-0162-48E4-9910-683E3420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9831821-03B4-4409-9AA5-96029971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816BEF-267E-446C-8EB6-E24A1F8A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9E422A1-AF30-49AD-9A76-5A2B5E065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48735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272F3E3-4CF5-43F1-9B17-3D7ADF982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367C1C-31BC-4E61-A552-9B6024C7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285D190-D29F-4C1C-87A8-AE96EB3A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33895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3EE81-A996-46FA-8886-B2A7473CC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3BC650-31DD-4B6E-A7CA-464A549B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9E6D9B-1D35-4D48-A5D1-9B62CD6C3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A8F1A89-4EE2-427C-95C6-C71978C85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968666-D4EA-436B-BB8B-E924199FB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D889B2-4440-4659-BAF3-95909FE5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71059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CF973-6523-48B3-8EF8-0ECC287B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DC9A00F-7A7B-4B64-AE10-15E58794A4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03E92D-BC08-4E34-8E04-5075980AA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7077BD-2589-45A8-A083-85BA665DA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D3FEFB-D040-4FC9-9430-F6C91C598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392647-E92F-4D0D-B318-5A625162E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3489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95E8A7B-ACC7-4C12-856D-8AD3227A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341B67-390E-44C2-8107-69C3D972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46BC2D-92A2-4FE2-9C17-337E9905B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D6D70B-D4AB-4D8A-8554-F6CD80818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61C405-DB9D-4222-8587-318112978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9A421EA-C18A-4A24-9E3E-E07B3307D487}"/>
              </a:ext>
            </a:extLst>
          </p:cNvPr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2DDB7A-9BBE-4157-963B-73568EC86C52}"/>
              </a:ext>
            </a:extLst>
          </p:cNvPr>
          <p:cNvSpPr/>
          <p:nvPr userDrawn="1"/>
        </p:nvSpPr>
        <p:spPr>
          <a:xfrm>
            <a:off x="522000" y="6264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B5077AF-135A-46A5-9CF0-EFCD482BEB8C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415200"/>
            <a:ext cx="1104790" cy="1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8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649" r:id="rId13"/>
    <p:sldLayoutId id="2147483666" r:id="rId14"/>
    <p:sldLayoutId id="2147483660" r:id="rId15"/>
    <p:sldLayoutId id="2147483652" r:id="rId16"/>
    <p:sldLayoutId id="2147483661" r:id="rId17"/>
    <p:sldLayoutId id="2147483662" r:id="rId18"/>
    <p:sldLayoutId id="2147483663" r:id="rId19"/>
    <p:sldLayoutId id="2147483664" r:id="rId20"/>
    <p:sldLayoutId id="2147483665" r:id="rId2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hyperlink" Target="mailto:bitterpillnvkfb@gmail.com" TargetMode="External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Casus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93 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–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Januari 2026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aan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1197" y="17705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3990885" y="64433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Pill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02110" y="1529630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9820ACF-BE84-42C8-AE89-FF5CE19D4F64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Ook deze quiz ontvangen?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Meld je aan via: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852764-B5AC-44D7-A100-3DE2E52DD847}"/>
              </a:ext>
            </a:extLst>
          </p:cNvPr>
          <p:cNvSpPr txBox="1"/>
          <p:nvPr/>
        </p:nvSpPr>
        <p:spPr>
          <a:xfrm>
            <a:off x="144976" y="652525"/>
            <a:ext cx="727660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4000"/>
              <a:t>Pomp paniek 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</a:t>
            </a:r>
            <a:r>
              <a:rPr kumimoji="0" lang="nl-NL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r>
              <a:rPr kumimoji="0" lang="nl-NL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  <a:hlinkClick r:id="rId5"/>
              </a:rPr>
              <a:t>bitterpillnvkfb@gmail.com</a:t>
            </a:r>
            <a:r>
              <a:rPr kumimoji="0" lang="nl-NL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2121B9FA-71ED-4A85-AFE4-A5338C2BF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109" y="1651798"/>
            <a:ext cx="8639072" cy="4356745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69DDB3F2-2DE4-461B-A6EE-3EDBFBF94075}"/>
              </a:ext>
            </a:extLst>
          </p:cNvPr>
          <p:cNvSpPr txBox="1"/>
          <p:nvPr/>
        </p:nvSpPr>
        <p:spPr>
          <a:xfrm>
            <a:off x="6155267" y="6442496"/>
            <a:ext cx="2692142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nl-NL" sz="1100" b="1">
                <a:solidFill>
                  <a:prstClr val="black"/>
                </a:solidFill>
              </a:rPr>
              <a:t>Aangeleverd door: MUMC+</a:t>
            </a:r>
            <a:endParaRPr lang="nl-NL" sz="1100">
              <a:solidFill>
                <a:prstClr val="black"/>
              </a:solidFill>
            </a:endParaRP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8C530345-B1E3-4991-9692-858EE31E3DB8}"/>
              </a:ext>
            </a:extLst>
          </p:cNvPr>
          <p:cNvSpPr txBox="1">
            <a:spLocks/>
          </p:cNvSpPr>
          <p:nvPr/>
        </p:nvSpPr>
        <p:spPr bwMode="auto">
          <a:xfrm>
            <a:off x="406844" y="1891236"/>
            <a:ext cx="85707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1600" dirty="0"/>
              <a:t>Je wordt 's nachts gebeld door de verpleegkundige. </a:t>
            </a:r>
            <a:endParaRPr lang="nl-NL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 dirty="0"/>
              <a:t>Een vrouw van 58 jaar is 's middags opgenomen met een urineweginfectie met systemische verschijnselen. Daarbij was sprake van een hyperglykemie (glucose 40 </a:t>
            </a:r>
            <a:r>
              <a:rPr lang="nl-NL" sz="1600" dirty="0" err="1"/>
              <a:t>mmol</a:t>
            </a:r>
            <a:r>
              <a:rPr lang="nl-NL" sz="1600" dirty="0"/>
              <a:t>/L). Patiënte werd in de thuissituatie behandeld met metformine en </a:t>
            </a:r>
            <a:r>
              <a:rPr lang="nl-NL" sz="1600" dirty="0" err="1"/>
              <a:t>gliclazide</a:t>
            </a:r>
            <a:r>
              <a:rPr lang="nl-NL" sz="1600" dirty="0"/>
              <a:t> vanwege diabetes mellitus type 2. Er werd een </a:t>
            </a:r>
            <a:r>
              <a:rPr lang="nl-NL" sz="1600" dirty="0" err="1"/>
              <a:t>hyperosmolair</a:t>
            </a:r>
            <a:r>
              <a:rPr lang="nl-NL" sz="1600" dirty="0"/>
              <a:t> </a:t>
            </a:r>
            <a:r>
              <a:rPr lang="nl-NL" sz="1600" dirty="0" err="1"/>
              <a:t>hyperglykemisch</a:t>
            </a:r>
            <a:r>
              <a:rPr lang="nl-NL" sz="1600" dirty="0"/>
              <a:t> syndroom vastgesteld. 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 dirty="0"/>
              <a:t>Behandeling met continue intraveneuze toediening van insuline (</a:t>
            </a:r>
            <a:r>
              <a:rPr lang="nl-NL" sz="1600" dirty="0" err="1"/>
              <a:t>aspart</a:t>
            </a:r>
            <a:r>
              <a:rPr lang="nl-NL" sz="1600" dirty="0"/>
              <a:t>), </a:t>
            </a:r>
            <a:r>
              <a:rPr lang="nl-NL" sz="1600" dirty="0" err="1"/>
              <a:t>Ringer's</a:t>
            </a:r>
            <a:r>
              <a:rPr lang="nl-NL" sz="1600" dirty="0"/>
              <a:t> lactaat en glucose 5% werd gestart. Metformine en </a:t>
            </a:r>
            <a:r>
              <a:rPr lang="nl-NL" sz="1600" dirty="0" err="1"/>
              <a:t>gliclazide</a:t>
            </a:r>
            <a:r>
              <a:rPr lang="nl-NL" sz="1600" dirty="0"/>
              <a:t> werden tot nader order gestaakt.</a:t>
            </a:r>
            <a:endParaRPr lang="nl-NL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 dirty="0"/>
              <a:t>De verpleegkundige kwam erachter dat de insuline pomp met een dosering van </a:t>
            </a:r>
            <a:r>
              <a:rPr lang="nl-NL" sz="1600" b="1" dirty="0"/>
              <a:t>60 E/uur</a:t>
            </a:r>
            <a:r>
              <a:rPr lang="nl-NL" sz="1600" dirty="0"/>
              <a:t> heeft gelopen in plaats van de afgesproken 6 E/uur en dit </a:t>
            </a:r>
            <a:r>
              <a:rPr lang="nl-NL" sz="1600" b="1" dirty="0"/>
              <a:t>gedurende </a:t>
            </a:r>
            <a:r>
              <a:rPr lang="nl-NL" sz="1600" b="1"/>
              <a:t>± 1 uur!</a:t>
            </a:r>
            <a:r>
              <a:rPr lang="nl-NL" sz="1600" dirty="0"/>
              <a:t>  </a:t>
            </a:r>
            <a:endParaRPr lang="nl-NL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 dirty="0"/>
              <a:t>Patiënte is nu alert en een "point of care" glucose waarde gemeten in capillair bloed is 19 </a:t>
            </a:r>
            <a:r>
              <a:rPr lang="nl-NL" sz="1600" dirty="0" err="1"/>
              <a:t>mmol</a:t>
            </a:r>
            <a:r>
              <a:rPr lang="nl-NL" sz="1600" dirty="0"/>
              <a:t>/L.  </a:t>
            </a:r>
            <a:endParaRPr lang="nl-NL">
              <a:ea typeface="Calibri"/>
              <a:cs typeface="Calibri"/>
            </a:endParaRPr>
          </a:p>
          <a:p>
            <a:pPr marL="0" indent="0">
              <a:spcAft>
                <a:spcPts val="0"/>
              </a:spcAft>
              <a:buNone/>
              <a:defRPr/>
            </a:pPr>
            <a:endParaRPr lang="nl-NL" sz="1600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/>
              <a:t>Wat is je behandelbeleid / advies aan de verpleegkundige? </a:t>
            </a:r>
            <a:endParaRPr lang="nl-NL"/>
          </a:p>
          <a:p>
            <a:pPr marL="0" indent="0">
              <a:spcAft>
                <a:spcPts val="0"/>
              </a:spcAft>
              <a:buNone/>
              <a:defRPr/>
            </a:pPr>
            <a:endParaRPr lang="nl-NL" dirty="0">
              <a:ea typeface="Calibri"/>
              <a:cs typeface="Calibri"/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9406012-01D7-1DA2-EA31-6D1950B194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3037" y="4627890"/>
            <a:ext cx="2977394" cy="157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05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Terugkoppeling casus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93 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–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Januari 2026</a:t>
            </a:r>
            <a:r>
              <a:rPr lang="nl-NL" dirty="0">
                <a:solidFill>
                  <a:prstClr val="white"/>
                </a:solidFill>
                <a:latin typeface="Calibri Light" panose="020F0302020204030204"/>
              </a:rPr>
              <a:t>aan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1197" y="17705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4511039" y="64433"/>
            <a:ext cx="3272259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Pill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02110" y="1529630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852764-B5AC-44D7-A100-3DE2E52DD847}"/>
              </a:ext>
            </a:extLst>
          </p:cNvPr>
          <p:cNvSpPr txBox="1"/>
          <p:nvPr/>
        </p:nvSpPr>
        <p:spPr>
          <a:xfrm>
            <a:off x="144976" y="510360"/>
            <a:ext cx="5590806" cy="707886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4000"/>
              <a:t>Pomp paniek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247736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lang="nl-NL" dirty="0">
                <a:solidFill>
                  <a:prstClr val="black"/>
                </a:solidFill>
                <a:latin typeface="Calibri Light" panose="020F0302020204030204"/>
                <a:hlinkClick r:id="rId5"/>
              </a:rPr>
              <a:t>bitterpillnvkfb@gmail.com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2121B9FA-71ED-4A85-AFE4-A5338C2BF2C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1652588"/>
            <a:ext cx="8639175" cy="435610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2148" y="1794188"/>
            <a:ext cx="3122724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nl-NL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Insuline </a:t>
            </a:r>
            <a:r>
              <a:rPr lang="nl-NL" dirty="0" err="1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aspart</a:t>
            </a:r>
            <a:r>
              <a:rPr lang="nl-NL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 = kortwerkend insuline analoog</a:t>
            </a:r>
            <a:endParaRPr lang="nl-NL" dirty="0" err="1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nl-NL" sz="1200" dirty="0">
                <a:solidFill>
                  <a:srgbClr val="0A0A0A"/>
                </a:solidFill>
                <a:ea typeface="+mn-lt"/>
                <a:cs typeface="+mn-lt"/>
              </a:rPr>
              <a:t>Het verschil met humaan insuline is de vervanging van het aminozuur </a:t>
            </a:r>
            <a:r>
              <a:rPr lang="nl-NL" sz="1200" err="1">
                <a:solidFill>
                  <a:srgbClr val="0A0A0A"/>
                </a:solidFill>
                <a:ea typeface="+mn-lt"/>
                <a:cs typeface="+mn-lt"/>
              </a:rPr>
              <a:t>proline</a:t>
            </a:r>
            <a:r>
              <a:rPr lang="nl-NL" sz="1200" dirty="0">
                <a:solidFill>
                  <a:srgbClr val="0A0A0A"/>
                </a:solidFill>
                <a:ea typeface="+mn-lt"/>
                <a:cs typeface="+mn-lt"/>
              </a:rPr>
              <a:t> door </a:t>
            </a:r>
            <a:r>
              <a:rPr lang="nl-NL" sz="1200">
                <a:solidFill>
                  <a:srgbClr val="0A0A0A"/>
                </a:solidFill>
                <a:ea typeface="+mn-lt"/>
                <a:cs typeface="+mn-lt"/>
              </a:rPr>
              <a:t>asparaginezuur op positie 28 van de B-keten. </a:t>
            </a:r>
            <a:r>
              <a:rPr lang="nl-NL" sz="1200" dirty="0">
                <a:solidFill>
                  <a:srgbClr val="0A0A0A"/>
                </a:solidFill>
                <a:ea typeface="+mn-lt"/>
                <a:cs typeface="+mn-lt"/>
              </a:rPr>
              <a:t>Dit is waar de naam '</a:t>
            </a:r>
            <a:r>
              <a:rPr lang="nl-NL" sz="1200" err="1">
                <a:solidFill>
                  <a:srgbClr val="0A0A0A"/>
                </a:solidFill>
                <a:ea typeface="+mn-lt"/>
                <a:cs typeface="+mn-lt"/>
              </a:rPr>
              <a:t>aspart</a:t>
            </a:r>
            <a:r>
              <a:rPr lang="nl-NL" sz="1200" dirty="0">
                <a:solidFill>
                  <a:srgbClr val="0A0A0A"/>
                </a:solidFill>
                <a:ea typeface="+mn-lt"/>
                <a:cs typeface="+mn-lt"/>
              </a:rPr>
              <a:t>' vandaan komt.</a:t>
            </a:r>
            <a:endParaRPr lang="nl-NL" dirty="0"/>
          </a:p>
          <a:p>
            <a:pPr>
              <a:defRPr/>
            </a:pPr>
            <a:endParaRPr lang="nl-NL" dirty="0">
              <a:solidFill>
                <a:prstClr val="black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defRPr/>
            </a:pPr>
            <a:endParaRPr lang="nl-NL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nl-NL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nl-NL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nl-NL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nl-NL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nl-NL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nl-NL" sz="1400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4D35BC9A-7D63-4E43-95A7-82003E447709}"/>
              </a:ext>
            </a:extLst>
          </p:cNvPr>
          <p:cNvSpPr/>
          <p:nvPr/>
        </p:nvSpPr>
        <p:spPr>
          <a:xfrm>
            <a:off x="6838462" y="6371480"/>
            <a:ext cx="168030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69DDB3F2-2DE4-461B-A6EE-3EDBFBF94075}"/>
              </a:ext>
            </a:extLst>
          </p:cNvPr>
          <p:cNvSpPr txBox="1"/>
          <p:nvPr/>
        </p:nvSpPr>
        <p:spPr>
          <a:xfrm>
            <a:off x="6355891" y="6443029"/>
            <a:ext cx="278810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lang="nl-NL" sz="1100" b="1">
                <a:solidFill>
                  <a:prstClr val="black"/>
                </a:solidFill>
              </a:rPr>
              <a:t>Aangeleverd door: MUMC+</a:t>
            </a:r>
            <a:endParaRPr lang="nl-NL" sz="1100" dirty="0">
              <a:solidFill>
                <a:prstClr val="black"/>
              </a:solidFill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534" y="1794188"/>
            <a:ext cx="5181600" cy="2840736"/>
          </a:xfrm>
          <a:prstGeom prst="rect">
            <a:avLst/>
          </a:prstGeom>
        </p:spPr>
      </p:pic>
      <p:pic>
        <p:nvPicPr>
          <p:cNvPr id="19" name="Afbeelding 18" descr="Afbeelding met Modeaccessoire, Kraal, Sieraden, Sieraden maken&#10;&#10;Door AI gegenereerde inhoud is mogelijk onjuist.">
            <a:extLst>
              <a:ext uri="{FF2B5EF4-FFF2-40B4-BE49-F238E27FC236}">
                <a16:creationId xmlns:a16="http://schemas.microsoft.com/office/drawing/2014/main" id="{24B4A1B8-5CB4-0775-2EA5-BE1DF5841F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4277" y="3210930"/>
            <a:ext cx="2682378" cy="1653793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3A12DC48-4913-9912-DB3E-EC9DACA5638E}"/>
              </a:ext>
            </a:extLst>
          </p:cNvPr>
          <p:cNvSpPr txBox="1"/>
          <p:nvPr/>
        </p:nvSpPr>
        <p:spPr>
          <a:xfrm>
            <a:off x="370974" y="4963026"/>
            <a:ext cx="611605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 err="1">
                <a:solidFill>
                  <a:srgbClr val="0A0A0A"/>
                </a:solidFill>
                <a:ea typeface="+mn-lt"/>
                <a:cs typeface="+mn-lt"/>
              </a:rPr>
              <a:t>Verminderde</a:t>
            </a:r>
            <a:r>
              <a:rPr lang="en-US" sz="1200" b="1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b="1" dirty="0" err="1">
                <a:solidFill>
                  <a:srgbClr val="0A0A0A"/>
                </a:solidFill>
                <a:ea typeface="+mn-lt"/>
                <a:cs typeface="+mn-lt"/>
              </a:rPr>
              <a:t>hexameervorming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: Door de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vervanging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op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positie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B28 is de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neiging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van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insuline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aspart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om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hexameren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(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complexen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van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zes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insuline-eenheden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)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te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vormen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,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verminderd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.</a:t>
            </a:r>
            <a:endParaRPr lang="nl-NL"/>
          </a:p>
          <a:p>
            <a:r>
              <a:rPr lang="en-US" sz="1200" b="1" dirty="0" err="1">
                <a:solidFill>
                  <a:srgbClr val="0A0A0A"/>
                </a:solidFill>
                <a:ea typeface="+mn-lt"/>
                <a:cs typeface="+mn-lt"/>
              </a:rPr>
              <a:t>Snelle</a:t>
            </a:r>
            <a:r>
              <a:rPr lang="en-US" sz="1200" b="1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b="1" dirty="0" err="1">
                <a:solidFill>
                  <a:srgbClr val="0A0A0A"/>
                </a:solidFill>
                <a:ea typeface="+mn-lt"/>
                <a:cs typeface="+mn-lt"/>
              </a:rPr>
              <a:t>werking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: De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verminderde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hexameervorming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zorgt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ervoor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dat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insuline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aspart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na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subcutane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injectie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sneller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uiteenvalt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in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werkzame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monomeren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(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enkele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insuline-eenheden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).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Hierdoor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wordt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het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sneller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in de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bloedbaan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opgenomen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, wat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resulteert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in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een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snellere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werking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dan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reguliere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 humane </a:t>
            </a:r>
            <a:r>
              <a:rPr lang="en-US" sz="1200" dirty="0" err="1">
                <a:solidFill>
                  <a:srgbClr val="0A0A0A"/>
                </a:solidFill>
                <a:ea typeface="+mn-lt"/>
                <a:cs typeface="+mn-lt"/>
              </a:rPr>
              <a:t>insuline</a:t>
            </a:r>
            <a:r>
              <a:rPr lang="en-US" sz="1200" dirty="0">
                <a:solidFill>
                  <a:srgbClr val="0A0A0A"/>
                </a:solidFill>
                <a:ea typeface="+mn-lt"/>
                <a:cs typeface="+mn-lt"/>
              </a:rPr>
              <a:t>.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9F4C4F6-67DD-B009-4F21-A3E463A6E27F}"/>
              </a:ext>
            </a:extLst>
          </p:cNvPr>
          <p:cNvSpPr txBox="1"/>
          <p:nvPr/>
        </p:nvSpPr>
        <p:spPr>
          <a:xfrm>
            <a:off x="6597316" y="4662237"/>
            <a:ext cx="22860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>
              <a:lnSpc>
                <a:spcPts val="1575"/>
              </a:lnSpc>
            </a:pPr>
            <a:r>
              <a:rPr lang="nl-NL" sz="1400" b="1" baseline="0" dirty="0">
                <a:latin typeface="Calibri"/>
                <a:ea typeface="Segoe UI"/>
                <a:cs typeface="Segoe UI"/>
              </a:rPr>
              <a:t>Werkingsmechanisme</a:t>
            </a:r>
            <a:r>
              <a:rPr lang="nl-NL" sz="1400" baseline="0" dirty="0">
                <a:latin typeface="Calibri"/>
                <a:ea typeface="Segoe UI"/>
                <a:cs typeface="Segoe UI"/>
              </a:rPr>
              <a:t>: </a:t>
            </a:r>
            <a:r>
              <a:rPr lang="nl-NL" sz="1400" dirty="0">
                <a:latin typeface="Calibri"/>
                <a:ea typeface="Segoe UI"/>
                <a:cs typeface="Segoe UI"/>
              </a:rPr>
              <a:t>​</a:t>
            </a:r>
          </a:p>
          <a:p>
            <a:pPr>
              <a:lnSpc>
                <a:spcPts val="1575"/>
              </a:lnSpc>
            </a:pPr>
            <a:r>
              <a:rPr lang="nl-NL" sz="1400" baseline="0" dirty="0">
                <a:latin typeface="Calibri"/>
                <a:ea typeface="Segoe UI"/>
                <a:cs typeface="Segoe UI"/>
              </a:rPr>
              <a:t>Binding insuline aan insuline </a:t>
            </a:r>
            <a:r>
              <a:rPr lang="nl-NL" sz="1400" baseline="0">
                <a:latin typeface="Calibri"/>
                <a:ea typeface="Segoe UI"/>
                <a:cs typeface="Segoe UI"/>
              </a:rPr>
              <a:t>receptor </a:t>
            </a:r>
            <a:r>
              <a:rPr lang="nl-NL" sz="1400">
                <a:latin typeface="Calibri"/>
                <a:ea typeface="Segoe UI"/>
                <a:cs typeface="Segoe UI"/>
              </a:rPr>
              <a:t>-&gt; </a:t>
            </a:r>
            <a:r>
              <a:rPr lang="nl-NL" sz="1400" baseline="0" dirty="0">
                <a:latin typeface="Calibri"/>
                <a:ea typeface="Segoe UI"/>
                <a:cs typeface="Segoe UI"/>
              </a:rPr>
              <a:t>translocatie van </a:t>
            </a:r>
            <a:r>
              <a:rPr lang="nl-NL" sz="1400" baseline="0">
                <a:latin typeface="Calibri"/>
                <a:ea typeface="Segoe UI"/>
                <a:cs typeface="Segoe UI"/>
              </a:rPr>
              <a:t>GLUT4 </a:t>
            </a:r>
            <a:r>
              <a:rPr lang="nl-NL" sz="1400" baseline="0" err="1">
                <a:latin typeface="Calibri"/>
                <a:ea typeface="Segoe UI"/>
                <a:cs typeface="Segoe UI"/>
              </a:rPr>
              <a:t>transporter</a:t>
            </a:r>
            <a:r>
              <a:rPr lang="nl-NL" sz="1400" baseline="0" dirty="0">
                <a:latin typeface="Calibri"/>
                <a:ea typeface="Segoe UI"/>
                <a:cs typeface="Segoe UI"/>
              </a:rPr>
              <a:t> naar membraan om glucose de cel in te transporteren</a:t>
            </a:r>
          </a:p>
        </p:txBody>
      </p:sp>
    </p:spTree>
    <p:extLst>
      <p:ext uri="{BB962C8B-B14F-4D97-AF65-F5344CB8AC3E}">
        <p14:creationId xmlns:p14="http://schemas.microsoft.com/office/powerpoint/2010/main" val="3566201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49DE3-0BE1-7829-C870-649B2C147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534970D6-B0DA-F282-8872-1B93522DC64A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Terugkoppeling casus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93 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–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Januari 2026</a:t>
            </a:r>
            <a:r>
              <a:rPr lang="nl-NL" dirty="0">
                <a:solidFill>
                  <a:prstClr val="white"/>
                </a:solidFill>
                <a:latin typeface="Calibri Light" panose="020F0302020204030204"/>
              </a:rPr>
              <a:t>an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8FA9CEC-2E66-9550-59D5-1CB608519C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1197" y="17705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B05CD435-67FB-2B3A-97F5-DA6A0BCC3975}"/>
              </a:ext>
            </a:extLst>
          </p:cNvPr>
          <p:cNvSpPr txBox="1"/>
          <p:nvPr/>
        </p:nvSpPr>
        <p:spPr>
          <a:xfrm>
            <a:off x="4511039" y="64433"/>
            <a:ext cx="3272259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Pill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65A31E5D-AA8B-35BC-1AC8-5F3961288525}"/>
              </a:ext>
            </a:extLst>
          </p:cNvPr>
          <p:cNvSpPr/>
          <p:nvPr/>
        </p:nvSpPr>
        <p:spPr>
          <a:xfrm>
            <a:off x="202110" y="1529630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D3E6448-7366-28EF-A9AA-4A224ECC1A47}"/>
              </a:ext>
            </a:extLst>
          </p:cNvPr>
          <p:cNvSpPr txBox="1"/>
          <p:nvPr/>
        </p:nvSpPr>
        <p:spPr>
          <a:xfrm>
            <a:off x="144976" y="510360"/>
            <a:ext cx="5590806" cy="707886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4000"/>
              <a:t>Pomp paniek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2690106A-EF02-9A97-6149-67C7F2401F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247736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D629A038-4F6E-043A-FD19-8475AD03BB8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lang="nl-NL" dirty="0">
                <a:solidFill>
                  <a:prstClr val="black"/>
                </a:solidFill>
                <a:latin typeface="Calibri Light" panose="020F0302020204030204"/>
                <a:hlinkClick r:id="rId5"/>
              </a:rPr>
              <a:t>bitterpillnvkfb@gmail.com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ACC570C9-91FB-ABAC-8E99-73B97E46DCC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1652588"/>
            <a:ext cx="8639175" cy="435610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AE03A0D2-CA85-FFB7-D60E-A61E4252F332}"/>
              </a:ext>
            </a:extLst>
          </p:cNvPr>
          <p:cNvSpPr/>
          <p:nvPr/>
        </p:nvSpPr>
        <p:spPr>
          <a:xfrm>
            <a:off x="6838462" y="6371480"/>
            <a:ext cx="168030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6E28E3D-7A19-F6AC-3CDF-93D8C1B1A086}"/>
              </a:ext>
            </a:extLst>
          </p:cNvPr>
          <p:cNvSpPr txBox="1"/>
          <p:nvPr/>
        </p:nvSpPr>
        <p:spPr>
          <a:xfrm>
            <a:off x="6355891" y="6443029"/>
            <a:ext cx="278810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nl-NL" sz="1100" b="1">
                <a:solidFill>
                  <a:prstClr val="black"/>
                </a:solidFill>
              </a:rPr>
              <a:t>Aangeleverd door: MUMC+</a:t>
            </a:r>
            <a:endParaRPr lang="nl-NL" sz="1100">
              <a:solidFill>
                <a:prstClr val="black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8A9C98F-1AFE-4AA1-FFF8-D515C8F002BA}"/>
              </a:ext>
            </a:extLst>
          </p:cNvPr>
          <p:cNvSpPr txBox="1"/>
          <p:nvPr/>
        </p:nvSpPr>
        <p:spPr>
          <a:xfrm>
            <a:off x="5611648" y="5232856"/>
            <a:ext cx="3020768" cy="4710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1200">
                <a:ea typeface="Calibri"/>
                <a:cs typeface="Calibri"/>
              </a:rPr>
              <a:t>Figuur: plasma concentratie na </a:t>
            </a:r>
            <a:r>
              <a:rPr lang="nl-NL" sz="1200" dirty="0">
                <a:ea typeface="Calibri"/>
                <a:cs typeface="Calibri"/>
              </a:rPr>
              <a:t>subcutane </a:t>
            </a:r>
            <a:r>
              <a:rPr lang="nl-NL" sz="1200">
                <a:ea typeface="Calibri"/>
                <a:cs typeface="Calibri"/>
              </a:rPr>
              <a:t>toediening insuline </a:t>
            </a:r>
            <a:r>
              <a:rPr lang="nl-NL" sz="1200" err="1">
                <a:ea typeface="Calibri"/>
                <a:cs typeface="Calibri"/>
              </a:rPr>
              <a:t>aspart</a:t>
            </a:r>
            <a:r>
              <a:rPr lang="nl-NL" sz="1200">
                <a:ea typeface="Calibri"/>
                <a:cs typeface="Calibri"/>
              </a:rPr>
              <a:t> 0.2 U/kg </a:t>
            </a:r>
            <a:endParaRPr lang="en-US"/>
          </a:p>
        </p:txBody>
      </p:sp>
      <p:sp>
        <p:nvSpPr>
          <p:cNvPr id="17" name="TextBox 10">
            <a:extLst>
              <a:ext uri="{FF2B5EF4-FFF2-40B4-BE49-F238E27FC236}">
                <a16:creationId xmlns:a16="http://schemas.microsoft.com/office/drawing/2014/main" id="{084604E3-0ED3-83A5-2CF3-80FFEC2E9F2C}"/>
              </a:ext>
            </a:extLst>
          </p:cNvPr>
          <p:cNvSpPr txBox="1"/>
          <p:nvPr/>
        </p:nvSpPr>
        <p:spPr>
          <a:xfrm>
            <a:off x="193222" y="2212399"/>
            <a:ext cx="3246181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nl-NL" b="1">
                <a:solidFill>
                  <a:prstClr val="black"/>
                </a:solidFill>
                <a:latin typeface="Calibri" panose="020F0502020204030204"/>
              </a:rPr>
              <a:t>Farmacokinetiek</a:t>
            </a:r>
            <a:endParaRPr lang="nl-NL">
              <a:solidFill>
                <a:prstClr val="black"/>
              </a:solidFill>
              <a:ea typeface="Calibri"/>
              <a:cs typeface="Calibri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A021A6-31C1-AE89-D60C-3F591AC6886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40" t="14527" r="114" b="307"/>
          <a:stretch>
            <a:fillRect/>
          </a:stretch>
        </p:blipFill>
        <p:spPr>
          <a:xfrm>
            <a:off x="163586" y="2581971"/>
            <a:ext cx="4526528" cy="195573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DEF625-EB7D-2121-6F30-8D35C7084F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8321" y="1777792"/>
            <a:ext cx="2596730" cy="40741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AC812B8-6D39-D68F-F6C0-6327DBC46C6D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69" r="2010" b="1795"/>
          <a:stretch>
            <a:fillRect/>
          </a:stretch>
        </p:blipFill>
        <p:spPr>
          <a:xfrm>
            <a:off x="5164788" y="1898777"/>
            <a:ext cx="3472851" cy="3326189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7EF92C12-5935-5ED8-1BDB-1028B4A6822D}"/>
              </a:ext>
            </a:extLst>
          </p:cNvPr>
          <p:cNvSpPr txBox="1"/>
          <p:nvPr/>
        </p:nvSpPr>
        <p:spPr>
          <a:xfrm>
            <a:off x="7563556" y="1975556"/>
            <a:ext cx="818444" cy="359925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93425D-0E42-0E59-4D5E-6AB3B68A5C98}"/>
              </a:ext>
            </a:extLst>
          </p:cNvPr>
          <p:cNvSpPr txBox="1"/>
          <p:nvPr/>
        </p:nvSpPr>
        <p:spPr>
          <a:xfrm>
            <a:off x="197556" y="5870449"/>
            <a:ext cx="808376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 err="1">
                <a:ea typeface="Calibri"/>
                <a:cs typeface="Calibri"/>
              </a:rPr>
              <a:t>Vraag</a:t>
            </a:r>
            <a:r>
              <a:rPr lang="en-US" sz="1400" dirty="0">
                <a:ea typeface="Calibri"/>
                <a:cs typeface="Calibri"/>
              </a:rPr>
              <a:t>: hoe </a:t>
            </a:r>
            <a:r>
              <a:rPr lang="en-US" sz="1400" dirty="0" err="1">
                <a:ea typeface="Calibri"/>
                <a:cs typeface="Calibri"/>
              </a:rPr>
              <a:t>ziet</a:t>
            </a:r>
            <a:r>
              <a:rPr lang="en-US" sz="1400" dirty="0">
                <a:ea typeface="Calibri"/>
                <a:cs typeface="Calibri"/>
              </a:rPr>
              <a:t> de </a:t>
            </a:r>
            <a:r>
              <a:rPr lang="en-US" sz="1400" dirty="0" err="1">
                <a:ea typeface="Calibri"/>
                <a:cs typeface="Calibri"/>
              </a:rPr>
              <a:t>farmacokinetiek</a:t>
            </a:r>
            <a:r>
              <a:rPr lang="en-US" sz="1400" dirty="0">
                <a:ea typeface="Calibri"/>
                <a:cs typeface="Calibri"/>
              </a:rPr>
              <a:t> </a:t>
            </a:r>
            <a:r>
              <a:rPr lang="en-US" sz="1400" dirty="0" err="1">
                <a:ea typeface="Calibri"/>
                <a:cs typeface="Calibri"/>
              </a:rPr>
              <a:t>en</a:t>
            </a:r>
            <a:r>
              <a:rPr lang="en-US" sz="1400" dirty="0">
                <a:ea typeface="Calibri"/>
                <a:cs typeface="Calibri"/>
              </a:rPr>
              <a:t> </a:t>
            </a:r>
            <a:r>
              <a:rPr lang="en-US" sz="1400" dirty="0" err="1">
                <a:ea typeface="Calibri"/>
                <a:cs typeface="Calibri"/>
              </a:rPr>
              <a:t>dynamiek</a:t>
            </a:r>
            <a:r>
              <a:rPr lang="en-US" sz="1400" dirty="0">
                <a:ea typeface="Calibri"/>
                <a:cs typeface="Calibri"/>
              </a:rPr>
              <a:t> </a:t>
            </a:r>
            <a:r>
              <a:rPr lang="en-US" sz="1400" dirty="0" err="1">
                <a:ea typeface="Calibri"/>
                <a:cs typeface="Calibri"/>
              </a:rPr>
              <a:t>bij</a:t>
            </a:r>
            <a:r>
              <a:rPr lang="en-US" sz="1400" dirty="0">
                <a:ea typeface="Calibri"/>
                <a:cs typeface="Calibri"/>
              </a:rPr>
              <a:t> </a:t>
            </a:r>
            <a:r>
              <a:rPr lang="en-US" sz="1400" dirty="0" err="1">
                <a:ea typeface="Calibri"/>
                <a:cs typeface="Calibri"/>
              </a:rPr>
              <a:t>een</a:t>
            </a:r>
            <a:r>
              <a:rPr lang="en-US" sz="1400" dirty="0">
                <a:ea typeface="Calibri"/>
                <a:cs typeface="Calibri"/>
              </a:rPr>
              <a:t> "bolus in 1 </a:t>
            </a:r>
            <a:r>
              <a:rPr lang="en-US" sz="1400" dirty="0" err="1">
                <a:ea typeface="Calibri"/>
                <a:cs typeface="Calibri"/>
              </a:rPr>
              <a:t>uur</a:t>
            </a:r>
            <a:r>
              <a:rPr lang="en-US" sz="1400" dirty="0">
                <a:ea typeface="Calibri"/>
                <a:cs typeface="Calibri"/>
              </a:rPr>
              <a:t>" iv </a:t>
            </a:r>
            <a:r>
              <a:rPr lang="en-US" sz="1400" dirty="0" err="1">
                <a:ea typeface="Calibri"/>
                <a:cs typeface="Calibri"/>
              </a:rPr>
              <a:t>insuline</a:t>
            </a:r>
            <a:r>
              <a:rPr lang="en-US" sz="1400" dirty="0">
                <a:ea typeface="Calibri"/>
                <a:cs typeface="Calibri"/>
              </a:rPr>
              <a:t> </a:t>
            </a:r>
            <a:r>
              <a:rPr lang="en-US" sz="1400" dirty="0" err="1">
                <a:ea typeface="Calibri"/>
                <a:cs typeface="Calibri"/>
              </a:rPr>
              <a:t>aspart</a:t>
            </a:r>
            <a:r>
              <a:rPr lang="en-US" sz="1400" dirty="0">
                <a:ea typeface="Calibri"/>
                <a:cs typeface="Calibri"/>
              </a:rPr>
              <a:t> </a:t>
            </a:r>
            <a:r>
              <a:rPr lang="en-US" sz="1400" dirty="0" err="1">
                <a:ea typeface="Calibri"/>
                <a:cs typeface="Calibri"/>
              </a:rPr>
              <a:t>toediening</a:t>
            </a:r>
            <a:r>
              <a:rPr lang="en-US" sz="1400" dirty="0">
                <a:ea typeface="Calibri"/>
                <a:cs typeface="Calibri"/>
              </a:rPr>
              <a:t> </a:t>
            </a:r>
            <a:r>
              <a:rPr lang="en-US" sz="1400" dirty="0" err="1">
                <a:ea typeface="Calibri"/>
                <a:cs typeface="Calibri"/>
              </a:rPr>
              <a:t>eruit</a:t>
            </a:r>
            <a:r>
              <a:rPr lang="en-US" sz="1400" dirty="0">
                <a:ea typeface="Calibri"/>
                <a:cs typeface="Calibri"/>
              </a:rPr>
              <a:t>?</a:t>
            </a:r>
            <a:endParaRPr lang="en-US" sz="140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35590A7-6D10-662C-AA3B-F93E5FF39DA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7781" y="4790251"/>
            <a:ext cx="4493919" cy="1087497"/>
          </a:xfrm>
          <a:prstGeom prst="rect">
            <a:avLst/>
          </a:prstGeom>
        </p:spPr>
      </p:pic>
      <p:sp>
        <p:nvSpPr>
          <p:cNvPr id="27" name="TextBox 10">
            <a:extLst>
              <a:ext uri="{FF2B5EF4-FFF2-40B4-BE49-F238E27FC236}">
                <a16:creationId xmlns:a16="http://schemas.microsoft.com/office/drawing/2014/main" id="{F8FB0B8B-76DB-18CB-FD77-36BEB3B7FE6C}"/>
              </a:ext>
            </a:extLst>
          </p:cNvPr>
          <p:cNvSpPr txBox="1"/>
          <p:nvPr/>
        </p:nvSpPr>
        <p:spPr>
          <a:xfrm>
            <a:off x="165000" y="4517214"/>
            <a:ext cx="3246181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nl-NL" b="1">
                <a:solidFill>
                  <a:prstClr val="black"/>
                </a:solidFill>
                <a:latin typeface="Calibri" panose="020F0502020204030204"/>
              </a:rPr>
              <a:t>Farmacodynamiek</a:t>
            </a:r>
            <a:endParaRPr lang="nl-NL" b="1">
              <a:solidFill>
                <a:prstClr val="black"/>
              </a:solidFill>
              <a:ea typeface="Calibri"/>
              <a:cs typeface="Calibri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6763413-FAD6-9C50-9DEC-0C534E9F40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84265" y="1779176"/>
            <a:ext cx="1905470" cy="43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48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Terugkoppeling casus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93 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–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Januari </a:t>
            </a:r>
            <a:r>
              <a:rPr lang="nl-NL" dirty="0">
                <a:solidFill>
                  <a:srgbClr val="000000"/>
                </a:solidFill>
                <a:latin typeface="Calibri Light" panose="020F0302020204030204"/>
              </a:rPr>
              <a:t>2026</a:t>
            </a:r>
            <a:r>
              <a:rPr lang="nl-NL" dirty="0">
                <a:solidFill>
                  <a:prstClr val="white"/>
                </a:solidFill>
                <a:latin typeface="Calibri Light" panose="020F0302020204030204"/>
              </a:rPr>
              <a:t>n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1197" y="17705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4511039" y="64433"/>
            <a:ext cx="3272259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Pill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02110" y="1529630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9820ACF-BE84-42C8-AE89-FF5CE19D4F64}"/>
              </a:ext>
            </a:extLst>
          </p:cNvPr>
          <p:cNvSpPr txBox="1"/>
          <p:nvPr/>
        </p:nvSpPr>
        <p:spPr>
          <a:xfrm>
            <a:off x="198007" y="1956121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Ook deze quiz ontvangen?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Meld je aan via: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852764-B5AC-44D7-A100-3DE2E52DD847}"/>
              </a:ext>
            </a:extLst>
          </p:cNvPr>
          <p:cNvSpPr txBox="1"/>
          <p:nvPr/>
        </p:nvSpPr>
        <p:spPr>
          <a:xfrm>
            <a:off x="144976" y="510360"/>
            <a:ext cx="5590806" cy="707886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4000"/>
              <a:t>Pomp paniek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247736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lang="nl-NL" dirty="0">
                <a:solidFill>
                  <a:prstClr val="black"/>
                </a:solidFill>
                <a:latin typeface="Calibri Light" panose="020F0302020204030204"/>
                <a:hlinkClick r:id="rId5"/>
              </a:rPr>
              <a:t>bitterpillnvkfb@gmail.com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2121B9FA-71ED-4A85-AFE4-A5338C2BF2C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1652588"/>
            <a:ext cx="8639175" cy="435610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6604" y="1717853"/>
            <a:ext cx="3614788" cy="45089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nl-NL" b="1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Complicaties overdosis insuline:</a:t>
            </a:r>
          </a:p>
          <a:p>
            <a:pPr>
              <a:defRPr/>
            </a:pPr>
            <a:endParaRPr lang="nl-NL" dirty="0">
              <a:solidFill>
                <a:prstClr val="black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>
              <a:defRPr/>
            </a:pPr>
            <a:r>
              <a:rPr lang="nl-NL" b="1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-&gt; Hypoglykemie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nl-NL" sz="1100">
                <a:solidFill>
                  <a:srgbClr val="55555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</a:rPr>
              <a:t>Niveau 1 (alert value): bloedglucosewaarde &lt; 3,9 mmol/L en &gt; 3,0 mmol/L</a:t>
            </a:r>
            <a:endParaRPr lang="nl-NL"/>
          </a:p>
          <a:p>
            <a:pPr marL="285750" indent="-285750">
              <a:buFont typeface="Arial"/>
              <a:buChar char="•"/>
              <a:defRPr/>
            </a:pPr>
            <a:r>
              <a:rPr lang="nl-NL" sz="1100">
                <a:solidFill>
                  <a:srgbClr val="55555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</a:rPr>
              <a:t>Niveau 2 (klinisch relevant): bloedglucosewaarde &lt; 3,0 mmol/L</a:t>
            </a:r>
            <a:endParaRPr lang="nl-NL"/>
          </a:p>
          <a:p>
            <a:pPr marL="285750" indent="-285750">
              <a:buFont typeface="Arial"/>
              <a:buChar char="•"/>
              <a:defRPr/>
            </a:pPr>
            <a:r>
              <a:rPr lang="nl-NL" sz="1100">
                <a:solidFill>
                  <a:srgbClr val="55555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</a:rPr>
              <a:t>Niveau 3 (ernstige hypoglykemie): hypoglykemie waarbij hulp van derden nodig is om deze te corrigeren.</a:t>
            </a:r>
            <a:endParaRPr lang="nl-NL"/>
          </a:p>
          <a:p>
            <a:pPr>
              <a:defRPr/>
            </a:pPr>
            <a:endParaRPr lang="nl-NL" dirty="0">
              <a:solidFill>
                <a:prstClr val="black"/>
              </a:solidFill>
              <a:ea typeface="Calibri"/>
              <a:cs typeface="Calibri"/>
            </a:endParaRPr>
          </a:p>
          <a:p>
            <a:pPr>
              <a:defRPr/>
            </a:pPr>
            <a:r>
              <a:rPr lang="nl-NL" b="1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-&gt; Hypokaliemie</a:t>
            </a:r>
          </a:p>
          <a:p>
            <a:pPr>
              <a:defRPr/>
            </a:pPr>
            <a:r>
              <a:rPr lang="nl-NL" sz="1600" dirty="0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Activatie Na+/K+ </a:t>
            </a:r>
            <a:r>
              <a:rPr lang="nl-NL" sz="1600" err="1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ATPase</a:t>
            </a:r>
            <a:r>
              <a:rPr lang="nl-NL" sz="1600" dirty="0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pomp</a:t>
            </a:r>
            <a:endParaRPr lang="nl-NL" sz="1600">
              <a:solidFill>
                <a:prstClr val="black"/>
              </a:solidFill>
              <a:ea typeface="Calibri"/>
              <a:cs typeface="Calibri"/>
            </a:endParaRPr>
          </a:p>
          <a:p>
            <a:pPr>
              <a:defRPr/>
            </a:pPr>
            <a:r>
              <a:rPr lang="nl-NL" sz="1600" dirty="0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-&gt; influx van kalium de cel in </a:t>
            </a:r>
          </a:p>
          <a:p>
            <a:pPr>
              <a:defRPr/>
            </a:pPr>
            <a:r>
              <a:rPr lang="nl-NL" sz="1600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-&gt; daling van extracellulair kalium </a:t>
            </a:r>
            <a:endParaRPr lang="nl-NL" sz="1600" dirty="0">
              <a:solidFill>
                <a:prstClr val="black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>
              <a:defRPr/>
            </a:pPr>
            <a:endParaRPr lang="nl-NL" b="1">
              <a:solidFill>
                <a:prstClr val="black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>
              <a:defRPr/>
            </a:pPr>
            <a:r>
              <a:rPr lang="nl-NL" sz="1600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Vanwege dit mechanisme wordt iv insuline ook gebruikt bij levensbedreigende </a:t>
            </a:r>
            <a:r>
              <a:rPr lang="nl-NL" sz="1600" err="1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hyperkaliemie</a:t>
            </a:r>
            <a:r>
              <a:rPr lang="nl-NL" sz="1600" dirty="0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4D35BC9A-7D63-4E43-95A7-82003E447709}"/>
              </a:ext>
            </a:extLst>
          </p:cNvPr>
          <p:cNvSpPr/>
          <p:nvPr/>
        </p:nvSpPr>
        <p:spPr>
          <a:xfrm>
            <a:off x="6838462" y="6371480"/>
            <a:ext cx="168030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69DDB3F2-2DE4-461B-A6EE-3EDBFBF94075}"/>
              </a:ext>
            </a:extLst>
          </p:cNvPr>
          <p:cNvSpPr txBox="1"/>
          <p:nvPr/>
        </p:nvSpPr>
        <p:spPr>
          <a:xfrm>
            <a:off x="6355891" y="6443029"/>
            <a:ext cx="278810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lang="nl-NL" sz="1100" b="1">
                <a:solidFill>
                  <a:prstClr val="black"/>
                </a:solidFill>
              </a:rPr>
              <a:t>Aangeleverd door: MUMC+</a:t>
            </a:r>
            <a:endParaRPr lang="nl-NL" sz="1100">
              <a:solidFill>
                <a:prstClr val="black"/>
              </a:solidFill>
            </a:endParaRPr>
          </a:p>
        </p:txBody>
      </p:sp>
      <p:pic>
        <p:nvPicPr>
          <p:cNvPr id="13" name="Picture 12" descr="Hypoglycemia (Low Blood Sugar): Symptoms &amp; Treatment">
            <a:extLst>
              <a:ext uri="{FF2B5EF4-FFF2-40B4-BE49-F238E27FC236}">
                <a16:creationId xmlns:a16="http://schemas.microsoft.com/office/drawing/2014/main" id="{279C45EB-8C67-002E-0455-4C976ADAD56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-89" b="8333"/>
          <a:stretch>
            <a:fillRect/>
          </a:stretch>
        </p:blipFill>
        <p:spPr>
          <a:xfrm>
            <a:off x="5058465" y="2166705"/>
            <a:ext cx="3323754" cy="3613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94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Terugkoppeling casus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93 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–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 Januari 2026</a:t>
            </a:r>
            <a:r>
              <a:rPr lang="nl-NL" dirty="0">
                <a:solidFill>
                  <a:prstClr val="white"/>
                </a:solidFill>
                <a:latin typeface="Calibri Light" panose="020F0302020204030204"/>
              </a:rPr>
              <a:t> 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1197" y="17705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4511039" y="64433"/>
            <a:ext cx="3272259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Pill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02110" y="1529630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9820ACF-BE84-42C8-AE89-FF5CE19D4F64}"/>
              </a:ext>
            </a:extLst>
          </p:cNvPr>
          <p:cNvSpPr txBox="1"/>
          <p:nvPr/>
        </p:nvSpPr>
        <p:spPr>
          <a:xfrm>
            <a:off x="26385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Ook deze quiz ontvangen?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Meld je aan via: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852764-B5AC-44D7-A100-3DE2E52DD847}"/>
              </a:ext>
            </a:extLst>
          </p:cNvPr>
          <p:cNvSpPr txBox="1"/>
          <p:nvPr/>
        </p:nvSpPr>
        <p:spPr>
          <a:xfrm>
            <a:off x="144976" y="510360"/>
            <a:ext cx="5590806" cy="707886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nl-NL" sz="4000"/>
              <a:t>Pomp paniek</a:t>
            </a:r>
            <a:endParaRPr lang="en-US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247736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lang="nl-NL" dirty="0">
                <a:solidFill>
                  <a:prstClr val="black"/>
                </a:solidFill>
                <a:latin typeface="Calibri Light" panose="020F0302020204030204"/>
                <a:hlinkClick r:id="rId5"/>
              </a:rPr>
              <a:t>bitterpillnvkfb@gmail.com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2121B9FA-71ED-4A85-AFE4-A5338C2BF2C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1652588"/>
            <a:ext cx="8639175" cy="435610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232" y="1736667"/>
            <a:ext cx="8488478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nl-NL" sz="1600" b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Plan / advies:</a:t>
            </a:r>
          </a:p>
          <a:p>
            <a:pPr>
              <a:defRPr/>
            </a:pPr>
            <a:r>
              <a:rPr lang="nl-NL" sz="160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Geen paniek!</a:t>
            </a:r>
            <a:endParaRPr lang="nl-NL" sz="1600" dirty="0">
              <a:solidFill>
                <a:prstClr val="black"/>
              </a:solidFill>
              <a:ea typeface="Calibri" panose="020F0502020204030204"/>
              <a:cs typeface="Calibri" panose="020F0502020204030204"/>
            </a:endParaRPr>
          </a:p>
          <a:p>
            <a:pPr>
              <a:defRPr/>
            </a:pPr>
            <a:r>
              <a:rPr lang="nl-NL" sz="16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Onderbreek iv insuline toediening ("stop de pomp") </a:t>
            </a:r>
          </a:p>
          <a:p>
            <a:pPr>
              <a:defRPr/>
            </a:pPr>
            <a:r>
              <a:rPr lang="nl-NL" sz="160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Orale inname van koolhydraten om hypoglykemie te voorkomen</a:t>
            </a:r>
            <a:endParaRPr lang="nl-NL">
              <a:solidFill>
                <a:prstClr val="black"/>
              </a:solidFill>
            </a:endParaRPr>
          </a:p>
          <a:p>
            <a:pPr>
              <a:defRPr/>
            </a:pPr>
            <a:r>
              <a:rPr lang="nl-NL" sz="160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Continu glucose 5% infuus continueren -&gt; let op: dit infuus bevat maar weinig glucose! </a:t>
            </a:r>
            <a:endParaRPr lang="nl-NL">
              <a:solidFill>
                <a:prstClr val="black"/>
              </a:solidFill>
              <a:ea typeface="Calibri" panose="020F0502020204030204"/>
              <a:cs typeface="Calibri" panose="020F0502020204030204"/>
            </a:endParaRPr>
          </a:p>
          <a:p>
            <a:pPr>
              <a:defRPr/>
            </a:pPr>
            <a:r>
              <a:rPr lang="nl-NL" sz="16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Rekenvoorbeeld:  glucose 5% = 5 g gram glucose per 100 </a:t>
            </a:r>
            <a:r>
              <a:rPr lang="nl-NL" sz="1600" dirty="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mL</a:t>
            </a:r>
            <a:r>
              <a:rPr lang="nl-NL" sz="16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; 2 L glucose 5% per 24 uur = 100 g glucose per 24 uur =  ± 4 g glucose per uur = ± half tabletje druivensuiker per uur </a:t>
            </a:r>
            <a:endParaRPr lang="nl-NL" dirty="0">
              <a:solidFill>
                <a:prstClr val="black"/>
              </a:solidFill>
              <a:ea typeface="Calibri" panose="020F0502020204030204"/>
              <a:cs typeface="Calibri" panose="020F0502020204030204"/>
            </a:endParaRPr>
          </a:p>
          <a:p>
            <a:pPr>
              <a:defRPr/>
            </a:pPr>
            <a:r>
              <a:rPr lang="nl-NL" sz="160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Opvolgen glucose en kalium</a:t>
            </a:r>
          </a:p>
          <a:p>
            <a:pPr>
              <a:defRPr/>
            </a:pPr>
            <a:endParaRPr lang="nl-NL" sz="1600" b="1" dirty="0">
              <a:solidFill>
                <a:prstClr val="black"/>
              </a:solidFill>
              <a:ea typeface="Calibri" panose="020F0502020204030204"/>
              <a:cs typeface="Calibri" panose="020F0502020204030204"/>
            </a:endParaRPr>
          </a:p>
          <a:p>
            <a:pPr>
              <a:defRPr/>
            </a:pPr>
            <a:r>
              <a:rPr lang="nl-NL" sz="1400" b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Beloop:</a:t>
            </a:r>
          </a:p>
          <a:p>
            <a:pPr>
              <a:defRPr/>
            </a:pP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0:30 uur insuline pomp stop, 3 glazen aanmaaklimonade ("Ranja") gedronken (± 50 g glucose) </a:t>
            </a:r>
          </a:p>
          <a:p>
            <a:pPr>
              <a:defRPr/>
            </a:pP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0:35 uur glucose 19 </a:t>
            </a:r>
            <a:r>
              <a:rPr lang="nl-NL" sz="140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</a:t>
            </a:r>
          </a:p>
          <a:p>
            <a:pPr>
              <a:defRPr/>
            </a:pP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0:47 uur glucose 13 </a:t>
            </a:r>
            <a:r>
              <a:rPr lang="nl-NL" sz="140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/L; Kalium 3.0 </a:t>
            </a:r>
            <a:r>
              <a:rPr lang="nl-NL" sz="140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</a:t>
            </a:r>
          </a:p>
          <a:p>
            <a:pPr>
              <a:defRPr/>
            </a:pP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0:54 uur glucose 9 </a:t>
            </a:r>
            <a:r>
              <a:rPr lang="nl-NL" sz="140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</a:t>
            </a:r>
          </a:p>
          <a:p>
            <a:pPr>
              <a:defRPr/>
            </a:pP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1:15 uur: glucose 11 </a:t>
            </a:r>
            <a:r>
              <a:rPr lang="nl-NL" sz="140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</a:t>
            </a:r>
          </a:p>
          <a:p>
            <a:pPr>
              <a:defRPr/>
            </a:pP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1:30 uur: glucose 15 </a:t>
            </a:r>
            <a:r>
              <a:rPr lang="nl-NL" sz="1400" dirty="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/L, insuline pomp herstart 1E/uur</a:t>
            </a:r>
          </a:p>
          <a:p>
            <a:pPr>
              <a:defRPr/>
            </a:pP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3:27 uur: glucose 23 </a:t>
            </a:r>
            <a:r>
              <a:rPr lang="nl-NL" sz="1400" dirty="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/L, insuline pomp naar 2E/uur; Kalium 4.3 </a:t>
            </a:r>
            <a:r>
              <a:rPr lang="nl-NL" sz="1400" dirty="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</a:t>
            </a:r>
          </a:p>
          <a:p>
            <a:pPr>
              <a:defRPr/>
            </a:pP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6:06 uur: glucose 23 </a:t>
            </a:r>
            <a:r>
              <a:rPr lang="nl-NL" sz="1400" dirty="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/L, insuline pomp naar 6E/uur; Kalium 3.6 </a:t>
            </a:r>
            <a:r>
              <a:rPr lang="nl-NL" sz="1400" dirty="0" err="1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mmol</a:t>
            </a:r>
            <a:r>
              <a:rPr lang="nl-NL" sz="1400" dirty="0">
                <a:solidFill>
                  <a:prstClr val="black"/>
                </a:solidFill>
                <a:ea typeface="Calibri" panose="020F0502020204030204"/>
                <a:cs typeface="Calibri" panose="020F0502020204030204"/>
              </a:rPr>
              <a:t>/L, start kaliumsuppletie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4D35BC9A-7D63-4E43-95A7-82003E447709}"/>
              </a:ext>
            </a:extLst>
          </p:cNvPr>
          <p:cNvSpPr/>
          <p:nvPr/>
        </p:nvSpPr>
        <p:spPr>
          <a:xfrm>
            <a:off x="6838462" y="6371480"/>
            <a:ext cx="168030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69DDB3F2-2DE4-461B-A6EE-3EDBFBF94075}"/>
              </a:ext>
            </a:extLst>
          </p:cNvPr>
          <p:cNvSpPr txBox="1"/>
          <p:nvPr/>
        </p:nvSpPr>
        <p:spPr>
          <a:xfrm>
            <a:off x="6355891" y="6443029"/>
            <a:ext cx="278810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nl-NL" sz="1100" b="1">
                <a:solidFill>
                  <a:prstClr val="black"/>
                </a:solidFill>
              </a:rPr>
              <a:t>Aangeleverd door: MUMC+</a:t>
            </a:r>
            <a:endParaRPr lang="nl-NL" sz="1100">
              <a:solidFill>
                <a:prstClr val="black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E2CAB60-1DEB-DBB1-F1D9-16312A6A6C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94363" y="3726253"/>
            <a:ext cx="839817" cy="226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347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2fa1371-a8b6-4f3f-adb4-6970f0131d81">
      <Terms xmlns="http://schemas.microsoft.com/office/infopath/2007/PartnerControls"/>
    </lcf76f155ced4ddcb4097134ff3c332f>
    <TaxCatchAll xmlns="4f8e1cc1-87a6-43dc-9e2d-f416be1791d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457996B6DBE143BE2FC583469D365A" ma:contentTypeVersion="11" ma:contentTypeDescription="Een nieuw document maken." ma:contentTypeScope="" ma:versionID="4d3df30b9068c18c1355387406b38504">
  <xsd:schema xmlns:xsd="http://www.w3.org/2001/XMLSchema" xmlns:xs="http://www.w3.org/2001/XMLSchema" xmlns:p="http://schemas.microsoft.com/office/2006/metadata/properties" xmlns:ns2="72fa1371-a8b6-4f3f-adb4-6970f0131d81" xmlns:ns3="4f8e1cc1-87a6-43dc-9e2d-f416be1791df" targetNamespace="http://schemas.microsoft.com/office/2006/metadata/properties" ma:root="true" ma:fieldsID="e65de30d7a9cd3cabc9fa3083bc6be68" ns2:_="" ns3:_="">
    <xsd:import namespace="72fa1371-a8b6-4f3f-adb4-6970f0131d81"/>
    <xsd:import namespace="4f8e1cc1-87a6-43dc-9e2d-f416be1791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a1371-a8b6-4f3f-adb4-6970f0131d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a3fee81e-aadb-4897-98b8-509311688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8e1cc1-87a6-43dc-9e2d-f416be1791d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6cf1c37-89e8-449f-b581-e816d3737bb9}" ma:internalName="TaxCatchAll" ma:showField="CatchAllData" ma:web="4f8e1cc1-87a6-43dc-9e2d-f416be1791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94C8FA-E415-4B75-B460-33CE9F375C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254DB7-F662-4C3D-8602-E6EE5097A59E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72fa1371-a8b6-4f3f-adb4-6970f0131d81"/>
    <ds:schemaRef ds:uri="http://schemas.microsoft.com/office/2006/documentManagement/types"/>
    <ds:schemaRef ds:uri="4f8e1cc1-87a6-43dc-9e2d-f416be1791df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DB1FDC4-0640-4E8A-9B42-2122474609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a1371-a8b6-4f3f-adb4-6970f0131d81"/>
    <ds:schemaRef ds:uri="4f8e1cc1-87a6-43dc-9e2d-f416be1791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798</Words>
  <Application>Microsoft Office PowerPoint</Application>
  <PresentationFormat>Diavoorstelling (4:3)</PresentationFormat>
  <Paragraphs>105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Smeets, Nori</dc:creator>
  <cp:lastModifiedBy>Deben, Debbie</cp:lastModifiedBy>
  <cp:revision>796</cp:revision>
  <dcterms:created xsi:type="dcterms:W3CDTF">2020-01-09T13:28:19Z</dcterms:created>
  <dcterms:modified xsi:type="dcterms:W3CDTF">2026-01-21T17:58:34Z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0x0101003C457996B6DBE143BE2FC583469D365A</vt:lpwstr>
  </property>
  <property fmtid="{D5CDD505-2E9C-101B-9397-08002B2CF9AE}" pid="3" name="MediaServiceImageTags">
    <vt:lpwstr/>
  </property>
</Properties>
</file>