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1" r:id="rId3"/>
    <p:sldId id="262" r:id="rId4"/>
  </p:sldIdLst>
  <p:sldSz cx="12192000" cy="6858000"/>
  <p:notesSz cx="6858000" cy="9144000"/>
  <p:custDataLst>
    <p:tags r:id="rId5"/>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A7EE0-EDBA-4B95-B099-015CA0EDCBD3}" v="7" dt="2026-06-17T12:48:58.6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3" d="100"/>
          <a:sy n="103" d="100"/>
        </p:scale>
        <p:origin x="148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tags" Target="tags/tag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ben, Debbie" userId="9d8c6a0d-d949-4677-a1f2-60d76fdb3b5a" providerId="ADAL" clId="{6F44DD7C-C65F-4BB8-9263-224F43EC329A}"/>
    <pc:docChg chg="undo custSel delSld modSld">
      <pc:chgData name="Deben, Debbie" userId="9d8c6a0d-d949-4677-a1f2-60d76fdb3b5a" providerId="ADAL" clId="{6F44DD7C-C65F-4BB8-9263-224F43EC329A}" dt="2026-06-17T12:49:53.957" v="64" actId="47"/>
      <pc:docMkLst>
        <pc:docMk/>
      </pc:docMkLst>
      <pc:sldChg chg="addSp modSp mod">
        <pc:chgData name="Deben, Debbie" userId="9d8c6a0d-d949-4677-a1f2-60d76fdb3b5a" providerId="ADAL" clId="{6F44DD7C-C65F-4BB8-9263-224F43EC329A}" dt="2026-06-17T12:49:43.833" v="62" actId="255"/>
        <pc:sldMkLst>
          <pc:docMk/>
          <pc:sldMk cId="1900113314" sldId="258"/>
        </pc:sldMkLst>
        <pc:spChg chg="mod">
          <ac:chgData name="Deben, Debbie" userId="9d8c6a0d-d949-4677-a1f2-60d76fdb3b5a" providerId="ADAL" clId="{6F44DD7C-C65F-4BB8-9263-224F43EC329A}" dt="2026-06-17T12:48:31.971" v="49" actId="14100"/>
          <ac:spMkLst>
            <pc:docMk/>
            <pc:sldMk cId="1900113314" sldId="258"/>
            <ac:spMk id="3" creationId="{C9831B1C-A99E-B118-65D9-EB03CECFCA3A}"/>
          </ac:spMkLst>
        </pc:spChg>
        <pc:spChg chg="mod">
          <ac:chgData name="Deben, Debbie" userId="9d8c6a0d-d949-4677-a1f2-60d76fdb3b5a" providerId="ADAL" clId="{6F44DD7C-C65F-4BB8-9263-224F43EC329A}" dt="2026-06-17T12:46:47.190" v="40" actId="1076"/>
          <ac:spMkLst>
            <pc:docMk/>
            <pc:sldMk cId="1900113314" sldId="258"/>
            <ac:spMk id="4" creationId="{A40DF19C-C423-32A9-6163-85079D8E5B3B}"/>
          </ac:spMkLst>
        </pc:spChg>
        <pc:spChg chg="add mod">
          <ac:chgData name="Deben, Debbie" userId="9d8c6a0d-d949-4677-a1f2-60d76fdb3b5a" providerId="ADAL" clId="{6F44DD7C-C65F-4BB8-9263-224F43EC329A}" dt="2026-06-17T12:49:43.833" v="62" actId="255"/>
          <ac:spMkLst>
            <pc:docMk/>
            <pc:sldMk cId="1900113314" sldId="258"/>
            <ac:spMk id="9" creationId="{A693EC7D-08A9-B9AF-70F3-6C1DD0597755}"/>
          </ac:spMkLst>
        </pc:spChg>
        <pc:spChg chg="add mod">
          <ac:chgData name="Deben, Debbie" userId="9d8c6a0d-d949-4677-a1f2-60d76fdb3b5a" providerId="ADAL" clId="{6F44DD7C-C65F-4BB8-9263-224F43EC329A}" dt="2026-06-17T12:49:37.809" v="61" actId="255"/>
          <ac:spMkLst>
            <pc:docMk/>
            <pc:sldMk cId="1900113314" sldId="258"/>
            <ac:spMk id="11" creationId="{7C8DDAAD-446F-5194-50E1-E2AA267DD6E4}"/>
          </ac:spMkLst>
        </pc:spChg>
        <pc:spChg chg="add mod">
          <ac:chgData name="Deben, Debbie" userId="9d8c6a0d-d949-4677-a1f2-60d76fdb3b5a" providerId="ADAL" clId="{6F44DD7C-C65F-4BB8-9263-224F43EC329A}" dt="2026-06-17T12:49:31.678" v="60" actId="255"/>
          <ac:spMkLst>
            <pc:docMk/>
            <pc:sldMk cId="1900113314" sldId="258"/>
            <ac:spMk id="13" creationId="{BEAC47EB-3A35-E1B5-90AA-A64CE37A2B21}"/>
          </ac:spMkLst>
        </pc:spChg>
        <pc:spChg chg="add mod">
          <ac:chgData name="Deben, Debbie" userId="9d8c6a0d-d949-4677-a1f2-60d76fdb3b5a" providerId="ADAL" clId="{6F44DD7C-C65F-4BB8-9263-224F43EC329A}" dt="2026-06-17T12:49:16.929" v="59" actId="1076"/>
          <ac:spMkLst>
            <pc:docMk/>
            <pc:sldMk cId="1900113314" sldId="258"/>
            <ac:spMk id="15" creationId="{85DA5966-785F-B277-F30C-8C7290C498B3}"/>
          </ac:spMkLst>
        </pc:spChg>
        <pc:picChg chg="mod">
          <ac:chgData name="Deben, Debbie" userId="9d8c6a0d-d949-4677-a1f2-60d76fdb3b5a" providerId="ADAL" clId="{6F44DD7C-C65F-4BB8-9263-224F43EC329A}" dt="2026-06-17T12:46:34.847" v="38" actId="1076"/>
          <ac:picMkLst>
            <pc:docMk/>
            <pc:sldMk cId="1900113314" sldId="258"/>
            <ac:picMk id="1026" creationId="{61928A89-8CD3-DAE2-1990-9309E3B5F0BE}"/>
          </ac:picMkLst>
        </pc:picChg>
      </pc:sldChg>
      <pc:sldChg chg="modSp del mod">
        <pc:chgData name="Deben, Debbie" userId="9d8c6a0d-d949-4677-a1f2-60d76fdb3b5a" providerId="ADAL" clId="{6F44DD7C-C65F-4BB8-9263-224F43EC329A}" dt="2026-06-17T12:49:51.722" v="63" actId="47"/>
        <pc:sldMkLst>
          <pc:docMk/>
          <pc:sldMk cId="1499698023" sldId="259"/>
        </pc:sldMkLst>
        <pc:spChg chg="mod">
          <ac:chgData name="Deben, Debbie" userId="9d8c6a0d-d949-4677-a1f2-60d76fdb3b5a" providerId="ADAL" clId="{6F44DD7C-C65F-4BB8-9263-224F43EC329A}" dt="2026-06-17T12:43:43.701" v="9" actId="14100"/>
          <ac:spMkLst>
            <pc:docMk/>
            <pc:sldMk cId="1499698023" sldId="259"/>
            <ac:spMk id="3" creationId="{C9831B1C-A99E-B118-65D9-EB03CECFCA3A}"/>
          </ac:spMkLst>
        </pc:spChg>
      </pc:sldChg>
      <pc:sldChg chg="modSp del mod">
        <pc:chgData name="Deben, Debbie" userId="9d8c6a0d-d949-4677-a1f2-60d76fdb3b5a" providerId="ADAL" clId="{6F44DD7C-C65F-4BB8-9263-224F43EC329A}" dt="2026-06-17T12:49:53.957" v="64" actId="47"/>
        <pc:sldMkLst>
          <pc:docMk/>
          <pc:sldMk cId="4092703182" sldId="260"/>
        </pc:sldMkLst>
        <pc:spChg chg="mod">
          <ac:chgData name="Deben, Debbie" userId="9d8c6a0d-d949-4677-a1f2-60d76fdb3b5a" providerId="ADAL" clId="{6F44DD7C-C65F-4BB8-9263-224F43EC329A}" dt="2026-06-17T12:48:52.890" v="53" actId="21"/>
          <ac:spMkLst>
            <pc:docMk/>
            <pc:sldMk cId="4092703182" sldId="260"/>
            <ac:spMk id="3" creationId="{1CA61389-86FA-E51B-4B5E-517206F9011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B9BC842A-3804-48B7-9713-A486816E3018}" type="datetimeFigureOut">
              <a:rPr lang="nl-NL" smtClean="0"/>
              <a:t>17-06-2026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1096092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B9BC842A-3804-48B7-9713-A486816E3018}" type="datetimeFigureOut">
              <a:rPr lang="nl-NL" smtClean="0"/>
              <a:t>17-06-2026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2086964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B9BC842A-3804-48B7-9713-A486816E3018}" type="datetimeFigureOut">
              <a:rPr lang="nl-NL" smtClean="0"/>
              <a:t>17-06-2026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3344587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B9BC842A-3804-48B7-9713-A486816E3018}" type="datetimeFigureOut">
              <a:rPr lang="nl-NL" smtClean="0"/>
              <a:t>17-06-2026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3142214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B9BC842A-3804-48B7-9713-A486816E3018}" type="datetimeFigureOut">
              <a:rPr lang="nl-NL" smtClean="0"/>
              <a:t>17-06-2026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588535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B9BC842A-3804-48B7-9713-A486816E3018}" type="datetimeFigureOut">
              <a:rPr lang="nl-NL" smtClean="0"/>
              <a:t>17-06-2026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1108418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B9BC842A-3804-48B7-9713-A486816E3018}" type="datetimeFigureOut">
              <a:rPr lang="nl-NL" smtClean="0"/>
              <a:t>17-06-2026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3104488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B9BC842A-3804-48B7-9713-A486816E3018}" type="datetimeFigureOut">
              <a:rPr lang="nl-NL" smtClean="0"/>
              <a:t>17-06-2026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574615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9BC842A-3804-48B7-9713-A486816E3018}" type="datetimeFigureOut">
              <a:rPr lang="nl-NL" smtClean="0"/>
              <a:t>17-06-2026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3784202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B9BC842A-3804-48B7-9713-A486816E3018}" type="datetimeFigureOut">
              <a:rPr lang="nl-NL" smtClean="0"/>
              <a:t>17-06-2026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383518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B9BC842A-3804-48B7-9713-A486816E3018}" type="datetimeFigureOut">
              <a:rPr lang="nl-NL" smtClean="0"/>
              <a:t>17-06-2026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8787973-9072-45F3-91F8-EAF1B71E529A}" type="slidenum">
              <a:rPr lang="nl-NL" smtClean="0"/>
              <a:t>‹nr.›</a:t>
            </a:fld>
            <a:endParaRPr lang="nl-NL"/>
          </a:p>
        </p:txBody>
      </p:sp>
    </p:spTree>
    <p:extLst>
      <p:ext uri="{BB962C8B-B14F-4D97-AF65-F5344CB8AC3E}">
        <p14:creationId xmlns:p14="http://schemas.microsoft.com/office/powerpoint/2010/main" val="959746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p:cNvGraphicFramePr>
            <a:graphicFrameLocks noChangeAspect="1"/>
          </p:cNvGraphicFramePr>
          <p:nvPr userDrawn="1">
            <p:custDataLst>
              <p:tags r:id="rId13"/>
            </p:custDataLst>
            <p:extLst>
              <p:ext uri="{D42A27DB-BD31-4B8C-83A1-F6EECF244321}">
                <p14:modId xmlns:p14="http://schemas.microsoft.com/office/powerpoint/2010/main" val="12373801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286" imgH="286" progId="TCLayout.ActiveDocument.1">
                  <p:embed/>
                </p:oleObj>
              </mc:Choice>
              <mc:Fallback>
                <p:oleObj name="think-cell Slide" r:id="rId14" imgW="286" imgH="286" progId="TCLayout.ActiveDocument.1">
                  <p:embed/>
                  <p:pic>
                    <p:nvPicPr>
                      <p:cNvPr id="8" name="think-cell data - do not delete" hidden="1"/>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C842A-3804-48B7-9713-A486816E3018}" type="datetimeFigureOut">
              <a:rPr lang="nl-NL" smtClean="0"/>
              <a:t>17-06-2026</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787973-9072-45F3-91F8-EAF1B71E529A}" type="slidenum">
              <a:rPr lang="nl-NL" smtClean="0"/>
              <a:t>‹nr.›</a:t>
            </a:fld>
            <a:endParaRPr lang="nl-NL"/>
          </a:p>
        </p:txBody>
      </p:sp>
    </p:spTree>
    <p:extLst>
      <p:ext uri="{BB962C8B-B14F-4D97-AF65-F5344CB8AC3E}">
        <p14:creationId xmlns:p14="http://schemas.microsoft.com/office/powerpoint/2010/main" val="21022910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ureus.com/articles/336760-amoxicillin-triggered-rash-in-latent-epstein-barr-virus-infection-a-case-of-kawasaki-disease-mimicry-in-a-seven-year-old-girl#!/" TargetMode="External"/><Relationship Id="rId2" Type="http://schemas.openxmlformats.org/officeDocument/2006/relationships/hyperlink" Target="https://pmc.ncbi.nlm.nih.gov/articles/PMC12398297/#REF8"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medischcontact.nl/opinie/reacties/ingezonden-reactie/reactie-op-penicilline-bij-ebv-infectie" TargetMode="External"/><Relationship Id="rId7" Type="http://schemas.openxmlformats.org/officeDocument/2006/relationships/image" Target="../media/image3.png"/><Relationship Id="rId2" Type="http://schemas.openxmlformats.org/officeDocument/2006/relationships/hyperlink" Target="https://pmc.ncbi.nlm.nih.gov/articles/PMC6518816/" TargetMode="External"/><Relationship Id="rId1" Type="http://schemas.openxmlformats.org/officeDocument/2006/relationships/slideLayout" Target="../slideLayouts/slideLayout2.xml"/><Relationship Id="rId6" Type="http://schemas.openxmlformats.org/officeDocument/2006/relationships/hyperlink" Target="https://journals.asm.org/doi/10.1128/aac.00249-23" TargetMode="External"/><Relationship Id="rId5" Type="http://schemas.openxmlformats.org/officeDocument/2006/relationships/hyperlink" Target="https://www.uptodate.com/contents/exanthematous-maculopapular-drug-eruption?search=ebv%20amoxicillin%20exantheme&amp;source=search_result&amp;selectedTitle=2~150&amp;usage_type=default&amp;display_rank=2" TargetMode="External"/><Relationship Id="rId4" Type="http://schemas.openxmlformats.org/officeDocument/2006/relationships/hyperlink" Target="https://pubmed.ncbi.nlm.nih.gov/2961768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3658B1-CACB-6090-F41B-6C2118BB1A3D}"/>
              </a:ext>
            </a:extLst>
          </p:cNvPr>
          <p:cNvSpPr>
            <a:spLocks noGrp="1"/>
          </p:cNvSpPr>
          <p:nvPr>
            <p:ph type="title"/>
          </p:nvPr>
        </p:nvSpPr>
        <p:spPr>
          <a:xfrm>
            <a:off x="838200" y="365125"/>
            <a:ext cx="10289345" cy="1325563"/>
          </a:xfrm>
        </p:spPr>
        <p:txBody>
          <a:bodyPr/>
          <a:lstStyle/>
          <a:p>
            <a:r>
              <a:rPr lang="nl-NL" dirty="0"/>
              <a:t>Casus DLZ: </a:t>
            </a:r>
            <a:r>
              <a:rPr lang="nl-NL" dirty="0" err="1"/>
              <a:t>To</a:t>
            </a:r>
            <a:r>
              <a:rPr lang="nl-NL" dirty="0"/>
              <a:t> label or </a:t>
            </a:r>
            <a:r>
              <a:rPr lang="nl-NL" dirty="0" err="1"/>
              <a:t>not</a:t>
            </a:r>
            <a:r>
              <a:rPr lang="nl-NL" dirty="0"/>
              <a:t> </a:t>
            </a:r>
            <a:r>
              <a:rPr lang="nl-NL" dirty="0" err="1"/>
              <a:t>to</a:t>
            </a:r>
            <a:r>
              <a:rPr lang="nl-NL" dirty="0"/>
              <a:t> label: antibiotica allergie?	</a:t>
            </a:r>
          </a:p>
        </p:txBody>
      </p:sp>
      <p:sp>
        <p:nvSpPr>
          <p:cNvPr id="3" name="Tijdelijke aanduiding voor inhoud 2">
            <a:extLst>
              <a:ext uri="{FF2B5EF4-FFF2-40B4-BE49-F238E27FC236}">
                <a16:creationId xmlns:a16="http://schemas.microsoft.com/office/drawing/2014/main" id="{C9831B1C-A99E-B118-65D9-EB03CECFCA3A}"/>
              </a:ext>
            </a:extLst>
          </p:cNvPr>
          <p:cNvSpPr>
            <a:spLocks noGrp="1"/>
          </p:cNvSpPr>
          <p:nvPr>
            <p:ph idx="1"/>
          </p:nvPr>
        </p:nvSpPr>
        <p:spPr>
          <a:xfrm>
            <a:off x="838199" y="1853761"/>
            <a:ext cx="11408417" cy="4351338"/>
          </a:xfrm>
        </p:spPr>
        <p:txBody>
          <a:bodyPr>
            <a:normAutofit/>
          </a:bodyPr>
          <a:lstStyle/>
          <a:p>
            <a:r>
              <a:rPr lang="nl-NL" sz="1800" dirty="0"/>
              <a:t>VG: Blanco. Anamnese: Patiënte (17 jarige vrouw) op de SEH ervaart sinds 2 weken algehele malaise, met keelpijn en koorts. Via de huisarts is doxycycline en amoxicilline gestart (nadien uitgebreid naar amoxicilline/clavulaanzuur). De dag na de laatste gift antibiotica is erytheem ontstaan over het gehele lichaam (zie foto), met tevens zwelling van het gelaat/keel. </a:t>
            </a:r>
            <a:r>
              <a:rPr lang="nl-NL" sz="1800" dirty="0" err="1"/>
              <a:t>Desloratadine</a:t>
            </a:r>
            <a:r>
              <a:rPr lang="nl-NL" sz="1800" dirty="0"/>
              <a:t> is gestart maar gaf geen gewenst effect en patiënt ervaarde nog steeds milde jeuk. Op de dag van presentatie heeft ze een gevoel van kortademigheid en een zwelling in de keel. De huisarts heeft 2x adrenaline gegeven en via de ambulance is </a:t>
            </a:r>
            <a:r>
              <a:rPr lang="nl-NL" sz="1800" dirty="0" err="1"/>
              <a:t>clemastine</a:t>
            </a:r>
            <a:r>
              <a:rPr lang="nl-NL" sz="1800" dirty="0"/>
              <a:t> toegediend. Nadien zijn de klachten verbeterd. </a:t>
            </a:r>
          </a:p>
          <a:p>
            <a:r>
              <a:rPr lang="nl-NL" sz="1800" dirty="0" err="1"/>
              <a:t>Med</a:t>
            </a:r>
            <a:r>
              <a:rPr lang="nl-NL" sz="1800" dirty="0"/>
              <a:t>/ OAC sinds 5 dagen</a:t>
            </a:r>
          </a:p>
          <a:p>
            <a:r>
              <a:rPr lang="nl-NL" sz="1800" dirty="0" err="1"/>
              <a:t>All</a:t>
            </a:r>
            <a:r>
              <a:rPr lang="nl-NL" sz="1800" dirty="0"/>
              <a:t>/ Geen bekend</a:t>
            </a:r>
          </a:p>
          <a:p>
            <a:r>
              <a:rPr lang="nl-NL" sz="1800" dirty="0" err="1"/>
              <a:t>Intox</a:t>
            </a:r>
            <a:r>
              <a:rPr lang="nl-NL" sz="1800" dirty="0"/>
              <a:t>/ rookt niet, geen alcohol en geen drugs</a:t>
            </a:r>
          </a:p>
          <a:p>
            <a:endParaRPr lang="nl-NL" dirty="0"/>
          </a:p>
          <a:p>
            <a:endParaRPr lang="nl-NL" dirty="0"/>
          </a:p>
          <a:p>
            <a:endParaRPr lang="nl-NL" dirty="0"/>
          </a:p>
        </p:txBody>
      </p:sp>
      <p:pic>
        <p:nvPicPr>
          <p:cNvPr id="1026" name="Picture 2" descr="Groene gezondheidszorg">
            <a:extLst>
              <a:ext uri="{FF2B5EF4-FFF2-40B4-BE49-F238E27FC236}">
                <a16:creationId xmlns:a16="http://schemas.microsoft.com/office/drawing/2014/main" id="{61928A89-8CD3-DAE2-1990-9309E3B5F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0550" y="4019341"/>
            <a:ext cx="3796067" cy="2501670"/>
          </a:xfrm>
          <a:prstGeom prst="rect">
            <a:avLst/>
          </a:prstGeom>
          <a:noFill/>
          <a:extLst>
            <a:ext uri="{909E8E84-426E-40DD-AFC4-6F175D3DCCD1}">
              <a14:hiddenFill xmlns:a14="http://schemas.microsoft.com/office/drawing/2010/main">
                <a:solidFill>
                  <a:srgbClr val="FFFFFF"/>
                </a:solidFill>
              </a14:hiddenFill>
            </a:ext>
          </a:extLst>
        </p:spPr>
      </p:pic>
      <p:sp>
        <p:nvSpPr>
          <p:cNvPr id="4" name="Tekstvak 3">
            <a:extLst>
              <a:ext uri="{FF2B5EF4-FFF2-40B4-BE49-F238E27FC236}">
                <a16:creationId xmlns:a16="http://schemas.microsoft.com/office/drawing/2014/main" id="{A40DF19C-C423-32A9-6163-85079D8E5B3B}"/>
              </a:ext>
            </a:extLst>
          </p:cNvPr>
          <p:cNvSpPr txBox="1"/>
          <p:nvPr/>
        </p:nvSpPr>
        <p:spPr>
          <a:xfrm>
            <a:off x="9149095" y="6553217"/>
            <a:ext cx="3721086" cy="276999"/>
          </a:xfrm>
          <a:prstGeom prst="rect">
            <a:avLst/>
          </a:prstGeom>
          <a:noFill/>
        </p:spPr>
        <p:txBody>
          <a:bodyPr wrap="square" rtlCol="0">
            <a:spAutoFit/>
          </a:bodyPr>
          <a:lstStyle/>
          <a:p>
            <a:r>
              <a:rPr lang="nl-NL" sz="1200" dirty="0"/>
              <a:t>Geraadpleegd van Groenegezondheid.nl</a:t>
            </a:r>
          </a:p>
        </p:txBody>
      </p:sp>
      <p:pic>
        <p:nvPicPr>
          <p:cNvPr id="5" name="Afbeelding 4">
            <a:extLst>
              <a:ext uri="{FF2B5EF4-FFF2-40B4-BE49-F238E27FC236}">
                <a16:creationId xmlns:a16="http://schemas.microsoft.com/office/drawing/2014/main" id="{EDAACC32-CCF2-9F78-1C0B-0A551AF3820E}"/>
              </a:ext>
            </a:extLst>
          </p:cNvPr>
          <p:cNvPicPr>
            <a:picLocks noChangeAspect="1"/>
          </p:cNvPicPr>
          <p:nvPr/>
        </p:nvPicPr>
        <p:blipFill>
          <a:blip r:embed="rId3"/>
          <a:stretch>
            <a:fillRect/>
          </a:stretch>
        </p:blipFill>
        <p:spPr>
          <a:xfrm>
            <a:off x="10650613" y="160637"/>
            <a:ext cx="1406373" cy="1183356"/>
          </a:xfrm>
          <a:prstGeom prst="rect">
            <a:avLst/>
          </a:prstGeom>
        </p:spPr>
      </p:pic>
      <p:sp useBgFill="1">
        <p:nvSpPr>
          <p:cNvPr id="6" name="Tekstvak 5">
            <a:extLst>
              <a:ext uri="{FF2B5EF4-FFF2-40B4-BE49-F238E27FC236}">
                <a16:creationId xmlns:a16="http://schemas.microsoft.com/office/drawing/2014/main" id="{84230201-BCCE-71E2-F349-C1C32044D029}"/>
              </a:ext>
            </a:extLst>
          </p:cNvPr>
          <p:cNvSpPr txBox="1"/>
          <p:nvPr/>
        </p:nvSpPr>
        <p:spPr>
          <a:xfrm>
            <a:off x="8820442" y="96262"/>
            <a:ext cx="1949477" cy="584775"/>
          </a:xfrm>
          <a:prstGeom prst="rect">
            <a:avLst/>
          </a:prstGeom>
        </p:spPr>
        <p:txBody>
          <a:bodyPr wrap="square" rtlCol="0">
            <a:spAutoFit/>
          </a:bodyPr>
          <a:lstStyle/>
          <a:p>
            <a:pPr algn="r"/>
            <a:r>
              <a:rPr lang="nl-NL" sz="1600" dirty="0">
                <a:latin typeface="+mj-lt"/>
              </a:rPr>
              <a:t>A Bitter </a:t>
            </a:r>
            <a:r>
              <a:rPr lang="nl-NL" sz="1600" dirty="0" err="1">
                <a:latin typeface="+mj-lt"/>
              </a:rPr>
              <a:t>Pill</a:t>
            </a:r>
            <a:endParaRPr lang="nl-NL" sz="1600" dirty="0">
              <a:latin typeface="+mj-lt"/>
            </a:endParaRPr>
          </a:p>
          <a:p>
            <a:pPr algn="r"/>
            <a:r>
              <a:rPr lang="nl-NL" sz="1600" dirty="0">
                <a:latin typeface="+mj-lt"/>
              </a:rPr>
              <a:t>Farmacologische quiz </a:t>
            </a:r>
          </a:p>
        </p:txBody>
      </p:sp>
      <p:sp>
        <p:nvSpPr>
          <p:cNvPr id="7" name="Rechthoek 6">
            <a:extLst>
              <a:ext uri="{FF2B5EF4-FFF2-40B4-BE49-F238E27FC236}">
                <a16:creationId xmlns:a16="http://schemas.microsoft.com/office/drawing/2014/main" id="{EC83A80A-E064-F205-BF82-7088321A3245}"/>
              </a:ext>
            </a:extLst>
          </p:cNvPr>
          <p:cNvSpPr/>
          <p:nvPr/>
        </p:nvSpPr>
        <p:spPr>
          <a:xfrm>
            <a:off x="0" y="1701870"/>
            <a:ext cx="12192000" cy="8729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latin typeface="Calibri" panose="020F0502020204030204"/>
            </a:endParaRPr>
          </a:p>
        </p:txBody>
      </p:sp>
      <p:sp>
        <p:nvSpPr>
          <p:cNvPr id="9" name="Tekstvak 8">
            <a:extLst>
              <a:ext uri="{FF2B5EF4-FFF2-40B4-BE49-F238E27FC236}">
                <a16:creationId xmlns:a16="http://schemas.microsoft.com/office/drawing/2014/main" id="{A693EC7D-08A9-B9AF-70F3-6C1DD0597755}"/>
              </a:ext>
            </a:extLst>
          </p:cNvPr>
          <p:cNvSpPr txBox="1"/>
          <p:nvPr/>
        </p:nvSpPr>
        <p:spPr>
          <a:xfrm>
            <a:off x="0" y="4460336"/>
            <a:ext cx="3752740" cy="2046714"/>
          </a:xfrm>
          <a:prstGeom prst="rect">
            <a:avLst/>
          </a:prstGeom>
          <a:noFill/>
        </p:spPr>
        <p:txBody>
          <a:bodyPr wrap="square">
            <a:spAutoFit/>
          </a:bodyPr>
          <a:lstStyle/>
          <a:p>
            <a:r>
              <a:rPr lang="nl-NL" sz="1300" dirty="0"/>
              <a:t>ABCDE:</a:t>
            </a:r>
          </a:p>
          <a:p>
            <a:r>
              <a:rPr lang="nl-NL" sz="1300" dirty="0"/>
              <a:t>A: vrij, geen zwelling tong, iets gezwollen tonsillen</a:t>
            </a:r>
          </a:p>
          <a:p>
            <a:r>
              <a:rPr lang="nl-NL" sz="1300" dirty="0"/>
              <a:t>B: AH rustig, </a:t>
            </a:r>
            <a:r>
              <a:rPr lang="nl-NL" sz="1300" dirty="0" err="1"/>
              <a:t>sat</a:t>
            </a:r>
            <a:r>
              <a:rPr lang="nl-NL" sz="1300" dirty="0"/>
              <a:t> &gt;97% bij KL, </a:t>
            </a:r>
          </a:p>
          <a:p>
            <a:r>
              <a:rPr lang="nl-NL" sz="1300" dirty="0"/>
              <a:t>zacht ademgeruis geen bijgeluiden</a:t>
            </a:r>
          </a:p>
          <a:p>
            <a:r>
              <a:rPr lang="nl-NL" sz="1300" dirty="0"/>
              <a:t>C: HD stabiel, Cor s1s2 geen souffle </a:t>
            </a:r>
          </a:p>
          <a:p>
            <a:r>
              <a:rPr lang="nl-NL" sz="1300" dirty="0"/>
              <a:t>D: pupillen </a:t>
            </a:r>
            <a:r>
              <a:rPr lang="nl-NL" sz="1300" dirty="0" err="1"/>
              <a:t>pearl</a:t>
            </a:r>
            <a:r>
              <a:rPr lang="nl-NL" sz="1300" dirty="0"/>
              <a:t>, geen lateralisatie niet </a:t>
            </a:r>
            <a:r>
              <a:rPr lang="nl-NL" sz="1300" dirty="0" err="1"/>
              <a:t>nekstijf</a:t>
            </a:r>
            <a:endParaRPr lang="nl-NL" sz="1300" dirty="0"/>
          </a:p>
          <a:p>
            <a:r>
              <a:rPr lang="nl-NL" sz="1300" dirty="0"/>
              <a:t>E: T = 38,1°C</a:t>
            </a:r>
          </a:p>
          <a:p>
            <a:endParaRPr lang="nl-NL" dirty="0"/>
          </a:p>
          <a:p>
            <a:endParaRPr lang="nl-NL" dirty="0"/>
          </a:p>
        </p:txBody>
      </p:sp>
      <p:sp>
        <p:nvSpPr>
          <p:cNvPr id="11" name="Tekstvak 10">
            <a:extLst>
              <a:ext uri="{FF2B5EF4-FFF2-40B4-BE49-F238E27FC236}">
                <a16:creationId xmlns:a16="http://schemas.microsoft.com/office/drawing/2014/main" id="{7C8DDAAD-446F-5194-50E1-E2AA267DD6E4}"/>
              </a:ext>
            </a:extLst>
          </p:cNvPr>
          <p:cNvSpPr txBox="1"/>
          <p:nvPr/>
        </p:nvSpPr>
        <p:spPr>
          <a:xfrm>
            <a:off x="3463935" y="4460336"/>
            <a:ext cx="2254008" cy="2108269"/>
          </a:xfrm>
          <a:prstGeom prst="rect">
            <a:avLst/>
          </a:prstGeom>
          <a:noFill/>
        </p:spPr>
        <p:txBody>
          <a:bodyPr wrap="square">
            <a:spAutoFit/>
          </a:bodyPr>
          <a:lstStyle/>
          <a:p>
            <a:r>
              <a:rPr lang="nl-NL" sz="1300" dirty="0"/>
              <a:t>Lab:</a:t>
            </a:r>
          </a:p>
          <a:p>
            <a:r>
              <a:rPr lang="nl-NL" sz="1300" dirty="0"/>
              <a:t>CRP: 5 mg/L</a:t>
            </a:r>
          </a:p>
          <a:p>
            <a:r>
              <a:rPr lang="nl-NL" sz="1300" dirty="0"/>
              <a:t>Hemoglobine: 8,3 </a:t>
            </a:r>
            <a:r>
              <a:rPr lang="nl-NL" sz="1300" dirty="0" err="1"/>
              <a:t>mmol</a:t>
            </a:r>
            <a:r>
              <a:rPr lang="nl-NL" sz="1300" dirty="0"/>
              <a:t>/L</a:t>
            </a:r>
          </a:p>
          <a:p>
            <a:r>
              <a:rPr lang="nl-NL" sz="1300" dirty="0"/>
              <a:t>Trombocyten: 191 x10^9/L</a:t>
            </a:r>
          </a:p>
          <a:p>
            <a:r>
              <a:rPr lang="nl-NL" sz="1300" dirty="0" err="1"/>
              <a:t>Leucocyten</a:t>
            </a:r>
            <a:r>
              <a:rPr lang="nl-NL" sz="1300" dirty="0"/>
              <a:t>: 14,0 x10^9/L </a:t>
            </a:r>
          </a:p>
          <a:p>
            <a:r>
              <a:rPr lang="nl-NL" sz="1300" dirty="0"/>
              <a:t>INR: 1,00</a:t>
            </a:r>
          </a:p>
          <a:p>
            <a:r>
              <a:rPr lang="nl-NL" sz="1300" dirty="0"/>
              <a:t>Kalium: 3,8 </a:t>
            </a:r>
            <a:r>
              <a:rPr lang="nl-NL" sz="1300" dirty="0" err="1"/>
              <a:t>mmol</a:t>
            </a:r>
            <a:r>
              <a:rPr lang="nl-NL" sz="1300" dirty="0"/>
              <a:t>/L</a:t>
            </a:r>
          </a:p>
          <a:p>
            <a:r>
              <a:rPr lang="nl-NL" sz="1300" dirty="0"/>
              <a:t>Natrium: 138 </a:t>
            </a:r>
            <a:r>
              <a:rPr lang="nl-NL" sz="1300" dirty="0" err="1"/>
              <a:t>mmol</a:t>
            </a:r>
            <a:r>
              <a:rPr lang="nl-NL" sz="1300" dirty="0"/>
              <a:t>/L</a:t>
            </a:r>
          </a:p>
          <a:p>
            <a:r>
              <a:rPr lang="nl-NL" sz="1300" dirty="0"/>
              <a:t>Ureum: 2,8 </a:t>
            </a:r>
            <a:r>
              <a:rPr lang="nl-NL" sz="1300" dirty="0" err="1"/>
              <a:t>mmol</a:t>
            </a:r>
            <a:r>
              <a:rPr lang="nl-NL" sz="1300" dirty="0"/>
              <a:t>/L</a:t>
            </a:r>
          </a:p>
          <a:p>
            <a:endParaRPr lang="nl-NL" sz="1400" dirty="0"/>
          </a:p>
        </p:txBody>
      </p:sp>
      <p:sp>
        <p:nvSpPr>
          <p:cNvPr id="13" name="Tekstvak 12">
            <a:extLst>
              <a:ext uri="{FF2B5EF4-FFF2-40B4-BE49-F238E27FC236}">
                <a16:creationId xmlns:a16="http://schemas.microsoft.com/office/drawing/2014/main" id="{BEAC47EB-3A35-E1B5-90AA-A64CE37A2B21}"/>
              </a:ext>
            </a:extLst>
          </p:cNvPr>
          <p:cNvSpPr txBox="1"/>
          <p:nvPr/>
        </p:nvSpPr>
        <p:spPr>
          <a:xfrm>
            <a:off x="5533970" y="4521892"/>
            <a:ext cx="6437798" cy="1892826"/>
          </a:xfrm>
          <a:prstGeom prst="rect">
            <a:avLst/>
          </a:prstGeom>
          <a:noFill/>
        </p:spPr>
        <p:txBody>
          <a:bodyPr wrap="square">
            <a:spAutoFit/>
          </a:bodyPr>
          <a:lstStyle/>
          <a:p>
            <a:r>
              <a:rPr lang="nl-NL" sz="1300" dirty="0" err="1"/>
              <a:t>Kreatinine</a:t>
            </a:r>
            <a:r>
              <a:rPr lang="nl-NL" sz="1300" dirty="0"/>
              <a:t>: 55 µmol/L</a:t>
            </a:r>
          </a:p>
          <a:p>
            <a:r>
              <a:rPr lang="nl-NL" sz="1300" dirty="0"/>
              <a:t>Calcium: 2,19 </a:t>
            </a:r>
            <a:r>
              <a:rPr lang="nl-NL" sz="1300" dirty="0" err="1"/>
              <a:t>mmol</a:t>
            </a:r>
            <a:r>
              <a:rPr lang="nl-NL" sz="1300" dirty="0"/>
              <a:t>/L</a:t>
            </a:r>
          </a:p>
          <a:p>
            <a:r>
              <a:rPr lang="nl-NL" sz="1300" dirty="0"/>
              <a:t>GGT: 57 U/L</a:t>
            </a:r>
          </a:p>
          <a:p>
            <a:r>
              <a:rPr lang="nl-NL" sz="1300" dirty="0"/>
              <a:t>AF: 103 U/L</a:t>
            </a:r>
          </a:p>
          <a:p>
            <a:r>
              <a:rPr lang="nl-NL" sz="1300" dirty="0" err="1"/>
              <a:t>Billirubine</a:t>
            </a:r>
            <a:r>
              <a:rPr lang="nl-NL" sz="1300" dirty="0"/>
              <a:t> totaal: 5 µmol/L</a:t>
            </a:r>
          </a:p>
          <a:p>
            <a:r>
              <a:rPr lang="nl-NL" sz="1300" dirty="0"/>
              <a:t>ALAT: 171 U/L</a:t>
            </a:r>
          </a:p>
          <a:p>
            <a:r>
              <a:rPr lang="nl-NL" sz="1300" dirty="0"/>
              <a:t>ASAT: 90 U/L</a:t>
            </a:r>
          </a:p>
          <a:p>
            <a:r>
              <a:rPr lang="nl-NL" sz="1300" dirty="0"/>
              <a:t>LD: 480 U/L</a:t>
            </a:r>
          </a:p>
          <a:p>
            <a:r>
              <a:rPr lang="nl-NL" sz="1300" dirty="0"/>
              <a:t>Albumine: 40 g/L</a:t>
            </a:r>
          </a:p>
        </p:txBody>
      </p:sp>
      <p:sp>
        <p:nvSpPr>
          <p:cNvPr id="15" name="Tekstvak 14">
            <a:extLst>
              <a:ext uri="{FF2B5EF4-FFF2-40B4-BE49-F238E27FC236}">
                <a16:creationId xmlns:a16="http://schemas.microsoft.com/office/drawing/2014/main" id="{85DA5966-785F-B277-F30C-8C7290C498B3}"/>
              </a:ext>
            </a:extLst>
          </p:cNvPr>
          <p:cNvSpPr txBox="1"/>
          <p:nvPr/>
        </p:nvSpPr>
        <p:spPr>
          <a:xfrm>
            <a:off x="58119" y="6460884"/>
            <a:ext cx="9640863" cy="369332"/>
          </a:xfrm>
          <a:prstGeom prst="rect">
            <a:avLst/>
          </a:prstGeom>
          <a:noFill/>
        </p:spPr>
        <p:txBody>
          <a:bodyPr wrap="square">
            <a:spAutoFit/>
          </a:bodyPr>
          <a:lstStyle/>
          <a:p>
            <a:r>
              <a:rPr lang="nl-NL" dirty="0"/>
              <a:t>Vraag: Betreft dit een geneesmiddel allergie? Zo ja, op welk middel? Hoe verder handelen?</a:t>
            </a:r>
          </a:p>
        </p:txBody>
      </p:sp>
    </p:spTree>
    <p:extLst>
      <p:ext uri="{BB962C8B-B14F-4D97-AF65-F5344CB8AC3E}">
        <p14:creationId xmlns:p14="http://schemas.microsoft.com/office/powerpoint/2010/main" val="1900113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00054FC-B00E-6B37-08AF-80D8AC1EF428}"/>
              </a:ext>
            </a:extLst>
          </p:cNvPr>
          <p:cNvSpPr>
            <a:spLocks noGrp="1"/>
          </p:cNvSpPr>
          <p:nvPr>
            <p:ph idx="1"/>
          </p:nvPr>
        </p:nvSpPr>
        <p:spPr>
          <a:xfrm>
            <a:off x="838199" y="1965295"/>
            <a:ext cx="11353801" cy="4384015"/>
          </a:xfrm>
        </p:spPr>
        <p:txBody>
          <a:bodyPr>
            <a:noAutofit/>
          </a:bodyPr>
          <a:lstStyle/>
          <a:p>
            <a:r>
              <a:rPr lang="nl-NL" sz="2000" dirty="0"/>
              <a:t>Er blijkt sprake van een </a:t>
            </a:r>
            <a:r>
              <a:rPr lang="nl-NL" sz="2000" b="1" dirty="0"/>
              <a:t>acute EBV infectie: </a:t>
            </a:r>
            <a:r>
              <a:rPr lang="nl-NL" sz="2000" b="1" dirty="0" err="1"/>
              <a:t>mononucleosis</a:t>
            </a:r>
            <a:r>
              <a:rPr lang="nl-NL" sz="2000" b="1" dirty="0"/>
              <a:t> </a:t>
            </a:r>
            <a:r>
              <a:rPr lang="nl-NL" sz="2000" b="1" dirty="0" err="1"/>
              <a:t>infectiosa</a:t>
            </a:r>
            <a:r>
              <a:rPr lang="nl-NL" sz="2000" b="1" dirty="0"/>
              <a:t> (MI)</a:t>
            </a:r>
            <a:r>
              <a:rPr lang="nl-NL" sz="2000" dirty="0"/>
              <a:t>! </a:t>
            </a:r>
          </a:p>
          <a:p>
            <a:r>
              <a:rPr lang="nl-NL" sz="2000" dirty="0"/>
              <a:t>Een primaire EBV infectie heeft een lange incubatietijd van ongeveer 6 weken. </a:t>
            </a:r>
          </a:p>
          <a:p>
            <a:r>
              <a:rPr lang="nl-NL" sz="2000" dirty="0"/>
              <a:t>Vaak wordt dit </a:t>
            </a:r>
            <a:r>
              <a:rPr lang="nl-NL" sz="2000" b="1" dirty="0"/>
              <a:t>foutief gediagnostiseerd als een bacteriële tonsillitis</a:t>
            </a:r>
            <a:r>
              <a:rPr lang="nl-NL" sz="2000" dirty="0"/>
              <a:t>, waarvoor antibiotica wordt gestart. </a:t>
            </a:r>
          </a:p>
          <a:p>
            <a:r>
              <a:rPr lang="nl-NL" sz="2000" b="1" dirty="0" err="1"/>
              <a:t>Prodromale</a:t>
            </a:r>
            <a:r>
              <a:rPr lang="nl-NL" sz="2000" b="1" dirty="0"/>
              <a:t> fase</a:t>
            </a:r>
            <a:r>
              <a:rPr lang="nl-NL" sz="2000" dirty="0"/>
              <a:t>; malaise, </a:t>
            </a:r>
            <a:r>
              <a:rPr lang="nl-NL" sz="2000" dirty="0" err="1"/>
              <a:t>subfebriliteit</a:t>
            </a:r>
            <a:r>
              <a:rPr lang="nl-NL" sz="2000" dirty="0"/>
              <a:t>, gewrichtspijn en spierpijn. </a:t>
            </a:r>
          </a:p>
          <a:p>
            <a:r>
              <a:rPr lang="nl-NL" sz="2000" b="1" dirty="0"/>
              <a:t>Klassieke kenmerken</a:t>
            </a:r>
            <a:r>
              <a:rPr lang="nl-NL" sz="2000" dirty="0"/>
              <a:t>: koorts, </a:t>
            </a:r>
            <a:r>
              <a:rPr lang="nl-NL" sz="2000" dirty="0" err="1"/>
              <a:t>tonsillopharyngitis</a:t>
            </a:r>
            <a:r>
              <a:rPr lang="nl-NL" sz="2000" dirty="0"/>
              <a:t>, lymfadenopathie, leukocytose en </a:t>
            </a:r>
            <a:r>
              <a:rPr lang="nl-NL" sz="2000" dirty="0" err="1"/>
              <a:t>hepatosplenomegalie</a:t>
            </a:r>
            <a:r>
              <a:rPr lang="nl-NL" sz="2000" dirty="0"/>
              <a:t>.</a:t>
            </a:r>
          </a:p>
          <a:p>
            <a:r>
              <a:rPr lang="nl-NL" sz="2000" dirty="0"/>
              <a:t>In dit geval</a:t>
            </a:r>
            <a:r>
              <a:rPr lang="nl-NL" sz="2000" dirty="0">
                <a:sym typeface="Wingdings" panose="05000000000000000000" pitchFamily="2" charset="2"/>
              </a:rPr>
              <a:t>: amoxicilline </a:t>
            </a:r>
            <a:r>
              <a:rPr lang="nl-NL" sz="2000" dirty="0" err="1">
                <a:sym typeface="Wingdings" panose="05000000000000000000" pitchFamily="2" charset="2"/>
              </a:rPr>
              <a:t>induced</a:t>
            </a:r>
            <a:r>
              <a:rPr lang="nl-NL" sz="2000" dirty="0">
                <a:sym typeface="Wingdings" panose="05000000000000000000" pitchFamily="2" charset="2"/>
              </a:rPr>
              <a:t> </a:t>
            </a:r>
            <a:r>
              <a:rPr lang="nl-NL" sz="2000" dirty="0" err="1">
                <a:sym typeface="Wingdings" panose="05000000000000000000" pitchFamily="2" charset="2"/>
              </a:rPr>
              <a:t>rash</a:t>
            </a:r>
            <a:r>
              <a:rPr lang="nl-NL" sz="2000" dirty="0">
                <a:sym typeface="Wingdings" panose="05000000000000000000" pitchFamily="2" charset="2"/>
              </a:rPr>
              <a:t>: een </a:t>
            </a:r>
            <a:r>
              <a:rPr lang="nl-NL" sz="2000" dirty="0" err="1">
                <a:sym typeface="Wingdings" panose="05000000000000000000" pitchFamily="2" charset="2"/>
              </a:rPr>
              <a:t>beta</a:t>
            </a:r>
            <a:r>
              <a:rPr lang="nl-NL" sz="2000" dirty="0">
                <a:sym typeface="Wingdings" panose="05000000000000000000" pitchFamily="2" charset="2"/>
              </a:rPr>
              <a:t> </a:t>
            </a:r>
            <a:r>
              <a:rPr lang="nl-NL" sz="2000" dirty="0" err="1">
                <a:sym typeface="Wingdings" panose="05000000000000000000" pitchFamily="2" charset="2"/>
              </a:rPr>
              <a:t>lactam</a:t>
            </a:r>
            <a:r>
              <a:rPr lang="nl-NL" sz="2000" dirty="0">
                <a:sym typeface="Wingdings" panose="05000000000000000000" pitchFamily="2" charset="2"/>
              </a:rPr>
              <a:t> adverse drug </a:t>
            </a:r>
            <a:r>
              <a:rPr lang="nl-NL" sz="2000" dirty="0" err="1">
                <a:sym typeface="Wingdings" panose="05000000000000000000" pitchFamily="2" charset="2"/>
              </a:rPr>
              <a:t>reaction</a:t>
            </a:r>
            <a:r>
              <a:rPr lang="nl-NL" sz="2000" dirty="0">
                <a:sym typeface="Wingdings" panose="05000000000000000000" pitchFamily="2" charset="2"/>
              </a:rPr>
              <a:t>: vaak bekend als </a:t>
            </a:r>
            <a:r>
              <a:rPr lang="nl-NL" sz="2000" dirty="0" err="1">
                <a:sym typeface="Wingdings" panose="05000000000000000000" pitchFamily="2" charset="2"/>
              </a:rPr>
              <a:t>maculopapular</a:t>
            </a:r>
            <a:r>
              <a:rPr lang="nl-NL" sz="2000" dirty="0">
                <a:sym typeface="Wingdings" panose="05000000000000000000" pitchFamily="2" charset="2"/>
              </a:rPr>
              <a:t> exantheem. Het exacte mechanisme is onbekend, maar het exantheem ontstaat vaak enkele dagen na start van het antibioticum. Skin </a:t>
            </a:r>
            <a:r>
              <a:rPr lang="nl-NL" sz="2000" dirty="0" err="1">
                <a:sym typeface="Wingdings" panose="05000000000000000000" pitchFamily="2" charset="2"/>
              </a:rPr>
              <a:t>eruptions</a:t>
            </a:r>
            <a:r>
              <a:rPr lang="nl-NL" sz="2000" dirty="0">
                <a:sym typeface="Wingdings" panose="05000000000000000000" pitchFamily="2" charset="2"/>
              </a:rPr>
              <a:t> kunnen ook ontstaan in acute MI zonder antibiotica (incidentie 4,2-13%), maar de </a:t>
            </a:r>
            <a:r>
              <a:rPr lang="nl-NL" sz="2000" b="1" dirty="0">
                <a:sym typeface="Wingdings" panose="05000000000000000000" pitchFamily="2" charset="2"/>
              </a:rPr>
              <a:t>incidentie neemt toe tot 27,8-69% bij antibiotica gebruik</a:t>
            </a:r>
            <a:r>
              <a:rPr lang="nl-NL" sz="2000" dirty="0">
                <a:sym typeface="Wingdings" panose="05000000000000000000" pitchFamily="2" charset="2"/>
              </a:rPr>
              <a:t>. </a:t>
            </a:r>
            <a:br>
              <a:rPr lang="nl-NL" sz="2000" dirty="0">
                <a:sym typeface="Wingdings" panose="05000000000000000000" pitchFamily="2" charset="2"/>
              </a:rPr>
            </a:br>
            <a:r>
              <a:rPr lang="nl-NL" sz="2000" dirty="0" err="1">
                <a:hlinkClick r:id="rId2"/>
              </a:rPr>
              <a:t>Amoxicillin-Clavulanic</a:t>
            </a:r>
            <a:r>
              <a:rPr lang="nl-NL" sz="2000" dirty="0">
                <a:hlinkClick r:id="rId2"/>
              </a:rPr>
              <a:t> Acid-</a:t>
            </a:r>
            <a:r>
              <a:rPr lang="nl-NL" sz="2000" dirty="0" err="1">
                <a:hlinkClick r:id="rId2"/>
              </a:rPr>
              <a:t>Induced</a:t>
            </a:r>
            <a:r>
              <a:rPr lang="nl-NL" sz="2000" dirty="0">
                <a:hlinkClick r:id="rId2"/>
              </a:rPr>
              <a:t> </a:t>
            </a:r>
            <a:r>
              <a:rPr lang="nl-NL" sz="2000" dirty="0" err="1">
                <a:hlinkClick r:id="rId2"/>
              </a:rPr>
              <a:t>Rash</a:t>
            </a:r>
            <a:r>
              <a:rPr lang="nl-NL" sz="2000" dirty="0">
                <a:hlinkClick r:id="rId2"/>
              </a:rPr>
              <a:t> in </a:t>
            </a:r>
            <a:r>
              <a:rPr lang="nl-NL" sz="2000" dirty="0" err="1">
                <a:hlinkClick r:id="rId2"/>
              </a:rPr>
              <a:t>Epstein</a:t>
            </a:r>
            <a:r>
              <a:rPr lang="nl-NL" sz="2000" dirty="0">
                <a:hlinkClick r:id="rId2"/>
              </a:rPr>
              <a:t>-Barr Virus </a:t>
            </a:r>
            <a:r>
              <a:rPr lang="nl-NL" sz="2000" dirty="0" err="1">
                <a:hlinkClick r:id="rId2"/>
              </a:rPr>
              <a:t>Infection</a:t>
            </a:r>
            <a:r>
              <a:rPr lang="nl-NL" sz="2000" dirty="0">
                <a:hlinkClick r:id="rId2"/>
              </a:rPr>
              <a:t>: A Case Report of a </a:t>
            </a:r>
            <a:r>
              <a:rPr lang="nl-NL" sz="2000" dirty="0" err="1">
                <a:hlinkClick r:id="rId2"/>
              </a:rPr>
              <a:t>Diagnostic</a:t>
            </a:r>
            <a:r>
              <a:rPr lang="nl-NL" sz="2000" dirty="0">
                <a:hlinkClick r:id="rId2"/>
              </a:rPr>
              <a:t> </a:t>
            </a:r>
            <a:r>
              <a:rPr lang="nl-NL" sz="2000" dirty="0" err="1">
                <a:hlinkClick r:id="rId2"/>
              </a:rPr>
              <a:t>Pitfall</a:t>
            </a:r>
            <a:r>
              <a:rPr lang="nl-NL" sz="2000" dirty="0">
                <a:hlinkClick r:id="rId2"/>
              </a:rPr>
              <a:t> in a 24-Year-Old Male – PMC</a:t>
            </a:r>
            <a:endParaRPr lang="nl-NL" sz="2000" dirty="0"/>
          </a:p>
          <a:p>
            <a:r>
              <a:rPr lang="nl-NL" sz="2000" dirty="0"/>
              <a:t>Andere misdiagnose die kan worden gezien in studies betreft Kawasaki </a:t>
            </a:r>
            <a:r>
              <a:rPr lang="nl-NL" sz="2000" dirty="0" err="1"/>
              <a:t>disease</a:t>
            </a:r>
            <a:r>
              <a:rPr lang="nl-NL" sz="2000" dirty="0"/>
              <a:t>. </a:t>
            </a:r>
            <a:br>
              <a:rPr lang="nl-NL" sz="2000" dirty="0"/>
            </a:br>
            <a:r>
              <a:rPr lang="nl-NL" sz="2000" dirty="0" err="1">
                <a:hlinkClick r:id="rId3"/>
              </a:rPr>
              <a:t>Amoxicillin-Triggered</a:t>
            </a:r>
            <a:r>
              <a:rPr lang="nl-NL" sz="2000" dirty="0">
                <a:hlinkClick r:id="rId3"/>
              </a:rPr>
              <a:t> </a:t>
            </a:r>
            <a:r>
              <a:rPr lang="nl-NL" sz="2000" dirty="0" err="1">
                <a:hlinkClick r:id="rId3"/>
              </a:rPr>
              <a:t>Rash</a:t>
            </a:r>
            <a:r>
              <a:rPr lang="nl-NL" sz="2000" dirty="0">
                <a:hlinkClick r:id="rId3"/>
              </a:rPr>
              <a:t> in Latent </a:t>
            </a:r>
            <a:r>
              <a:rPr lang="nl-NL" sz="2000" dirty="0" err="1">
                <a:hlinkClick r:id="rId3"/>
              </a:rPr>
              <a:t>Epstein</a:t>
            </a:r>
            <a:r>
              <a:rPr lang="nl-NL" sz="2000" dirty="0">
                <a:hlinkClick r:id="rId3"/>
              </a:rPr>
              <a:t>-Barr Virus </a:t>
            </a:r>
            <a:r>
              <a:rPr lang="nl-NL" sz="2000" dirty="0" err="1">
                <a:hlinkClick r:id="rId3"/>
              </a:rPr>
              <a:t>Infection</a:t>
            </a:r>
            <a:r>
              <a:rPr lang="nl-NL" sz="2000" dirty="0">
                <a:hlinkClick r:id="rId3"/>
              </a:rPr>
              <a:t>: A Case of Kawasaki </a:t>
            </a:r>
            <a:r>
              <a:rPr lang="nl-NL" sz="2000" dirty="0" err="1">
                <a:hlinkClick r:id="rId3"/>
              </a:rPr>
              <a:t>Disease</a:t>
            </a:r>
            <a:r>
              <a:rPr lang="nl-NL" sz="2000" dirty="0">
                <a:hlinkClick r:id="rId3"/>
              </a:rPr>
              <a:t> Mimicry in a </a:t>
            </a:r>
            <a:r>
              <a:rPr lang="nl-NL" sz="2000" dirty="0" err="1">
                <a:hlinkClick r:id="rId3"/>
              </a:rPr>
              <a:t>Seven</a:t>
            </a:r>
            <a:r>
              <a:rPr lang="nl-NL" sz="2000" dirty="0">
                <a:hlinkClick r:id="rId3"/>
              </a:rPr>
              <a:t>-</a:t>
            </a:r>
            <a:r>
              <a:rPr lang="nl-NL" sz="2000" dirty="0" err="1">
                <a:hlinkClick r:id="rId3"/>
              </a:rPr>
              <a:t>Year</a:t>
            </a:r>
            <a:r>
              <a:rPr lang="nl-NL" sz="2000" dirty="0">
                <a:hlinkClick r:id="rId3"/>
              </a:rPr>
              <a:t>-Old Girl | </a:t>
            </a:r>
            <a:r>
              <a:rPr lang="nl-NL" sz="2000" dirty="0" err="1">
                <a:hlinkClick r:id="rId3"/>
              </a:rPr>
              <a:t>Cureus</a:t>
            </a:r>
            <a:endParaRPr lang="nl-NL" sz="2000" dirty="0"/>
          </a:p>
        </p:txBody>
      </p:sp>
      <p:pic>
        <p:nvPicPr>
          <p:cNvPr id="2" name="Afbeelding 1">
            <a:extLst>
              <a:ext uri="{FF2B5EF4-FFF2-40B4-BE49-F238E27FC236}">
                <a16:creationId xmlns:a16="http://schemas.microsoft.com/office/drawing/2014/main" id="{66FDC0BB-70D6-E7F7-2265-7FE08750EA52}"/>
              </a:ext>
            </a:extLst>
          </p:cNvPr>
          <p:cNvPicPr>
            <a:picLocks noChangeAspect="1"/>
          </p:cNvPicPr>
          <p:nvPr/>
        </p:nvPicPr>
        <p:blipFill>
          <a:blip r:embed="rId4"/>
          <a:stretch>
            <a:fillRect/>
          </a:stretch>
        </p:blipFill>
        <p:spPr>
          <a:xfrm>
            <a:off x="10650613" y="160637"/>
            <a:ext cx="1406373" cy="1183356"/>
          </a:xfrm>
          <a:prstGeom prst="rect">
            <a:avLst/>
          </a:prstGeom>
        </p:spPr>
      </p:pic>
      <p:sp useBgFill="1">
        <p:nvSpPr>
          <p:cNvPr id="5" name="Tekstvak 4">
            <a:extLst>
              <a:ext uri="{FF2B5EF4-FFF2-40B4-BE49-F238E27FC236}">
                <a16:creationId xmlns:a16="http://schemas.microsoft.com/office/drawing/2014/main" id="{03E1A605-AE4D-B710-1EC3-A0F038C53361}"/>
              </a:ext>
            </a:extLst>
          </p:cNvPr>
          <p:cNvSpPr txBox="1"/>
          <p:nvPr/>
        </p:nvSpPr>
        <p:spPr>
          <a:xfrm>
            <a:off x="8820442" y="96262"/>
            <a:ext cx="1949477" cy="584775"/>
          </a:xfrm>
          <a:prstGeom prst="rect">
            <a:avLst/>
          </a:prstGeom>
        </p:spPr>
        <p:txBody>
          <a:bodyPr wrap="square" rtlCol="0">
            <a:spAutoFit/>
          </a:bodyPr>
          <a:lstStyle/>
          <a:p>
            <a:pPr algn="r"/>
            <a:r>
              <a:rPr lang="nl-NL" sz="1600" dirty="0">
                <a:latin typeface="+mj-lt"/>
              </a:rPr>
              <a:t>A Bitter </a:t>
            </a:r>
            <a:r>
              <a:rPr lang="nl-NL" sz="1600" dirty="0" err="1">
                <a:latin typeface="+mj-lt"/>
              </a:rPr>
              <a:t>Pill</a:t>
            </a:r>
            <a:endParaRPr lang="nl-NL" sz="1600" dirty="0">
              <a:latin typeface="+mj-lt"/>
            </a:endParaRPr>
          </a:p>
          <a:p>
            <a:pPr algn="r"/>
            <a:r>
              <a:rPr lang="nl-NL" sz="1600" dirty="0">
                <a:latin typeface="+mj-lt"/>
              </a:rPr>
              <a:t>Farmacologische quiz </a:t>
            </a:r>
          </a:p>
        </p:txBody>
      </p:sp>
      <p:sp>
        <p:nvSpPr>
          <p:cNvPr id="7" name="Titel 1">
            <a:extLst>
              <a:ext uri="{FF2B5EF4-FFF2-40B4-BE49-F238E27FC236}">
                <a16:creationId xmlns:a16="http://schemas.microsoft.com/office/drawing/2014/main" id="{DA2DCBBF-34E9-B87B-5414-A95214600757}"/>
              </a:ext>
            </a:extLst>
          </p:cNvPr>
          <p:cNvSpPr>
            <a:spLocks noGrp="1"/>
          </p:cNvSpPr>
          <p:nvPr>
            <p:ph type="title"/>
          </p:nvPr>
        </p:nvSpPr>
        <p:spPr>
          <a:xfrm>
            <a:off x="838200" y="365125"/>
            <a:ext cx="10331548" cy="1325563"/>
          </a:xfrm>
        </p:spPr>
        <p:txBody>
          <a:bodyPr/>
          <a:lstStyle/>
          <a:p>
            <a:r>
              <a:rPr lang="nl-NL" dirty="0"/>
              <a:t>Casus DLZ: </a:t>
            </a:r>
            <a:r>
              <a:rPr lang="nl-NL" dirty="0" err="1"/>
              <a:t>To</a:t>
            </a:r>
            <a:r>
              <a:rPr lang="nl-NL" dirty="0"/>
              <a:t> label or </a:t>
            </a:r>
            <a:r>
              <a:rPr lang="nl-NL" dirty="0" err="1"/>
              <a:t>not</a:t>
            </a:r>
            <a:r>
              <a:rPr lang="nl-NL" dirty="0"/>
              <a:t> </a:t>
            </a:r>
            <a:r>
              <a:rPr lang="nl-NL" dirty="0" err="1"/>
              <a:t>to</a:t>
            </a:r>
            <a:r>
              <a:rPr lang="nl-NL" dirty="0"/>
              <a:t> label: antibiotica allergie?	</a:t>
            </a:r>
          </a:p>
        </p:txBody>
      </p:sp>
      <p:sp>
        <p:nvSpPr>
          <p:cNvPr id="8" name="Rechthoek 7">
            <a:extLst>
              <a:ext uri="{FF2B5EF4-FFF2-40B4-BE49-F238E27FC236}">
                <a16:creationId xmlns:a16="http://schemas.microsoft.com/office/drawing/2014/main" id="{D14173A7-337A-546C-7185-A5B15CC860CB}"/>
              </a:ext>
            </a:extLst>
          </p:cNvPr>
          <p:cNvSpPr/>
          <p:nvPr/>
        </p:nvSpPr>
        <p:spPr>
          <a:xfrm>
            <a:off x="0" y="1701870"/>
            <a:ext cx="12192000" cy="8729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latin typeface="Calibri" panose="020F0502020204030204"/>
            </a:endParaRPr>
          </a:p>
        </p:txBody>
      </p:sp>
    </p:spTree>
    <p:extLst>
      <p:ext uri="{BB962C8B-B14F-4D97-AF65-F5344CB8AC3E}">
        <p14:creationId xmlns:p14="http://schemas.microsoft.com/office/powerpoint/2010/main" val="379727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4C50C62-C41A-50C2-DB45-E38D9067BF18}"/>
              </a:ext>
            </a:extLst>
          </p:cNvPr>
          <p:cNvSpPr>
            <a:spLocks noGrp="1"/>
          </p:cNvSpPr>
          <p:nvPr>
            <p:ph idx="1"/>
          </p:nvPr>
        </p:nvSpPr>
        <p:spPr>
          <a:xfrm>
            <a:off x="838198" y="1941459"/>
            <a:ext cx="11218787" cy="4351338"/>
          </a:xfrm>
        </p:spPr>
        <p:txBody>
          <a:bodyPr>
            <a:noAutofit/>
          </a:bodyPr>
          <a:lstStyle/>
          <a:p>
            <a:r>
              <a:rPr lang="nl-NL" sz="2000" dirty="0"/>
              <a:t>Hoe EBV te herkennen: </a:t>
            </a:r>
            <a:r>
              <a:rPr lang="nl-NL" sz="2000" b="1" dirty="0"/>
              <a:t>lab </a:t>
            </a:r>
            <a:r>
              <a:rPr lang="nl-NL" sz="2000" dirty="0"/>
              <a:t>: verhoogde leverwaardes, verhoogde leukocyten en natuurlijk EBV serologie!</a:t>
            </a:r>
          </a:p>
          <a:p>
            <a:r>
              <a:rPr lang="nl-NL" sz="2000" b="1" dirty="0"/>
              <a:t>Complicaties</a:t>
            </a:r>
            <a:r>
              <a:rPr lang="nl-NL" sz="2000" dirty="0"/>
              <a:t>: hepatitis (vaak vroege complicatie), milt ruptuur en  luchtweg obstructie.</a:t>
            </a:r>
            <a:br>
              <a:rPr lang="nl-NL" sz="2000" dirty="0"/>
            </a:br>
            <a:r>
              <a:rPr lang="en-US" sz="2000" dirty="0">
                <a:hlinkClick r:id="rId2"/>
              </a:rPr>
              <a:t>Epstein-Barr virus and its association with disease - a review of relevance to general practice - PMC</a:t>
            </a:r>
            <a:endParaRPr lang="nl-NL" sz="2000" dirty="0"/>
          </a:p>
          <a:p>
            <a:endParaRPr lang="nl-NL" sz="1400" dirty="0"/>
          </a:p>
          <a:p>
            <a:r>
              <a:rPr lang="nl-NL" sz="2000" dirty="0"/>
              <a:t>Betreft dit nu </a:t>
            </a:r>
            <a:r>
              <a:rPr lang="nl-NL" sz="2000" b="1" dirty="0"/>
              <a:t>definitief</a:t>
            </a:r>
            <a:r>
              <a:rPr lang="nl-NL" sz="2000" dirty="0"/>
              <a:t> </a:t>
            </a:r>
            <a:r>
              <a:rPr lang="nl-NL" sz="2000" b="1" u="sng" dirty="0"/>
              <a:t>geen</a:t>
            </a:r>
            <a:r>
              <a:rPr lang="nl-NL" sz="2000" b="1" dirty="0"/>
              <a:t> allergie</a:t>
            </a:r>
            <a:r>
              <a:rPr lang="nl-NL" sz="2000" dirty="0"/>
              <a:t>?</a:t>
            </a:r>
          </a:p>
          <a:p>
            <a:r>
              <a:rPr lang="nl-NL" sz="2000" dirty="0">
                <a:hlinkClick r:id="rId3"/>
              </a:rPr>
              <a:t>Reactie op penicilline bij EBV-infectie | </a:t>
            </a:r>
            <a:r>
              <a:rPr lang="nl-NL" sz="2000" dirty="0" err="1">
                <a:hlinkClick r:id="rId3"/>
              </a:rPr>
              <a:t>medischcontact</a:t>
            </a:r>
            <a:r>
              <a:rPr lang="nl-NL" sz="2000" dirty="0"/>
              <a:t> -&gt; Meestal berust het exantheem tijdens/na gebruik van amoxicilline bij MI niet op een penicillineallergie, maar de huidreactie kan wel degelijk een uiting zijn hiervan. Die kans is groter als de reactie optreedt bij een ander penicilline. </a:t>
            </a:r>
            <a:r>
              <a:rPr lang="en-US" sz="2000" dirty="0">
                <a:hlinkClick r:id="rId4"/>
              </a:rPr>
              <a:t>Incidence of Antibiotic-Related Rash in Children with Epstein-Barr Virus Infection and Evaluation of the Frequency of Confirmed Antibiotic Hypersensitivity - PubMed</a:t>
            </a:r>
            <a:endParaRPr lang="nl-NL" sz="2000" dirty="0"/>
          </a:p>
          <a:p>
            <a:r>
              <a:rPr lang="nl-NL" sz="2000" dirty="0"/>
              <a:t>In studies is dit ook in cases beschreven bij andere antibiotica, waaronder andere penicillines, cefalosporines en </a:t>
            </a:r>
            <a:r>
              <a:rPr lang="nl-NL" sz="2000" dirty="0" err="1"/>
              <a:t>macrolides</a:t>
            </a:r>
            <a:r>
              <a:rPr lang="nl-NL" sz="2000" dirty="0"/>
              <a:t>. </a:t>
            </a:r>
            <a:r>
              <a:rPr lang="nl-NL" sz="2000" dirty="0" err="1">
                <a:hlinkClick r:id="rId5"/>
              </a:rPr>
              <a:t>Exanthematous</a:t>
            </a:r>
            <a:r>
              <a:rPr lang="nl-NL" sz="2000" dirty="0">
                <a:hlinkClick r:id="rId5"/>
              </a:rPr>
              <a:t> (</a:t>
            </a:r>
            <a:r>
              <a:rPr lang="nl-NL" sz="2000" dirty="0" err="1">
                <a:hlinkClick r:id="rId5"/>
              </a:rPr>
              <a:t>maculopapular</a:t>
            </a:r>
            <a:r>
              <a:rPr lang="nl-NL" sz="2000" dirty="0">
                <a:hlinkClick r:id="rId5"/>
              </a:rPr>
              <a:t>) drug </a:t>
            </a:r>
            <a:r>
              <a:rPr lang="nl-NL" sz="2000" dirty="0" err="1">
                <a:hlinkClick r:id="rId5"/>
              </a:rPr>
              <a:t>eruption</a:t>
            </a:r>
            <a:r>
              <a:rPr lang="nl-NL" sz="2000" dirty="0">
                <a:hlinkClick r:id="rId5"/>
              </a:rPr>
              <a:t> – </a:t>
            </a:r>
            <a:r>
              <a:rPr lang="nl-NL" sz="2000" dirty="0" err="1">
                <a:hlinkClick r:id="rId5"/>
              </a:rPr>
              <a:t>UpToDate</a:t>
            </a:r>
            <a:r>
              <a:rPr lang="nl-NL" sz="2000" dirty="0"/>
              <a:t> </a:t>
            </a:r>
            <a:r>
              <a:rPr lang="en-US" sz="2000" dirty="0">
                <a:hlinkClick r:id="rId6"/>
              </a:rPr>
              <a:t>Association between Antibiotic Exposure and the Risk of Rash in Children with Infectious Mononucleosis: a Multicenter, Retrospective Cohort Study | Antimicrobial Agents and Chemotherapy</a:t>
            </a:r>
            <a:endParaRPr lang="en-US" sz="2000" dirty="0"/>
          </a:p>
        </p:txBody>
      </p:sp>
      <p:pic>
        <p:nvPicPr>
          <p:cNvPr id="2" name="Afbeelding 1">
            <a:extLst>
              <a:ext uri="{FF2B5EF4-FFF2-40B4-BE49-F238E27FC236}">
                <a16:creationId xmlns:a16="http://schemas.microsoft.com/office/drawing/2014/main" id="{B1E0E035-6254-786E-85AD-2D010E89354F}"/>
              </a:ext>
            </a:extLst>
          </p:cNvPr>
          <p:cNvPicPr>
            <a:picLocks noChangeAspect="1"/>
          </p:cNvPicPr>
          <p:nvPr/>
        </p:nvPicPr>
        <p:blipFill>
          <a:blip r:embed="rId7"/>
          <a:stretch>
            <a:fillRect/>
          </a:stretch>
        </p:blipFill>
        <p:spPr>
          <a:xfrm>
            <a:off x="10650613" y="160637"/>
            <a:ext cx="1406373" cy="1183356"/>
          </a:xfrm>
          <a:prstGeom prst="rect">
            <a:avLst/>
          </a:prstGeom>
        </p:spPr>
      </p:pic>
      <p:sp useBgFill="1">
        <p:nvSpPr>
          <p:cNvPr id="5" name="Tekstvak 4">
            <a:extLst>
              <a:ext uri="{FF2B5EF4-FFF2-40B4-BE49-F238E27FC236}">
                <a16:creationId xmlns:a16="http://schemas.microsoft.com/office/drawing/2014/main" id="{175CB02F-D14B-927B-01BC-22C2C03AF1D4}"/>
              </a:ext>
            </a:extLst>
          </p:cNvPr>
          <p:cNvSpPr txBox="1"/>
          <p:nvPr/>
        </p:nvSpPr>
        <p:spPr>
          <a:xfrm>
            <a:off x="8820442" y="96262"/>
            <a:ext cx="1949477" cy="584775"/>
          </a:xfrm>
          <a:prstGeom prst="rect">
            <a:avLst/>
          </a:prstGeom>
        </p:spPr>
        <p:txBody>
          <a:bodyPr wrap="square" rtlCol="0">
            <a:spAutoFit/>
          </a:bodyPr>
          <a:lstStyle/>
          <a:p>
            <a:pPr algn="r"/>
            <a:r>
              <a:rPr lang="nl-NL" sz="1600" dirty="0">
                <a:latin typeface="+mj-lt"/>
              </a:rPr>
              <a:t>A Bitter </a:t>
            </a:r>
            <a:r>
              <a:rPr lang="nl-NL" sz="1600" dirty="0" err="1">
                <a:latin typeface="+mj-lt"/>
              </a:rPr>
              <a:t>Pill</a:t>
            </a:r>
            <a:endParaRPr lang="nl-NL" sz="1600" dirty="0">
              <a:latin typeface="+mj-lt"/>
            </a:endParaRPr>
          </a:p>
          <a:p>
            <a:pPr algn="r"/>
            <a:r>
              <a:rPr lang="nl-NL" sz="1600" dirty="0">
                <a:latin typeface="+mj-lt"/>
              </a:rPr>
              <a:t>Farmacologische quiz </a:t>
            </a:r>
          </a:p>
        </p:txBody>
      </p:sp>
      <p:sp>
        <p:nvSpPr>
          <p:cNvPr id="10" name="Titel 1">
            <a:extLst>
              <a:ext uri="{FF2B5EF4-FFF2-40B4-BE49-F238E27FC236}">
                <a16:creationId xmlns:a16="http://schemas.microsoft.com/office/drawing/2014/main" id="{15001155-AB06-5156-B398-C25ADF45ED2B}"/>
              </a:ext>
            </a:extLst>
          </p:cNvPr>
          <p:cNvSpPr>
            <a:spLocks noGrp="1"/>
          </p:cNvSpPr>
          <p:nvPr>
            <p:ph type="title"/>
          </p:nvPr>
        </p:nvSpPr>
        <p:spPr>
          <a:xfrm>
            <a:off x="838200" y="365125"/>
            <a:ext cx="10331548" cy="1325563"/>
          </a:xfrm>
        </p:spPr>
        <p:txBody>
          <a:bodyPr/>
          <a:lstStyle/>
          <a:p>
            <a:r>
              <a:rPr lang="nl-NL" dirty="0"/>
              <a:t>Casus DLZ: </a:t>
            </a:r>
            <a:r>
              <a:rPr lang="nl-NL" dirty="0" err="1"/>
              <a:t>To</a:t>
            </a:r>
            <a:r>
              <a:rPr lang="nl-NL" dirty="0"/>
              <a:t> label or </a:t>
            </a:r>
            <a:r>
              <a:rPr lang="nl-NL" dirty="0" err="1"/>
              <a:t>not</a:t>
            </a:r>
            <a:r>
              <a:rPr lang="nl-NL" dirty="0"/>
              <a:t> </a:t>
            </a:r>
            <a:r>
              <a:rPr lang="nl-NL" dirty="0" err="1"/>
              <a:t>to</a:t>
            </a:r>
            <a:r>
              <a:rPr lang="nl-NL" dirty="0"/>
              <a:t> label: antibiotica allergie?	</a:t>
            </a:r>
          </a:p>
        </p:txBody>
      </p:sp>
      <p:sp>
        <p:nvSpPr>
          <p:cNvPr id="11" name="Rechthoek 10">
            <a:extLst>
              <a:ext uri="{FF2B5EF4-FFF2-40B4-BE49-F238E27FC236}">
                <a16:creationId xmlns:a16="http://schemas.microsoft.com/office/drawing/2014/main" id="{802CA2AD-EC54-2C58-64FB-EB130CEF4186}"/>
              </a:ext>
            </a:extLst>
          </p:cNvPr>
          <p:cNvSpPr/>
          <p:nvPr/>
        </p:nvSpPr>
        <p:spPr>
          <a:xfrm>
            <a:off x="0" y="1701870"/>
            <a:ext cx="12192000" cy="87294"/>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prstClr val="white"/>
              </a:solidFill>
              <a:latin typeface="Calibri" panose="020F0502020204030204"/>
            </a:endParaRPr>
          </a:p>
        </p:txBody>
      </p:sp>
    </p:spTree>
    <p:extLst>
      <p:ext uri="{BB962C8B-B14F-4D97-AF65-F5344CB8AC3E}">
        <p14:creationId xmlns:p14="http://schemas.microsoft.com/office/powerpoint/2010/main" val="12094444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ae8a6a3-21ec-4240-9791-a6ae802c9fcc}" enabled="0" method="" siteId="{2ae8a6a3-21ec-4240-9791-a6ae802c9fcc}" removed="1"/>
</clbl:labelList>
</file>

<file path=docProps/app.xml><?xml version="1.0" encoding="utf-8"?>
<Properties xmlns="http://schemas.openxmlformats.org/officeDocument/2006/extended-properties" xmlns:vt="http://schemas.openxmlformats.org/officeDocument/2006/docPropsVTypes">
  <TotalTime>328</TotalTime>
  <Words>748</Words>
  <Application>Microsoft Office PowerPoint</Application>
  <PresentationFormat>Breedbeeld</PresentationFormat>
  <Paragraphs>54</Paragraphs>
  <Slides>3</Slides>
  <Notes>0</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3</vt:i4>
      </vt:variant>
    </vt:vector>
  </HeadingPairs>
  <TitlesOfParts>
    <vt:vector size="9" baseType="lpstr">
      <vt:lpstr>Arial</vt:lpstr>
      <vt:lpstr>Calibri</vt:lpstr>
      <vt:lpstr>Calibri Light</vt:lpstr>
      <vt:lpstr>Wingdings</vt:lpstr>
      <vt:lpstr>Kantoorthema</vt:lpstr>
      <vt:lpstr>think-cell Slide</vt:lpstr>
      <vt:lpstr>Casus DLZ: To label or not to label: antibiotica allergie? </vt:lpstr>
      <vt:lpstr>Casus DLZ: To label or not to label: antibiotica allergie? </vt:lpstr>
      <vt:lpstr>Casus DLZ: To label or not to label: antibiotica allergie? </vt:lpstr>
    </vt:vector>
  </TitlesOfParts>
  <Company>Dijklander Ziekenhuis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Casus DLZ: Rash</dc:title>
  <dc:creator>Crommentuijn, Kristel</dc:creator>
  <cp:lastModifiedBy>Deben, Debbie</cp:lastModifiedBy>
  <cp:revision>24</cp:revision>
  <dcterms:created xsi:type="dcterms:W3CDTF">2025-02-04T15:42:44Z</dcterms:created>
  <dcterms:modified xsi:type="dcterms:W3CDTF">2026-06-17T12:50:01Z</dcterms:modified>
</cp:coreProperties>
</file>