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</p:sldIdLst>
  <p:sldSz cx="12192000" cy="6858000"/>
  <p:notesSz cx="6858000" cy="9144000"/>
  <p:custDataLst>
    <p:tags r:id="rId4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CCD1D7"/>
    <a:srgbClr val="F5F6F7"/>
    <a:srgbClr val="A0A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EFE239-CE8D-443A-8B76-4A8F7DDCE820}" v="2" dt="2026-06-29T07:06:19.4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Relationship Id="rId9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609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96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458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21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853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841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48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461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420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51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9746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2373801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5" imgW="286" imgH="286" progId="TCLayout.ActiveDocument.1">
                  <p:embed/>
                </p:oleObj>
              </mc:Choice>
              <mc:Fallback>
                <p:oleObj name="think-cell Slide" r:id="rId15" imgW="286" imgH="286" progId="TCLayout.ActiveDocument.1">
                  <p:embed/>
                  <p:pic>
                    <p:nvPicPr>
                      <p:cNvPr id="8" name="think-cell data - do not delete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C842A-3804-48B7-9713-A486816E3018}" type="datetimeFigureOut">
              <a:rPr lang="nl-NL" smtClean="0"/>
              <a:t>20-08-2026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87973-9072-45F3-91F8-EAF1B71E5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229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macentrum.nl/2026/03/23/opnieuw-aandacht-voor-voorzichtig-gebruik-van-paracetamol-bij-sma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C2A20-B754-5837-9BD0-CF87228E4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3" y="21472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Casus 99: </a:t>
            </a:r>
            <a:r>
              <a:rPr lang="en-US" dirty="0" err="1"/>
              <a:t>leverfalen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21-jarige </a:t>
            </a:r>
            <a:br>
              <a:rPr lang="en-US" dirty="0"/>
            </a:br>
            <a:r>
              <a:rPr lang="en-US" dirty="0" err="1"/>
              <a:t>patiente</a:t>
            </a:r>
            <a:r>
              <a:rPr lang="en-US" dirty="0"/>
              <a:t> met </a:t>
            </a:r>
            <a:r>
              <a:rPr lang="en-US" dirty="0" err="1"/>
              <a:t>spinale</a:t>
            </a:r>
            <a:r>
              <a:rPr lang="en-US" dirty="0"/>
              <a:t> </a:t>
            </a:r>
            <a:r>
              <a:rPr lang="en-US" dirty="0" err="1"/>
              <a:t>musculaire</a:t>
            </a:r>
            <a:r>
              <a:rPr lang="en-US" dirty="0"/>
              <a:t> </a:t>
            </a:r>
            <a:r>
              <a:rPr lang="en-US" dirty="0" err="1"/>
              <a:t>atrofie</a:t>
            </a:r>
            <a:r>
              <a:rPr lang="en-US" dirty="0"/>
              <a:t> (SMA)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78478-5DD5-B5C2-8718-10B5B2D2A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3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b="1" dirty="0"/>
              <a:t>Vg/ </a:t>
            </a:r>
            <a:r>
              <a:rPr lang="en-US" sz="2000" dirty="0"/>
              <a:t>SMA type 3, tot -2 </a:t>
            </a:r>
            <a:r>
              <a:rPr lang="en-US" sz="2000" dirty="0" err="1"/>
              <a:t>weken</a:t>
            </a:r>
            <a:r>
              <a:rPr lang="en-US" sz="2000" dirty="0"/>
              <a:t> </a:t>
            </a:r>
            <a:r>
              <a:rPr lang="en-US" sz="2000" dirty="0" err="1"/>
              <a:t>opname</a:t>
            </a:r>
            <a:r>
              <a:rPr lang="en-US" sz="2000" dirty="0"/>
              <a:t> </a:t>
            </a:r>
            <a:r>
              <a:rPr lang="en-US" sz="2000" dirty="0" err="1"/>
              <a:t>ivm</a:t>
            </a:r>
            <a:r>
              <a:rPr lang="en-US" sz="2000" dirty="0"/>
              <a:t> </a:t>
            </a:r>
            <a:r>
              <a:rPr lang="en-US" sz="2000" dirty="0" err="1"/>
              <a:t>verminderde</a:t>
            </a:r>
            <a:r>
              <a:rPr lang="en-US" sz="2000" dirty="0"/>
              <a:t> intake </a:t>
            </a:r>
            <a:r>
              <a:rPr lang="en-US" sz="2000" dirty="0" err="1"/>
              <a:t>bij</a:t>
            </a:r>
            <a:r>
              <a:rPr lang="en-US" sz="2000" dirty="0"/>
              <a:t> </a:t>
            </a:r>
            <a:r>
              <a:rPr lang="en-US" sz="2000" dirty="0" err="1"/>
              <a:t>spierzwakte</a:t>
            </a:r>
            <a:r>
              <a:rPr lang="en-US" sz="2000" dirty="0"/>
              <a:t>, </a:t>
            </a:r>
            <a:r>
              <a:rPr lang="en-US" sz="2000" dirty="0" err="1"/>
              <a:t>rolstoelgebonden</a:t>
            </a:r>
            <a:endParaRPr lang="en-US" sz="2000" dirty="0"/>
          </a:p>
          <a:p>
            <a:r>
              <a:rPr lang="en-US" sz="2000" b="1" dirty="0"/>
              <a:t>Med/ </a:t>
            </a:r>
            <a:r>
              <a:rPr lang="en-US" sz="2000" dirty="0" err="1"/>
              <a:t>Risdiplam</a:t>
            </a:r>
            <a:r>
              <a:rPr lang="en-US" sz="2000" dirty="0"/>
              <a:t> 5mg 1dd1, </a:t>
            </a:r>
            <a:r>
              <a:rPr lang="en-US" sz="2000" dirty="0" err="1"/>
              <a:t>Ethinylestradiol</a:t>
            </a:r>
            <a:r>
              <a:rPr lang="en-US" sz="2000" dirty="0"/>
              <a:t>/levonorgestrel 30/150mcg 1dd1, Loratadine 10mg 1dd1 zo </a:t>
            </a:r>
            <a:r>
              <a:rPr lang="en-US" sz="2000" dirty="0" err="1"/>
              <a:t>nodig</a:t>
            </a:r>
            <a:endParaRPr lang="en-US" sz="2000" dirty="0"/>
          </a:p>
          <a:p>
            <a:r>
              <a:rPr lang="en-US" sz="2000" b="1" dirty="0" err="1"/>
              <a:t>Intox</a:t>
            </a:r>
            <a:r>
              <a:rPr lang="en-US" sz="2000" b="1" dirty="0"/>
              <a:t>/ </a:t>
            </a:r>
            <a:r>
              <a:rPr lang="en-US" sz="2000" dirty="0"/>
              <a:t>Alcohol-, drugs-, </a:t>
            </a:r>
            <a:r>
              <a:rPr lang="en-US" sz="2000" dirty="0" err="1"/>
              <a:t>roken</a:t>
            </a:r>
            <a:r>
              <a:rPr lang="en-US" sz="2000" dirty="0"/>
              <a:t>-</a:t>
            </a:r>
          </a:p>
          <a:p>
            <a:r>
              <a:rPr lang="en-US" sz="2000" b="1" dirty="0"/>
              <a:t>Lo/ </a:t>
            </a:r>
            <a:r>
              <a:rPr lang="en-US" sz="2000" dirty="0" err="1"/>
              <a:t>Gewicht</a:t>
            </a:r>
            <a:r>
              <a:rPr lang="en-US" sz="2000" dirty="0"/>
              <a:t> 62kg, </a:t>
            </a:r>
            <a:r>
              <a:rPr lang="en-US" sz="2000" dirty="0" err="1"/>
              <a:t>lengte</a:t>
            </a:r>
            <a:r>
              <a:rPr lang="en-US" sz="2000" dirty="0"/>
              <a:t> 147cm (BMI 29)</a:t>
            </a:r>
            <a:endParaRPr lang="en-US" dirty="0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A7751B0D-ED6B-FA1B-7572-C30F8AE26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865" y="160637"/>
            <a:ext cx="1406373" cy="1183356"/>
          </a:xfrm>
          <a:prstGeom prst="rect">
            <a:avLst/>
          </a:prstGeom>
        </p:spPr>
      </p:pic>
      <p:sp useBgFill="1">
        <p:nvSpPr>
          <p:cNvPr id="5" name="Tekstvak 5">
            <a:extLst>
              <a:ext uri="{FF2B5EF4-FFF2-40B4-BE49-F238E27FC236}">
                <a16:creationId xmlns:a16="http://schemas.microsoft.com/office/drawing/2014/main" id="{36CEDDBA-5A0A-71B1-145F-733300FCF761}"/>
              </a:ext>
            </a:extLst>
          </p:cNvPr>
          <p:cNvSpPr txBox="1"/>
          <p:nvPr/>
        </p:nvSpPr>
        <p:spPr>
          <a:xfrm>
            <a:off x="8820442" y="96262"/>
            <a:ext cx="1949477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nl-NL" sz="1600" dirty="0">
                <a:latin typeface="+mj-lt"/>
              </a:rPr>
              <a:t>A Bitter </a:t>
            </a:r>
            <a:r>
              <a:rPr lang="nl-NL" sz="1600" dirty="0" err="1">
                <a:latin typeface="+mj-lt"/>
              </a:rPr>
              <a:t>Pill</a:t>
            </a:r>
            <a:endParaRPr lang="nl-NL" sz="1600" dirty="0">
              <a:latin typeface="+mj-lt"/>
            </a:endParaRPr>
          </a:p>
          <a:p>
            <a:pPr algn="r"/>
            <a:r>
              <a:rPr lang="nl-NL" sz="1600" dirty="0">
                <a:latin typeface="+mj-lt"/>
              </a:rPr>
              <a:t>Farmacologische quiz </a:t>
            </a:r>
          </a:p>
        </p:txBody>
      </p:sp>
      <p:sp>
        <p:nvSpPr>
          <p:cNvPr id="6" name="Rechthoek 6">
            <a:extLst>
              <a:ext uri="{FF2B5EF4-FFF2-40B4-BE49-F238E27FC236}">
                <a16:creationId xmlns:a16="http://schemas.microsoft.com/office/drawing/2014/main" id="{5A4B18B7-60AE-4C80-EB0B-B57F5AAB4D08}"/>
              </a:ext>
            </a:extLst>
          </p:cNvPr>
          <p:cNvSpPr/>
          <p:nvPr/>
        </p:nvSpPr>
        <p:spPr>
          <a:xfrm>
            <a:off x="0" y="1701870"/>
            <a:ext cx="12192000" cy="8729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7D3A134-05DC-6247-D694-49797C233C80}"/>
              </a:ext>
            </a:extLst>
          </p:cNvPr>
          <p:cNvSpPr txBox="1">
            <a:spLocks/>
          </p:cNvSpPr>
          <p:nvPr/>
        </p:nvSpPr>
        <p:spPr>
          <a:xfrm>
            <a:off x="327801" y="3703309"/>
            <a:ext cx="6840749" cy="25101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err="1"/>
              <a:t>Beloop</a:t>
            </a:r>
            <a:r>
              <a:rPr lang="en-US" sz="2000" b="1" dirty="0"/>
              <a:t>/ </a:t>
            </a:r>
          </a:p>
          <a:p>
            <a:pPr lvl="1"/>
            <a:r>
              <a:rPr lang="en-US" sz="2000" b="1" dirty="0"/>
              <a:t>Dag 0: </a:t>
            </a:r>
            <a:r>
              <a:rPr lang="en-US" sz="2000" dirty="0" err="1"/>
              <a:t>heropname</a:t>
            </a:r>
            <a:r>
              <a:rPr lang="en-US" sz="2000" dirty="0"/>
              <a:t> </a:t>
            </a:r>
            <a:r>
              <a:rPr lang="en-US" sz="2000" dirty="0" err="1"/>
              <a:t>ivm</a:t>
            </a:r>
            <a:r>
              <a:rPr lang="en-US" sz="2000" dirty="0"/>
              <a:t> </a:t>
            </a:r>
            <a:r>
              <a:rPr lang="en-US" sz="2000" dirty="0" err="1"/>
              <a:t>dehydratie</a:t>
            </a:r>
            <a:r>
              <a:rPr lang="en-US" sz="2000" dirty="0"/>
              <a:t> en </a:t>
            </a:r>
            <a:r>
              <a:rPr lang="en-US" sz="2000" dirty="0" err="1"/>
              <a:t>verminderde</a:t>
            </a:r>
            <a:r>
              <a:rPr lang="en-US" sz="2000" dirty="0"/>
              <a:t> intake, </a:t>
            </a:r>
            <a:r>
              <a:rPr lang="en-US" sz="2000" dirty="0" err="1"/>
              <a:t>hypokaliëmie</a:t>
            </a:r>
            <a:r>
              <a:rPr lang="en-US" sz="2000" dirty="0"/>
              <a:t> (2.4 mmol/l) en </a:t>
            </a:r>
            <a:r>
              <a:rPr lang="en-US" sz="2000" dirty="0" err="1"/>
              <a:t>ketoacidose</a:t>
            </a:r>
            <a:r>
              <a:rPr lang="en-US" sz="2000" dirty="0"/>
              <a:t> (pH 7.33, HCO</a:t>
            </a:r>
            <a:r>
              <a:rPr lang="en-US" sz="2000" baseline="-25000" dirty="0"/>
              <a:t>3</a:t>
            </a:r>
            <a:r>
              <a:rPr lang="en-US" sz="2000" dirty="0"/>
              <a:t> 12.8 mmol/l) </a:t>
            </a:r>
            <a:r>
              <a:rPr lang="en-US" sz="2000" dirty="0" err="1"/>
              <a:t>geduid</a:t>
            </a:r>
            <a:r>
              <a:rPr lang="en-US" sz="2000" dirty="0"/>
              <a:t> </a:t>
            </a:r>
            <a:r>
              <a:rPr lang="en-US" sz="2000" dirty="0" err="1"/>
              <a:t>bij</a:t>
            </a:r>
            <a:r>
              <a:rPr lang="en-US" sz="2000" dirty="0"/>
              <a:t> </a:t>
            </a:r>
            <a:r>
              <a:rPr lang="en-US" sz="2000" dirty="0" err="1"/>
              <a:t>katabole</a:t>
            </a:r>
            <a:r>
              <a:rPr lang="en-US" sz="2000" dirty="0"/>
              <a:t> </a:t>
            </a:r>
            <a:r>
              <a:rPr lang="en-US" sz="2000" dirty="0" err="1"/>
              <a:t>staat</a:t>
            </a:r>
            <a:r>
              <a:rPr lang="en-US" sz="2000" dirty="0"/>
              <a:t>. </a:t>
            </a:r>
            <a:r>
              <a:rPr lang="en-US" sz="2000" dirty="0" err="1"/>
              <a:t>Herstel</a:t>
            </a:r>
            <a:r>
              <a:rPr lang="en-US" sz="2000" dirty="0"/>
              <a:t> met glucose </a:t>
            </a:r>
            <a:r>
              <a:rPr lang="en-US" sz="2000" dirty="0" err="1"/>
              <a:t>infuus</a:t>
            </a:r>
            <a:r>
              <a:rPr lang="en-US" sz="2000" dirty="0"/>
              <a:t> en </a:t>
            </a:r>
            <a:r>
              <a:rPr lang="en-US" sz="2000" dirty="0" err="1"/>
              <a:t>suppletie</a:t>
            </a:r>
            <a:r>
              <a:rPr lang="en-US" sz="2000" dirty="0"/>
              <a:t>.</a:t>
            </a:r>
          </a:p>
          <a:p>
            <a:pPr lvl="1"/>
            <a:r>
              <a:rPr lang="en-US" sz="2000" b="1" dirty="0"/>
              <a:t>Dag 5: </a:t>
            </a:r>
            <a:r>
              <a:rPr lang="en-US" sz="2000" dirty="0" err="1"/>
              <a:t>Percutane</a:t>
            </a:r>
            <a:r>
              <a:rPr lang="en-US" sz="2000" dirty="0"/>
              <a:t> </a:t>
            </a:r>
            <a:r>
              <a:rPr lang="en-US" sz="2000" dirty="0" err="1"/>
              <a:t>gastrostomie</a:t>
            </a:r>
            <a:r>
              <a:rPr lang="en-US" sz="2000" dirty="0"/>
              <a:t> </a:t>
            </a:r>
            <a:r>
              <a:rPr lang="en-US" sz="2000" dirty="0" err="1"/>
              <a:t>onder</a:t>
            </a:r>
            <a:r>
              <a:rPr lang="en-US" sz="2000" dirty="0"/>
              <a:t> propofol </a:t>
            </a:r>
            <a:r>
              <a:rPr lang="en-US" sz="2000" dirty="0" err="1"/>
              <a:t>sedatie</a:t>
            </a:r>
            <a:r>
              <a:rPr lang="en-US" sz="2000" dirty="0"/>
              <a:t>. </a:t>
            </a:r>
            <a:r>
              <a:rPr lang="en-US" sz="2000" dirty="0" err="1"/>
              <a:t>Eenmalig</a:t>
            </a:r>
            <a:r>
              <a:rPr lang="en-US" sz="2000" dirty="0"/>
              <a:t> gift cefazoline. Start paracetamol 4dd1000mg.</a:t>
            </a:r>
          </a:p>
          <a:p>
            <a:pPr lvl="1"/>
            <a:r>
              <a:rPr lang="en-US" sz="2000" b="1" dirty="0"/>
              <a:t>Dag 9: </a:t>
            </a:r>
            <a:r>
              <a:rPr lang="en-US" sz="2000" dirty="0"/>
              <a:t>E3M6V2; </a:t>
            </a:r>
            <a:r>
              <a:rPr lang="en-US" sz="2000" dirty="0" err="1"/>
              <a:t>geen</a:t>
            </a:r>
            <a:r>
              <a:rPr lang="en-US" sz="2000" dirty="0"/>
              <a:t> </a:t>
            </a:r>
            <a:r>
              <a:rPr lang="en-US" sz="2000" dirty="0" err="1"/>
              <a:t>focale</a:t>
            </a:r>
            <a:r>
              <a:rPr lang="en-US" sz="2000" dirty="0"/>
              <a:t> </a:t>
            </a:r>
            <a:r>
              <a:rPr lang="en-US" sz="2000" dirty="0" err="1"/>
              <a:t>neurologie</a:t>
            </a:r>
            <a:r>
              <a:rPr lang="en-US" sz="2000" dirty="0"/>
              <a:t>; </a:t>
            </a:r>
            <a:r>
              <a:rPr lang="en-US" sz="2000" dirty="0" err="1"/>
              <a:t>Overname</a:t>
            </a:r>
            <a:r>
              <a:rPr lang="en-US" sz="2000" dirty="0"/>
              <a:t> IC </a:t>
            </a:r>
            <a:r>
              <a:rPr lang="en-US" sz="2000" dirty="0" err="1"/>
              <a:t>ivm</a:t>
            </a:r>
            <a:r>
              <a:rPr lang="en-US" sz="2000" dirty="0"/>
              <a:t> </a:t>
            </a:r>
            <a:r>
              <a:rPr lang="en-US" sz="2000" dirty="0" err="1"/>
              <a:t>hepatische</a:t>
            </a:r>
            <a:r>
              <a:rPr lang="en-US" sz="2000" dirty="0"/>
              <a:t> </a:t>
            </a:r>
            <a:r>
              <a:rPr lang="en-US" sz="2000" dirty="0" err="1"/>
              <a:t>encefalopathie</a:t>
            </a:r>
            <a:r>
              <a:rPr lang="en-US" sz="2000" dirty="0"/>
              <a:t> (</a:t>
            </a:r>
            <a:r>
              <a:rPr lang="en-US" sz="2000" dirty="0" err="1"/>
              <a:t>zie</a:t>
            </a:r>
            <a:r>
              <a:rPr lang="en-US" sz="2000" dirty="0"/>
              <a:t> lab </a:t>
            </a:r>
            <a:r>
              <a:rPr lang="en-US" sz="2000" dirty="0" err="1"/>
              <a:t>rechts</a:t>
            </a:r>
            <a:r>
              <a:rPr lang="en-US" sz="2000" dirty="0"/>
              <a:t>)</a:t>
            </a:r>
          </a:p>
          <a:p>
            <a:pPr lvl="1"/>
            <a:endParaRPr lang="en-US" sz="2000" dirty="0"/>
          </a:p>
          <a:p>
            <a:pPr lvl="1"/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A67D9BD-4097-052A-D761-76694B17B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790978"/>
              </p:ext>
            </p:extLst>
          </p:nvPr>
        </p:nvGraphicFramePr>
        <p:xfrm>
          <a:off x="7313894" y="2633363"/>
          <a:ext cx="4642316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710">
                  <a:extLst>
                    <a:ext uri="{9D8B030D-6E8A-4147-A177-3AD203B41FA5}">
                      <a16:colId xmlns:a16="http://schemas.microsoft.com/office/drawing/2014/main" val="746202872"/>
                    </a:ext>
                  </a:extLst>
                </a:gridCol>
                <a:gridCol w="1863305">
                  <a:extLst>
                    <a:ext uri="{9D8B030D-6E8A-4147-A177-3AD203B41FA5}">
                      <a16:colId xmlns:a16="http://schemas.microsoft.com/office/drawing/2014/main" val="286475480"/>
                    </a:ext>
                  </a:extLst>
                </a:gridCol>
                <a:gridCol w="1078301">
                  <a:extLst>
                    <a:ext uri="{9D8B030D-6E8A-4147-A177-3AD203B41FA5}">
                      <a16:colId xmlns:a16="http://schemas.microsoft.com/office/drawing/2014/main" val="31470758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Onderzoek</a:t>
                      </a:r>
                    </a:p>
                  </a:txBody>
                  <a:tcP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Uitslag</a:t>
                      </a:r>
                      <a:endParaRPr lang="en-US" sz="1500" dirty="0"/>
                    </a:p>
                  </a:txBody>
                  <a:tcP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Ref</a:t>
                      </a:r>
                    </a:p>
                  </a:txBody>
                  <a:tcP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780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ASAT (U/l)</a:t>
                      </a:r>
                    </a:p>
                  </a:txBody>
                  <a:tcPr>
                    <a:solidFill>
                      <a:srgbClr val="44546A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1963</a:t>
                      </a:r>
                    </a:p>
                  </a:txBody>
                  <a:tcPr>
                    <a:solidFill>
                      <a:srgbClr val="44546A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&lt;35</a:t>
                      </a:r>
                    </a:p>
                  </a:txBody>
                  <a:tcPr>
                    <a:solidFill>
                      <a:srgbClr val="44546A">
                        <a:alpha val="2705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541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ALAT (U/l)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4974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&lt;30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40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Gamma GT (U/l)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248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&lt;38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92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Alk </a:t>
                      </a:r>
                      <a:r>
                        <a:rPr lang="en-US" sz="1500" dirty="0" err="1"/>
                        <a:t>fos</a:t>
                      </a:r>
                      <a:r>
                        <a:rPr lang="en-US" sz="1500" dirty="0"/>
                        <a:t> (U/l)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237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&lt;98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90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 err="1"/>
                        <a:t>Bilirubine</a:t>
                      </a:r>
                      <a:r>
                        <a:rPr lang="en-US" sz="1500" dirty="0"/>
                        <a:t> (</a:t>
                      </a:r>
                      <a:r>
                        <a:rPr lang="el-GR" sz="1500" dirty="0"/>
                        <a:t>μ</a:t>
                      </a:r>
                      <a:r>
                        <a:rPr lang="en-US" sz="1500" dirty="0"/>
                        <a:t>mol/l)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67 (direct: 58)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&lt;17 (&lt;5)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397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 err="1"/>
                        <a:t>Ammoniak</a:t>
                      </a:r>
                      <a:r>
                        <a:rPr lang="en-US" sz="1500" dirty="0"/>
                        <a:t> (</a:t>
                      </a:r>
                      <a:r>
                        <a:rPr lang="el-GR" sz="1500" dirty="0"/>
                        <a:t>μ</a:t>
                      </a:r>
                      <a:r>
                        <a:rPr lang="en-US" sz="1500" dirty="0"/>
                        <a:t>mol/l)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106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&lt;50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840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PT (sec)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56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10.2-13.3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579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CT cerebrum</a:t>
                      </a:r>
                    </a:p>
                  </a:txBody>
                  <a:tcPr>
                    <a:solidFill>
                      <a:srgbClr val="44546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Geen </a:t>
                      </a:r>
                      <a:r>
                        <a:rPr lang="en-US" sz="1500" dirty="0" err="1"/>
                        <a:t>bloeding</a:t>
                      </a:r>
                      <a:endParaRPr lang="en-US" sz="1500" dirty="0"/>
                    </a:p>
                  </a:txBody>
                  <a:tcPr>
                    <a:solidFill>
                      <a:srgbClr val="44546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44546A">
                        <a:alpha val="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226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CT abdomen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Normaal</a:t>
                      </a:r>
                      <a:r>
                        <a:rPr lang="en-US" sz="1500" dirty="0"/>
                        <a:t> aspect lever</a:t>
                      </a:r>
                    </a:p>
                    <a:p>
                      <a:r>
                        <a:rPr lang="en-US" sz="1500" dirty="0"/>
                        <a:t>Geen </a:t>
                      </a:r>
                      <a:r>
                        <a:rPr lang="en-US" sz="1500" dirty="0" err="1"/>
                        <a:t>trombose</a:t>
                      </a:r>
                      <a:endParaRPr lang="en-US" sz="15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0095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5BE69C8-835B-CA16-32C3-BBF2C8003483}"/>
              </a:ext>
            </a:extLst>
          </p:cNvPr>
          <p:cNvSpPr txBox="1"/>
          <p:nvPr/>
        </p:nvSpPr>
        <p:spPr>
          <a:xfrm>
            <a:off x="7253508" y="6500128"/>
            <a:ext cx="3589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 err="1"/>
              <a:t>Aanvullend</a:t>
            </a:r>
            <a:r>
              <a:rPr lang="en-US" sz="1050" i="1" dirty="0"/>
              <a:t> </a:t>
            </a:r>
            <a:r>
              <a:rPr lang="en-US" sz="1050" i="1" dirty="0" err="1"/>
              <a:t>onderzoek</a:t>
            </a:r>
            <a:r>
              <a:rPr lang="en-US" sz="1050" i="1" dirty="0"/>
              <a:t> </a:t>
            </a:r>
            <a:r>
              <a:rPr lang="en-US" sz="1050" i="1" dirty="0" err="1"/>
              <a:t>dag</a:t>
            </a:r>
            <a:r>
              <a:rPr lang="en-US" sz="1050" i="1" dirty="0"/>
              <a:t>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F04D37-8D06-6DE9-AE47-99143609411E}"/>
              </a:ext>
            </a:extLst>
          </p:cNvPr>
          <p:cNvSpPr txBox="1"/>
          <p:nvPr/>
        </p:nvSpPr>
        <p:spPr>
          <a:xfrm>
            <a:off x="444500" y="6330851"/>
            <a:ext cx="6545117" cy="338554"/>
          </a:xfrm>
          <a:prstGeom prst="rect">
            <a:avLst/>
          </a:prstGeom>
          <a:solidFill>
            <a:srgbClr val="CCD1D7"/>
          </a:solidFill>
          <a:ln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Wat is de </a:t>
            </a:r>
            <a:r>
              <a:rPr lang="en-US" sz="1600" b="1" dirty="0" err="1"/>
              <a:t>meest</a:t>
            </a:r>
            <a:r>
              <a:rPr lang="en-US" sz="1600" b="1" dirty="0"/>
              <a:t> </a:t>
            </a:r>
            <a:r>
              <a:rPr lang="en-US" sz="1600" b="1" dirty="0" err="1"/>
              <a:t>waarschijnlijke</a:t>
            </a:r>
            <a:r>
              <a:rPr lang="en-US" sz="1600" b="1" dirty="0"/>
              <a:t> diagnose? </a:t>
            </a:r>
            <a:r>
              <a:rPr lang="en-US" sz="1600" b="1" dirty="0" err="1"/>
              <a:t>Waarom</a:t>
            </a:r>
            <a:r>
              <a:rPr lang="en-US" sz="1600" b="1" dirty="0"/>
              <a:t> </a:t>
            </a:r>
            <a:r>
              <a:rPr lang="en-US" sz="1600" b="1" dirty="0" err="1"/>
              <a:t>treft</a:t>
            </a:r>
            <a:r>
              <a:rPr lang="en-US" sz="1600" b="1" dirty="0"/>
              <a:t> </a:t>
            </a:r>
            <a:r>
              <a:rPr lang="en-US" sz="1600" b="1" dirty="0" err="1"/>
              <a:t>dit</a:t>
            </a:r>
            <a:r>
              <a:rPr lang="en-US" sz="1600" b="1" dirty="0"/>
              <a:t> </a:t>
            </a:r>
            <a:r>
              <a:rPr lang="en-US" sz="1600" b="1" dirty="0" err="1"/>
              <a:t>deze</a:t>
            </a:r>
            <a:r>
              <a:rPr lang="en-US" sz="1600" b="1" dirty="0"/>
              <a:t> </a:t>
            </a:r>
            <a:r>
              <a:rPr lang="en-US" sz="1600" b="1" dirty="0" err="1"/>
              <a:t>patiente</a:t>
            </a:r>
            <a:r>
              <a:rPr lang="en-US" sz="1600" b="1" dirty="0"/>
              <a:t>?</a:t>
            </a:r>
          </a:p>
        </p:txBody>
      </p:sp>
      <p:sp>
        <p:nvSpPr>
          <p:cNvPr id="11" name="Tekstvak 12">
            <a:extLst>
              <a:ext uri="{FF2B5EF4-FFF2-40B4-BE49-F238E27FC236}">
                <a16:creationId xmlns:a16="http://schemas.microsoft.com/office/drawing/2014/main" id="{46BBB64F-1AA4-1212-4527-4BBF2A2F96A7}"/>
              </a:ext>
            </a:extLst>
          </p:cNvPr>
          <p:cNvSpPr txBox="1"/>
          <p:nvPr/>
        </p:nvSpPr>
        <p:spPr>
          <a:xfrm>
            <a:off x="10101158" y="6566558"/>
            <a:ext cx="2192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b="1" dirty="0"/>
              <a:t>Aangeleverd door: Radboudumc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336232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4D468-E926-DE15-104B-6187D7410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6553-40B0-F1DE-420A-563EB337B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3" y="21472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Casus 99: </a:t>
            </a:r>
            <a:r>
              <a:rPr lang="en-US" dirty="0" err="1"/>
              <a:t>leverfalen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21-jarige </a:t>
            </a:r>
            <a:br>
              <a:rPr lang="en-US" dirty="0"/>
            </a:br>
            <a:r>
              <a:rPr lang="en-US" dirty="0" err="1"/>
              <a:t>patiente</a:t>
            </a:r>
            <a:r>
              <a:rPr lang="en-US" dirty="0"/>
              <a:t> met </a:t>
            </a:r>
            <a:r>
              <a:rPr lang="en-US" dirty="0" err="1"/>
              <a:t>spinale</a:t>
            </a:r>
            <a:r>
              <a:rPr lang="en-US" dirty="0"/>
              <a:t> </a:t>
            </a:r>
            <a:r>
              <a:rPr lang="en-US" dirty="0" err="1"/>
              <a:t>musculaire</a:t>
            </a:r>
            <a:r>
              <a:rPr lang="en-US" dirty="0"/>
              <a:t> </a:t>
            </a:r>
            <a:r>
              <a:rPr lang="en-US" dirty="0" err="1"/>
              <a:t>atrofie</a:t>
            </a:r>
            <a:r>
              <a:rPr lang="en-US" dirty="0"/>
              <a:t> (SMA)</a:t>
            </a: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EA8AADA8-13C7-3392-CB5D-4B5D19651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865" y="160637"/>
            <a:ext cx="1406373" cy="1183356"/>
          </a:xfrm>
          <a:prstGeom prst="rect">
            <a:avLst/>
          </a:prstGeom>
        </p:spPr>
      </p:pic>
      <p:sp useBgFill="1">
        <p:nvSpPr>
          <p:cNvPr id="5" name="Tekstvak 5">
            <a:extLst>
              <a:ext uri="{FF2B5EF4-FFF2-40B4-BE49-F238E27FC236}">
                <a16:creationId xmlns:a16="http://schemas.microsoft.com/office/drawing/2014/main" id="{C3E78F45-D567-688A-39AC-1189EED4DB74}"/>
              </a:ext>
            </a:extLst>
          </p:cNvPr>
          <p:cNvSpPr txBox="1"/>
          <p:nvPr/>
        </p:nvSpPr>
        <p:spPr>
          <a:xfrm>
            <a:off x="8820442" y="96262"/>
            <a:ext cx="1949477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nl-NL" sz="1600" dirty="0">
                <a:latin typeface="+mj-lt"/>
              </a:rPr>
              <a:t>A Bitter </a:t>
            </a:r>
            <a:r>
              <a:rPr lang="nl-NL" sz="1600" dirty="0" err="1">
                <a:latin typeface="+mj-lt"/>
              </a:rPr>
              <a:t>Pill</a:t>
            </a:r>
            <a:endParaRPr lang="nl-NL" sz="1600" dirty="0">
              <a:latin typeface="+mj-lt"/>
            </a:endParaRPr>
          </a:p>
          <a:p>
            <a:pPr algn="r"/>
            <a:r>
              <a:rPr lang="nl-NL" sz="1600" dirty="0">
                <a:latin typeface="+mj-lt"/>
              </a:rPr>
              <a:t>Farmacologische quiz </a:t>
            </a:r>
          </a:p>
        </p:txBody>
      </p:sp>
      <p:sp>
        <p:nvSpPr>
          <p:cNvPr id="6" name="Rechthoek 6">
            <a:extLst>
              <a:ext uri="{FF2B5EF4-FFF2-40B4-BE49-F238E27FC236}">
                <a16:creationId xmlns:a16="http://schemas.microsoft.com/office/drawing/2014/main" id="{C92A6915-68F2-C85F-89F8-B1B1095C5AF2}"/>
              </a:ext>
            </a:extLst>
          </p:cNvPr>
          <p:cNvSpPr/>
          <p:nvPr/>
        </p:nvSpPr>
        <p:spPr>
          <a:xfrm>
            <a:off x="0" y="1701870"/>
            <a:ext cx="12192000" cy="8729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011F42E-3DD7-3BC2-6940-709D4B76B8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300946"/>
              </p:ext>
            </p:extLst>
          </p:nvPr>
        </p:nvGraphicFramePr>
        <p:xfrm>
          <a:off x="7348398" y="1950747"/>
          <a:ext cx="4642316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5661">
                  <a:extLst>
                    <a:ext uri="{9D8B030D-6E8A-4147-A177-3AD203B41FA5}">
                      <a16:colId xmlns:a16="http://schemas.microsoft.com/office/drawing/2014/main" val="746202872"/>
                    </a:ext>
                  </a:extLst>
                </a:gridCol>
                <a:gridCol w="974785">
                  <a:extLst>
                    <a:ext uri="{9D8B030D-6E8A-4147-A177-3AD203B41FA5}">
                      <a16:colId xmlns:a16="http://schemas.microsoft.com/office/drawing/2014/main" val="286475480"/>
                    </a:ext>
                  </a:extLst>
                </a:gridCol>
                <a:gridCol w="741870">
                  <a:extLst>
                    <a:ext uri="{9D8B030D-6E8A-4147-A177-3AD203B41FA5}">
                      <a16:colId xmlns:a16="http://schemas.microsoft.com/office/drawing/2014/main" val="31470758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Onderzoek</a:t>
                      </a:r>
                    </a:p>
                  </a:txBody>
                  <a:tcP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Uitslag</a:t>
                      </a:r>
                      <a:endParaRPr lang="en-US" sz="1500" dirty="0"/>
                    </a:p>
                  </a:txBody>
                  <a:tcPr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Ref</a:t>
                      </a:r>
                    </a:p>
                  </a:txBody>
                  <a:tcP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780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Paracetamol (6 </a:t>
                      </a:r>
                      <a:r>
                        <a:rPr lang="en-US" sz="1500" dirty="0" err="1"/>
                        <a:t>uur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na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 err="1"/>
                        <a:t>inname</a:t>
                      </a:r>
                      <a:r>
                        <a:rPr lang="en-US" sz="1500" dirty="0"/>
                        <a:t>)</a:t>
                      </a:r>
                    </a:p>
                  </a:txBody>
                  <a:tcPr>
                    <a:solidFill>
                      <a:srgbClr val="44546A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123 mg/L</a:t>
                      </a:r>
                    </a:p>
                  </a:txBody>
                  <a:tcPr>
                    <a:solidFill>
                      <a:srgbClr val="44546A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44546A">
                        <a:alpha val="2705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541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ANA en ANCA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Neg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F5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40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ASMA en AMA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Neg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92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Hep A/B/C/E </a:t>
                      </a:r>
                      <a:r>
                        <a:rPr lang="en-US" sz="1500" dirty="0" err="1"/>
                        <a:t>serologie</a:t>
                      </a:r>
                      <a:endParaRPr lang="en-US" sz="1500" dirty="0"/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Neg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F5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90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/>
                        <a:t>CMV / EBV serologie</a:t>
                      </a:r>
                      <a:endParaRPr lang="en-US" sz="1500" dirty="0"/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Neg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397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HSV / VZV </a:t>
                      </a:r>
                      <a:r>
                        <a:rPr lang="en-US" sz="1500" dirty="0" err="1"/>
                        <a:t>serologie</a:t>
                      </a:r>
                      <a:endParaRPr lang="en-US" sz="1500" dirty="0"/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Neg</a:t>
                      </a:r>
                    </a:p>
                  </a:txBody>
                  <a:tcP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solidFill>
                      <a:srgbClr val="F5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840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/>
                        <a:t>IgG total (g/l)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8.09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7-16</a:t>
                      </a:r>
                    </a:p>
                  </a:txBody>
                  <a:tcPr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579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 err="1"/>
                        <a:t>Ceruloplasmine</a:t>
                      </a:r>
                      <a:r>
                        <a:rPr lang="en-US" sz="1500" dirty="0"/>
                        <a:t> (g/l)</a:t>
                      </a:r>
                    </a:p>
                  </a:txBody>
                  <a:tcPr>
                    <a:solidFill>
                      <a:srgbClr val="44546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0.18</a:t>
                      </a:r>
                    </a:p>
                  </a:txBody>
                  <a:tcPr>
                    <a:solidFill>
                      <a:srgbClr val="44546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0.2-0.6</a:t>
                      </a:r>
                    </a:p>
                  </a:txBody>
                  <a:tcPr>
                    <a:solidFill>
                      <a:srgbClr val="44546A">
                        <a:alpha val="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226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dirty="0" err="1"/>
                        <a:t>Ijzerverzadiging</a:t>
                      </a:r>
                      <a:r>
                        <a:rPr lang="en-US" sz="1500" dirty="0"/>
                        <a:t> (%)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1D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00957"/>
                  </a:ext>
                </a:extLst>
              </a:tr>
            </a:tbl>
          </a:graphicData>
        </a:graphic>
      </p:graphicFrame>
      <p:sp>
        <p:nvSpPr>
          <p:cNvPr id="11" name="Tekstvak 12">
            <a:extLst>
              <a:ext uri="{FF2B5EF4-FFF2-40B4-BE49-F238E27FC236}">
                <a16:creationId xmlns:a16="http://schemas.microsoft.com/office/drawing/2014/main" id="{0C734980-8DD8-32B0-73F4-C6ACE7793CE0}"/>
              </a:ext>
            </a:extLst>
          </p:cNvPr>
          <p:cNvSpPr txBox="1"/>
          <p:nvPr/>
        </p:nvSpPr>
        <p:spPr>
          <a:xfrm>
            <a:off x="10101158" y="6566558"/>
            <a:ext cx="21924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b="1" dirty="0"/>
              <a:t>Aangeleverd door: Radboudumc</a:t>
            </a:r>
            <a:endParaRPr lang="nl-NL" sz="11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F5B6649-5226-A36B-0DC2-1105A5F28EEE}"/>
              </a:ext>
            </a:extLst>
          </p:cNvPr>
          <p:cNvSpPr txBox="1">
            <a:spLocks/>
          </p:cNvSpPr>
          <p:nvPr/>
        </p:nvSpPr>
        <p:spPr>
          <a:xfrm>
            <a:off x="201287" y="1825625"/>
            <a:ext cx="7112608" cy="186545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b="1" dirty="0"/>
              <a:t>Diagnose</a:t>
            </a:r>
            <a:r>
              <a:rPr lang="en-US" dirty="0"/>
              <a:t>: Non-</a:t>
            </a:r>
            <a:r>
              <a:rPr lang="en-US" dirty="0" err="1"/>
              <a:t>intentionele</a:t>
            </a:r>
            <a:r>
              <a:rPr lang="en-US" dirty="0"/>
              <a:t> paracetamol </a:t>
            </a:r>
            <a:r>
              <a:rPr lang="en-US" dirty="0" err="1"/>
              <a:t>intoxicatie</a:t>
            </a:r>
            <a:r>
              <a:rPr lang="en-US" dirty="0"/>
              <a:t> </a:t>
            </a:r>
          </a:p>
          <a:p>
            <a:pPr>
              <a:lnSpc>
                <a:spcPct val="120000"/>
              </a:lnSpc>
            </a:pPr>
            <a:r>
              <a:rPr lang="en-US" b="1" dirty="0" err="1"/>
              <a:t>Behandeling</a:t>
            </a:r>
            <a:r>
              <a:rPr lang="en-US" b="1" dirty="0"/>
              <a:t>: </a:t>
            </a:r>
            <a:r>
              <a:rPr lang="en-US" dirty="0"/>
              <a:t>stop paracetamol en SMA </a:t>
            </a:r>
            <a:r>
              <a:rPr lang="en-US" dirty="0" err="1"/>
              <a:t>medicatie</a:t>
            </a:r>
            <a:r>
              <a:rPr lang="en-US" dirty="0"/>
              <a:t> (</a:t>
            </a:r>
            <a:r>
              <a:rPr lang="en-US" dirty="0" err="1"/>
              <a:t>zekerheidshalve</a:t>
            </a:r>
            <a:r>
              <a:rPr lang="en-US" dirty="0"/>
              <a:t>), n-acetylcysteine, </a:t>
            </a:r>
            <a:r>
              <a:rPr lang="en-US" dirty="0" err="1"/>
              <a:t>overplaatsing</a:t>
            </a:r>
            <a:r>
              <a:rPr lang="en-US" dirty="0"/>
              <a:t> </a:t>
            </a:r>
            <a:r>
              <a:rPr lang="en-US" dirty="0" err="1"/>
              <a:t>transplantatie</a:t>
            </a:r>
            <a:r>
              <a:rPr lang="en-US" dirty="0"/>
              <a:t> centrum (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tranplantatie</a:t>
            </a:r>
            <a:r>
              <a:rPr lang="en-US" dirty="0"/>
              <a:t>)</a:t>
            </a:r>
          </a:p>
          <a:p>
            <a:pPr>
              <a:lnSpc>
                <a:spcPct val="120000"/>
              </a:lnSpc>
            </a:pPr>
            <a:r>
              <a:rPr lang="en-US" b="1" dirty="0" err="1"/>
              <a:t>Uitkomst</a:t>
            </a:r>
            <a:r>
              <a:rPr lang="en-US" b="1" dirty="0"/>
              <a:t>: </a:t>
            </a:r>
            <a:r>
              <a:rPr lang="en-US" dirty="0" err="1"/>
              <a:t>Volledig</a:t>
            </a:r>
            <a:r>
              <a:rPr lang="en-US" dirty="0"/>
              <a:t> </a:t>
            </a:r>
            <a:r>
              <a:rPr lang="en-US" dirty="0" err="1"/>
              <a:t>herstel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b="1" dirty="0" err="1"/>
              <a:t>Risicofactoren</a:t>
            </a:r>
            <a:r>
              <a:rPr lang="en-US" b="1" dirty="0"/>
              <a:t> </a:t>
            </a:r>
            <a:r>
              <a:rPr lang="en-US" b="1" dirty="0" err="1"/>
              <a:t>bij</a:t>
            </a:r>
            <a:r>
              <a:rPr lang="en-US" b="1" dirty="0"/>
              <a:t> </a:t>
            </a:r>
            <a:r>
              <a:rPr lang="en-US" b="1" dirty="0" err="1"/>
              <a:t>patiënte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cachexie</a:t>
            </a:r>
            <a:r>
              <a:rPr lang="en-US" dirty="0"/>
              <a:t>, </a:t>
            </a:r>
            <a:r>
              <a:rPr lang="en-US" dirty="0" err="1"/>
              <a:t>dehydratie</a:t>
            </a:r>
            <a:r>
              <a:rPr lang="en-US" dirty="0"/>
              <a:t> en SMA (</a:t>
            </a:r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onder</a:t>
            </a:r>
            <a:r>
              <a:rPr lang="en-US" dirty="0"/>
              <a:t>)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0341775-8B44-8129-6560-C36E10543B00}"/>
              </a:ext>
            </a:extLst>
          </p:cNvPr>
          <p:cNvSpPr txBox="1">
            <a:spLocks/>
          </p:cNvSpPr>
          <p:nvPr/>
        </p:nvSpPr>
        <p:spPr>
          <a:xfrm>
            <a:off x="201287" y="3528205"/>
            <a:ext cx="7147112" cy="2130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b="1" dirty="0" err="1"/>
              <a:t>Beschouwing</a:t>
            </a:r>
            <a:r>
              <a:rPr lang="en-US" sz="1200" b="1" dirty="0"/>
              <a:t>: </a:t>
            </a:r>
            <a:r>
              <a:rPr lang="nl-NL" sz="1200" dirty="0"/>
              <a:t>Er zijn aanwijzingen dat patiënten met spierziekten ernstige levertoxiciteit kunnen ontwikkelen bij therapeutische doseringen paracetamol</a:t>
            </a:r>
            <a:r>
              <a:rPr lang="en-US" sz="1200" dirty="0"/>
              <a:t>. Het SMA Centrum (Utrecht) </a:t>
            </a:r>
            <a:r>
              <a:rPr lang="en-US" sz="1200" dirty="0" err="1"/>
              <a:t>publiceerde</a:t>
            </a:r>
            <a:r>
              <a:rPr lang="en-US" sz="1200" dirty="0"/>
              <a:t> recent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>
                <a:hlinkClick r:id="rId3"/>
              </a:rPr>
              <a:t>waarschuwing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het </a:t>
            </a:r>
            <a:r>
              <a:rPr lang="en-US" sz="1200" dirty="0" err="1"/>
              <a:t>gebruik</a:t>
            </a:r>
            <a:r>
              <a:rPr lang="en-US" sz="1200" dirty="0"/>
              <a:t> van paracetamol </a:t>
            </a:r>
            <a:r>
              <a:rPr lang="en-US" sz="1200" dirty="0" err="1"/>
              <a:t>bij</a:t>
            </a:r>
            <a:r>
              <a:rPr lang="en-US" sz="1200" dirty="0"/>
              <a:t> SMA </a:t>
            </a:r>
            <a:r>
              <a:rPr lang="en-US" sz="1200" dirty="0" err="1"/>
              <a:t>patiënten</a:t>
            </a:r>
            <a:r>
              <a:rPr lang="en-US" sz="1200" dirty="0"/>
              <a:t> op basis van </a:t>
            </a:r>
            <a:r>
              <a:rPr lang="en-US" sz="1200" dirty="0" err="1"/>
              <a:t>hun</a:t>
            </a:r>
            <a:r>
              <a:rPr lang="en-US" sz="1200" dirty="0"/>
              <a:t> eigen </a:t>
            </a:r>
            <a:r>
              <a:rPr lang="en-US" sz="1200" dirty="0" err="1"/>
              <a:t>ervaring</a:t>
            </a:r>
            <a:r>
              <a:rPr lang="en-US" sz="1200" dirty="0"/>
              <a:t>. D</a:t>
            </a:r>
            <a:r>
              <a:rPr lang="nl-NL" sz="1200" dirty="0" err="1"/>
              <a:t>aarnaast</a:t>
            </a:r>
            <a:r>
              <a:rPr lang="nl-NL" sz="1200" dirty="0"/>
              <a:t> zijn enkele casusbeschrijvingen gepubliceerd van leverfalen na paracetamolgebruik bij patiënten met SMA</a:t>
            </a:r>
            <a:r>
              <a:rPr lang="en-US" sz="1200" baseline="30000" dirty="0"/>
              <a:t>1,2</a:t>
            </a:r>
            <a:r>
              <a:rPr lang="en-US" sz="1200" dirty="0"/>
              <a:t> of </a:t>
            </a:r>
            <a:r>
              <a:rPr lang="en-US" sz="1200" dirty="0" err="1"/>
              <a:t>andere</a:t>
            </a:r>
            <a:r>
              <a:rPr lang="en-US" sz="1200" dirty="0"/>
              <a:t> spierziekten</a:t>
            </a:r>
            <a:r>
              <a:rPr lang="en-US" sz="1200" baseline="30000" dirty="0"/>
              <a:t>3-5</a:t>
            </a:r>
            <a:r>
              <a:rPr lang="en-US" sz="1200" dirty="0"/>
              <a:t>. </a:t>
            </a:r>
            <a:r>
              <a:rPr lang="nl-NL" sz="1200" dirty="0"/>
              <a:t>Opvallend is dat het veelal patiënten betreft met ernstige bijkomende medische problematiek en dat de levertoxiciteit enkele dagen na aanvang van de behandeling al ontstaat.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l-NL" sz="1200" dirty="0"/>
              <a:t>Een mogelijke verklaring voor de verhoogde gevoeligheid is een verminderd aanbod van glutamine, aangezien spieren de belangrijkste bron van dit aminozuur zijn</a:t>
            </a:r>
            <a:r>
              <a:rPr lang="en-US" sz="1200" baseline="30000" dirty="0"/>
              <a:t>6</a:t>
            </a:r>
            <a:r>
              <a:rPr lang="en-US" sz="1200" dirty="0"/>
              <a:t>. In de lever </a:t>
            </a:r>
            <a:r>
              <a:rPr lang="en-US" sz="1200" dirty="0" err="1"/>
              <a:t>wordt</a:t>
            </a:r>
            <a:r>
              <a:rPr lang="en-US" sz="1200" dirty="0"/>
              <a:t> glutamine </a:t>
            </a:r>
            <a:r>
              <a:rPr lang="en-US" sz="1200" dirty="0" err="1"/>
              <a:t>omgezet</a:t>
            </a:r>
            <a:r>
              <a:rPr lang="en-US" sz="1200" dirty="0"/>
              <a:t> in </a:t>
            </a:r>
            <a:r>
              <a:rPr lang="en-US" sz="1200" dirty="0" err="1"/>
              <a:t>glutamaat</a:t>
            </a:r>
            <a:r>
              <a:rPr lang="en-US" sz="1200" dirty="0"/>
              <a:t>,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 err="1"/>
              <a:t>bouwsteen</a:t>
            </a:r>
            <a:r>
              <a:rPr lang="en-US" sz="1200" dirty="0"/>
              <a:t> van glutathione. In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 err="1"/>
              <a:t>rattenmodel</a:t>
            </a:r>
            <a:r>
              <a:rPr lang="en-US" sz="1200" dirty="0"/>
              <a:t> </a:t>
            </a:r>
            <a:r>
              <a:rPr lang="en-US" sz="1200" dirty="0" err="1"/>
              <a:t>leidde</a:t>
            </a:r>
            <a:r>
              <a:rPr lang="en-US" sz="1200" dirty="0"/>
              <a:t> </a:t>
            </a:r>
            <a:r>
              <a:rPr lang="en-US" sz="1200" dirty="0" err="1"/>
              <a:t>glutaminesuppletie</a:t>
            </a:r>
            <a:r>
              <a:rPr lang="en-US" sz="1200" dirty="0"/>
              <a:t> </a:t>
            </a:r>
            <a:r>
              <a:rPr lang="en-US" sz="1200" dirty="0" err="1"/>
              <a:t>bij</a:t>
            </a:r>
            <a:r>
              <a:rPr lang="en-US" sz="1200" dirty="0"/>
              <a:t>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 err="1"/>
              <a:t>paracetamolintoxicatie</a:t>
            </a:r>
            <a:r>
              <a:rPr lang="en-US" sz="1200" dirty="0"/>
              <a:t> tot minder </a:t>
            </a:r>
            <a:r>
              <a:rPr lang="en-US" sz="1200" dirty="0" err="1"/>
              <a:t>leverschade</a:t>
            </a:r>
            <a:r>
              <a:rPr lang="en-US" sz="1200" dirty="0"/>
              <a:t> en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 err="1"/>
              <a:t>hogere</a:t>
            </a:r>
            <a:r>
              <a:rPr lang="en-US" sz="1200" dirty="0"/>
              <a:t> </a:t>
            </a:r>
            <a:r>
              <a:rPr lang="en-US" sz="1200" dirty="0" err="1"/>
              <a:t>kans</a:t>
            </a:r>
            <a:r>
              <a:rPr lang="en-US" sz="1200" dirty="0"/>
              <a:t> op overleving</a:t>
            </a:r>
            <a:r>
              <a:rPr lang="en-US" sz="1200" baseline="30000" dirty="0"/>
              <a:t>7</a:t>
            </a:r>
            <a:r>
              <a:rPr lang="en-US" sz="1200" dirty="0"/>
              <a:t>. </a:t>
            </a:r>
            <a:r>
              <a:rPr lang="en-US" sz="1200" dirty="0" err="1"/>
              <a:t>Naast</a:t>
            </a:r>
            <a:r>
              <a:rPr lang="en-US" sz="1200" dirty="0"/>
              <a:t>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 err="1"/>
              <a:t>verminderde</a:t>
            </a:r>
            <a:r>
              <a:rPr lang="en-US" sz="1200" dirty="0"/>
              <a:t> </a:t>
            </a:r>
            <a:r>
              <a:rPr lang="en-US" sz="1200" dirty="0" err="1"/>
              <a:t>glutathion</a:t>
            </a:r>
            <a:r>
              <a:rPr lang="en-US" sz="1200" dirty="0"/>
              <a:t> </a:t>
            </a:r>
            <a:r>
              <a:rPr lang="en-US" sz="1200" dirty="0" err="1"/>
              <a:t>productie</a:t>
            </a:r>
            <a:r>
              <a:rPr lang="en-US" sz="1200" dirty="0"/>
              <a:t> </a:t>
            </a:r>
            <a:r>
              <a:rPr lang="en-US" sz="1200" dirty="0" err="1"/>
              <a:t>lijkt</a:t>
            </a:r>
            <a:r>
              <a:rPr lang="en-US" sz="1200" dirty="0"/>
              <a:t> de </a:t>
            </a:r>
            <a:r>
              <a:rPr lang="en-US" sz="1200" dirty="0" err="1"/>
              <a:t>algehele</a:t>
            </a:r>
            <a:r>
              <a:rPr lang="en-US" sz="1200" dirty="0"/>
              <a:t> </a:t>
            </a:r>
            <a:r>
              <a:rPr lang="en-US" sz="1200" dirty="0" err="1"/>
              <a:t>klaring</a:t>
            </a:r>
            <a:r>
              <a:rPr lang="en-US" sz="1200" dirty="0"/>
              <a:t> van paracetamol lager is in </a:t>
            </a:r>
            <a:r>
              <a:rPr lang="en-US" sz="1200" dirty="0" err="1"/>
              <a:t>patiënten</a:t>
            </a:r>
            <a:r>
              <a:rPr lang="en-US" sz="1200" dirty="0"/>
              <a:t> met SMA</a:t>
            </a:r>
            <a:r>
              <a:rPr lang="en-US" sz="1200" baseline="30000" dirty="0"/>
              <a:t>8</a:t>
            </a:r>
            <a:r>
              <a:rPr lang="en-US" sz="1200" dirty="0"/>
              <a:t>, wat </a:t>
            </a:r>
            <a:r>
              <a:rPr lang="en-US" sz="1200" dirty="0" err="1"/>
              <a:t>kan</a:t>
            </a:r>
            <a:r>
              <a:rPr lang="en-US" sz="1200" dirty="0"/>
              <a:t> </a:t>
            </a:r>
            <a:r>
              <a:rPr lang="en-US" sz="1200" dirty="0" err="1"/>
              <a:t>leiden</a:t>
            </a:r>
            <a:r>
              <a:rPr lang="en-US" sz="1200" dirty="0"/>
              <a:t> tot </a:t>
            </a:r>
            <a:r>
              <a:rPr lang="en-US" sz="1200" dirty="0" err="1"/>
              <a:t>een</a:t>
            </a:r>
            <a:r>
              <a:rPr lang="en-US" sz="1200" dirty="0"/>
              <a:t> </a:t>
            </a:r>
            <a:r>
              <a:rPr lang="en-US" sz="1200" dirty="0" err="1"/>
              <a:t>verhoogde</a:t>
            </a:r>
            <a:r>
              <a:rPr lang="en-US" sz="1200" dirty="0"/>
              <a:t> </a:t>
            </a:r>
            <a:r>
              <a:rPr lang="en-US" sz="1200" dirty="0" err="1"/>
              <a:t>bloodstelling</a:t>
            </a:r>
            <a:r>
              <a:rPr lang="en-US" sz="1200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2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DE9B8C-37C4-1488-9FE0-91503A5078AC}"/>
              </a:ext>
            </a:extLst>
          </p:cNvPr>
          <p:cNvSpPr txBox="1">
            <a:spLocks/>
          </p:cNvSpPr>
          <p:nvPr/>
        </p:nvSpPr>
        <p:spPr>
          <a:xfrm>
            <a:off x="201287" y="5727939"/>
            <a:ext cx="11855699" cy="10635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1 Brehm TT et al. Severe Acute Liver Injury Following Therapeutic Doses of Acetaminophen in a Patient With Spinal Muscular Atrophy. Am J Ther. 2019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2 </a:t>
            </a:r>
            <a:r>
              <a:rPr lang="en-US" sz="900" dirty="0" err="1"/>
              <a:t>Ceelie</a:t>
            </a:r>
            <a:r>
              <a:rPr lang="en-US" sz="900" dirty="0"/>
              <a:t> I et al. Acute liver failure after recommended doses of acetaminophen in patients with myopathies. Crit Care Med. 2011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3 Lae YE et al. Fatal liver failure after therapeutic doses of paracetamol in a patient with Duchenne muscular dystrophy and atypical pharmacogenetic profile of drug-metabolizing enzymes Basic Clin </a:t>
            </a:r>
            <a:r>
              <a:rPr lang="en-US" sz="900" dirty="0" err="1"/>
              <a:t>Pharmacol</a:t>
            </a:r>
            <a:r>
              <a:rPr lang="en-US" sz="900" dirty="0"/>
              <a:t> </a:t>
            </a:r>
            <a:r>
              <a:rPr lang="en-US" sz="900" dirty="0" err="1"/>
              <a:t>Toxicl</a:t>
            </a:r>
            <a:r>
              <a:rPr lang="en-US" sz="900" dirty="0"/>
              <a:t>. 2020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4 Hynson JL et al. Childhood hepatotoxicity with paracetamol doses less than 150 mg/kg per day. Med J Aust. 1999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5 Pearce B. Acute liver failure following therapeutic paracetamol administration in patients with muscular dystrophies. </a:t>
            </a:r>
            <a:r>
              <a:rPr lang="en-US" sz="900" dirty="0" err="1"/>
              <a:t>Anaesthesia</a:t>
            </a:r>
            <a:r>
              <a:rPr lang="en-US" sz="900" dirty="0"/>
              <a:t>. 2008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6 </a:t>
            </a:r>
            <a:r>
              <a:rPr lang="nl-NL" sz="900" dirty="0" err="1"/>
              <a:t>Bilinsky</a:t>
            </a:r>
            <a:r>
              <a:rPr lang="nl-NL" sz="900" dirty="0"/>
              <a:t> LM et al. The </a:t>
            </a:r>
            <a:r>
              <a:rPr lang="nl-NL" sz="900" dirty="0" err="1"/>
              <a:t>role</a:t>
            </a:r>
            <a:r>
              <a:rPr lang="nl-NL" sz="900" dirty="0"/>
              <a:t> of </a:t>
            </a:r>
            <a:r>
              <a:rPr lang="nl-NL" sz="900" dirty="0" err="1"/>
              <a:t>skeletal</a:t>
            </a:r>
            <a:r>
              <a:rPr lang="nl-NL" sz="900" dirty="0"/>
              <a:t> </a:t>
            </a:r>
            <a:r>
              <a:rPr lang="nl-NL" sz="900" dirty="0" err="1"/>
              <a:t>muscle</a:t>
            </a:r>
            <a:r>
              <a:rPr lang="nl-NL" sz="900" dirty="0"/>
              <a:t> in </a:t>
            </a:r>
            <a:r>
              <a:rPr lang="nl-NL" sz="900" dirty="0" err="1"/>
              <a:t>liver</a:t>
            </a:r>
            <a:r>
              <a:rPr lang="nl-NL" sz="900" dirty="0"/>
              <a:t> </a:t>
            </a:r>
            <a:r>
              <a:rPr lang="nl-NL" sz="900" dirty="0" err="1"/>
              <a:t>glutathione</a:t>
            </a:r>
            <a:r>
              <a:rPr lang="nl-NL" sz="900" dirty="0"/>
              <a:t> </a:t>
            </a:r>
            <a:r>
              <a:rPr lang="nl-NL" sz="900" dirty="0" err="1"/>
              <a:t>metabolism</a:t>
            </a:r>
            <a:r>
              <a:rPr lang="nl-NL" sz="900" dirty="0"/>
              <a:t> </a:t>
            </a:r>
            <a:r>
              <a:rPr lang="nl-NL" sz="900" dirty="0" err="1"/>
              <a:t>during</a:t>
            </a:r>
            <a:r>
              <a:rPr lang="nl-NL" sz="900" dirty="0"/>
              <a:t> </a:t>
            </a:r>
            <a:r>
              <a:rPr lang="nl-NL" sz="900" dirty="0" err="1"/>
              <a:t>acetaminophen</a:t>
            </a:r>
            <a:r>
              <a:rPr lang="nl-NL" sz="900" dirty="0"/>
              <a:t> overdose. J </a:t>
            </a:r>
            <a:r>
              <a:rPr lang="nl-NL" sz="900" dirty="0" err="1"/>
              <a:t>Theor</a:t>
            </a:r>
            <a:r>
              <a:rPr lang="nl-NL" sz="900" dirty="0"/>
              <a:t> </a:t>
            </a:r>
            <a:r>
              <a:rPr lang="nl-NL" sz="900" dirty="0" err="1"/>
              <a:t>Biol</a:t>
            </a:r>
            <a:r>
              <a:rPr lang="nl-NL" sz="900" dirty="0"/>
              <a:t>. 2015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7 Hong RW, Rounds JD, Helton WS, Robinson MK, Wilmore DW. Glutamine preserves liver glutathione after lethal hepatic injury. Ann Surg. 1992;215(2):114-119. doi:10.1097/00000658-199202000-00004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8 </a:t>
            </a:r>
            <a:r>
              <a:rPr lang="en-US" sz="900" dirty="0" err="1"/>
              <a:t>Naume</a:t>
            </a:r>
            <a:r>
              <a:rPr lang="en-US" sz="900" dirty="0"/>
              <a:t> NM et al. Acetaminophen treatment in children and adults with spinal muscular atrophy: a lower tolerance and higher risk of hepatotoxicity. </a:t>
            </a:r>
            <a:r>
              <a:rPr lang="en-US" sz="900" dirty="0" err="1"/>
              <a:t>Neuromuscul</a:t>
            </a:r>
            <a:r>
              <a:rPr lang="en-US" sz="900" dirty="0"/>
              <a:t> </a:t>
            </a:r>
            <a:r>
              <a:rPr lang="en-US" sz="900" dirty="0" err="1"/>
              <a:t>Disord</a:t>
            </a:r>
            <a:r>
              <a:rPr lang="en-US" sz="900" dirty="0"/>
              <a:t>. 2024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75E3D2-6CF3-4761-18F0-F47C0434133C}"/>
              </a:ext>
            </a:extLst>
          </p:cNvPr>
          <p:cNvSpPr txBox="1"/>
          <p:nvPr/>
        </p:nvSpPr>
        <p:spPr>
          <a:xfrm>
            <a:off x="7313895" y="5659147"/>
            <a:ext cx="3589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 err="1"/>
              <a:t>Aanvullend</a:t>
            </a:r>
            <a:r>
              <a:rPr lang="en-US" sz="1050" i="1" dirty="0"/>
              <a:t> Onderzoek </a:t>
            </a:r>
            <a:r>
              <a:rPr lang="en-US" sz="1050" i="1" dirty="0" err="1"/>
              <a:t>leverfalen</a:t>
            </a:r>
            <a:endParaRPr lang="en-US" sz="1050" i="1" dirty="0"/>
          </a:p>
        </p:txBody>
      </p:sp>
    </p:spTree>
    <p:extLst>
      <p:ext uri="{BB962C8B-B14F-4D97-AF65-F5344CB8AC3E}">
        <p14:creationId xmlns:p14="http://schemas.microsoft.com/office/powerpoint/2010/main" val="38780426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ae8a6a3-21ec-4240-9791-a6ae802c9fcc}" enabled="0" method="" siteId="{2ae8a6a3-21ec-4240-9791-a6ae802c9fc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782</Words>
  <Application>Microsoft Office PowerPoint</Application>
  <PresentationFormat>Breedbeeld</PresentationFormat>
  <Paragraphs>85</Paragraphs>
  <Slides>2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think-cell Slide</vt:lpstr>
      <vt:lpstr>Casus 99: leverfalen bij een 21-jarige  patiente met spinale musculaire atrofie (SMA)</vt:lpstr>
      <vt:lpstr>Casus 99: leverfalen bij een 21-jarige  patiente met spinale musculaire atrofie (SMA)</vt:lpstr>
    </vt:vector>
  </TitlesOfParts>
  <Company>Dijklander Ziekenhuis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Casus DLZ: Rash</dc:title>
  <dc:creator>Crommentuijn, Kristel</dc:creator>
  <cp:lastModifiedBy>Warman, Andrea</cp:lastModifiedBy>
  <cp:revision>27</cp:revision>
  <dcterms:created xsi:type="dcterms:W3CDTF">2025-02-04T15:42:44Z</dcterms:created>
  <dcterms:modified xsi:type="dcterms:W3CDTF">2026-08-20T06:17:12Z</dcterms:modified>
</cp:coreProperties>
</file>