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4"/>
  </p:notesMasterIdLst>
  <p:sldIdLst>
    <p:sldId id="295" r:id="rId2"/>
    <p:sldId id="296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Stijl, licht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86098" autoAdjust="0"/>
  </p:normalViewPr>
  <p:slideViewPr>
    <p:cSldViewPr snapToGrid="0">
      <p:cViewPr varScale="1">
        <p:scale>
          <a:sx n="86" d="100"/>
          <a:sy n="86" d="100"/>
        </p:scale>
        <p:origin x="253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3A059-96C7-42EA-8F77-B92544074B06}" type="datetimeFigureOut">
              <a:rPr lang="nl-NL" smtClean="0"/>
              <a:t>2-4-2026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99F6D-CC3A-42C1-991F-8326D0E9DD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7395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99F6D-CC3A-42C1-991F-8326D0E9DD5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48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999F6D-CC3A-42C1-991F-8326D0E9DD5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181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BC52A2-CAC7-4249-AA19-6B84DEF75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41C0B36-4C51-4474-9F2F-84A191891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629FBD-0F50-4692-9B1F-61344033A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B4B092-0AF7-4BD4-B831-816303145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EF800F-2B1C-4A70-93CA-D3860D8D5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648278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8B856A-B069-46E2-BDC7-A1349C3FD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D916D3C-00F8-486E-9A04-8AB55963F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ED78C3-3864-4DDC-93A9-E9112F2AC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A3032A-1C18-42AE-9C57-B06AFD869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E3DE8E-B14C-49EC-8FC5-BC6B3752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715044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54ABF74-950A-4511-B8A6-2CFD4DFDEB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488E516-D24D-4241-AA32-CCBA9466A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8D0C27-3522-476D-8B4F-53727E3D0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EE9B8AE-CE0B-40D6-A831-9A4EB77CF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FAF7E2-4A4F-4F1F-BC3E-F4B2246C3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246570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1003462"/>
            <a:ext cx="7452000" cy="533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650209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4078255"/>
            <a:ext cx="5346157" cy="6350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3B10824-7663-48F2-ACF6-046C4C35EED4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A025303-B3B0-4442-BDDE-6BD104F6CE08}"/>
              </a:ext>
            </a:extLst>
          </p:cNvPr>
          <p:cNvSpPr/>
          <p:nvPr userDrawn="1"/>
        </p:nvSpPr>
        <p:spPr>
          <a:xfrm>
            <a:off x="521500" y="594000"/>
            <a:ext cx="8100000" cy="4212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E1678B5-6C65-46E5-8FEA-3415D83EF86F}"/>
              </a:ext>
            </a:extLst>
          </p:cNvPr>
          <p:cNvSpPr/>
          <p:nvPr userDrawn="1"/>
        </p:nvSpPr>
        <p:spPr>
          <a:xfrm>
            <a:off x="521500" y="5292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DC43A052-AEAE-41E9-AC42-2C3611778F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6264000"/>
            <a:ext cx="2426807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59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 userDrawn="1"/>
        </p:nvSpPr>
        <p:spPr>
          <a:xfrm>
            <a:off x="521500" y="594000"/>
            <a:ext cx="8100000" cy="4212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1003462"/>
            <a:ext cx="7452000" cy="533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650209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521500" y="5292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4078255"/>
            <a:ext cx="5346157" cy="6350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6264000"/>
            <a:ext cx="2426807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79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1003462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650209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521500" y="5292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4078255"/>
            <a:ext cx="5346157" cy="635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6264000"/>
            <a:ext cx="2426807" cy="302400"/>
          </a:xfrm>
          <a:prstGeom prst="rect">
            <a:avLst/>
          </a:prstGeom>
        </p:spPr>
      </p:pic>
      <p:sp>
        <p:nvSpPr>
          <p:cNvPr id="9" name="Rechthoek 8"/>
          <p:cNvSpPr/>
          <p:nvPr userDrawn="1"/>
        </p:nvSpPr>
        <p:spPr>
          <a:xfrm>
            <a:off x="522000" y="594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5441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650209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550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4647600" y="1652400"/>
            <a:ext cx="39749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652001"/>
            <a:ext cx="4039200" cy="412491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1451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652400"/>
            <a:ext cx="4039200" cy="412560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4647600" y="1652400"/>
            <a:ext cx="39749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7219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1652400"/>
            <a:ext cx="81010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330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592931"/>
            <a:ext cx="8101000" cy="518506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5853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0AAF28-0295-4F7E-A05E-B6DDED8CE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D97687A-A66F-46D1-8EC0-8D2CDFDDD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398837-8D3C-4A3C-8E1B-30718BAB6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A1BF6DC-578B-4426-A82B-A004E30B4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ADF84B-9A48-4F33-B44E-88F2CE54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2289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79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grpSp>
        <p:nvGrpSpPr>
          <p:cNvPr id="25" name="Groep 24"/>
          <p:cNvGrpSpPr/>
          <p:nvPr userDrawn="1"/>
        </p:nvGrpSpPr>
        <p:grpSpPr>
          <a:xfrm>
            <a:off x="5867400" y="6264275"/>
            <a:ext cx="2427288" cy="301626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 userDrawn="1"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1"/>
            <p:cNvSpPr>
              <a:spLocks noEditPoints="1"/>
            </p:cNvSpPr>
            <p:nvPr userDrawn="1"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3"/>
            <p:cNvSpPr>
              <a:spLocks noEditPoints="1"/>
            </p:cNvSpPr>
            <p:nvPr userDrawn="1"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8303339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359480" y="6183340"/>
            <a:ext cx="8263020" cy="4993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000" y="5940000"/>
            <a:ext cx="648000" cy="92924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1553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1D90D4-D2C7-493F-A37E-9252BEC00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C185DA0-2839-4A23-BD21-4FA1D291C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62F075-B995-448C-A34C-6B8E61B63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12D39D-1722-4C23-B2F3-E9720FF7F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A4006F0-1E6F-40DC-9BC0-2D61DD51C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600339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176D98-940D-46B6-9865-2A769880C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C25FA3-759C-418C-9346-189088548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D8705BD-1A01-40A7-96C6-4B32AED8B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E028753-B2F9-4C99-89E5-F4E11A800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6E973CD-F778-41BB-99F5-6A26164E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4EB1EFB-70CF-46E3-B91D-8BE57D710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670041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CB25F0-19EC-4F2E-8BE0-F81D8BF66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63FCAE3-E151-4ED0-82D3-C412C86FF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C4C5FE-FA95-43F5-A442-D327BC154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3B235B-E6E1-498E-BB45-952D9A8077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E8511C6-B8DC-48F4-9E86-C8DDCFC428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0DBEBC1-C8B6-4290-B1C1-CB0D5BA3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18DADB9-A29F-4A03-B3BC-C71354FC3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6FB4989-E2CC-466D-8496-5758A847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909015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F7250A-0162-48E4-9910-683E3420A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9831821-03B4-4409-9AA5-960299717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2816BEF-267E-446C-8EB6-E24A1F8A9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9E422A1-AF30-49AD-9A76-5A2B5E065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487351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272F3E3-4CF5-43F1-9B17-3D7ADF982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E367C1C-31BC-4E61-A552-9B6024C7D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285D190-D29F-4C1C-87A8-AE96EB3A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0338952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93EE81-A996-46FA-8886-B2A7473CC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3BC650-31DD-4B6E-A7CA-464A549B7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E9E6D9B-1D35-4D48-A5D1-9B62CD6C3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8F1A89-4EE2-427C-95C6-C71978C8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0968666-D4EA-436B-BB8B-E924199FB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2D889B2-4440-4659-BAF3-95909FE5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710592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CF973-6523-48B3-8EF8-0ECC287B0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DC9A00F-7A7B-4B64-AE10-15E58794A4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103E92D-BC08-4E34-8E04-5075980AA2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97077BD-2589-45A8-A083-85BA665DA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BD3FEFB-D040-4FC9-9430-F6C91C598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6392647-E92F-4D0D-B318-5A625162E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534897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95E8A7B-ACC7-4C12-856D-8AD3227A7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341B67-390E-44C2-8107-69C3D972B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46BC2D-92A2-4FE2-9C17-337E9905BA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D6D70B-D4AB-4D8A-8554-F6CD808187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61C405-DB9D-4222-8587-3181129785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9A421EA-C18A-4A24-9E3E-E07B3307D487}"/>
              </a:ext>
            </a:extLst>
          </p:cNvPr>
          <p:cNvSpPr/>
          <p:nvPr userDrawn="1"/>
        </p:nvSpPr>
        <p:spPr>
          <a:xfrm>
            <a:off x="522000" y="594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12DDB7A-9BBE-4157-963B-73568EC86C52}"/>
              </a:ext>
            </a:extLst>
          </p:cNvPr>
          <p:cNvSpPr/>
          <p:nvPr userDrawn="1"/>
        </p:nvSpPr>
        <p:spPr>
          <a:xfrm>
            <a:off x="522000" y="6264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B5077AF-135A-46A5-9CF0-EFCD482BEB8C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0" y="6415200"/>
            <a:ext cx="1104790" cy="1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8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649" r:id="rId13"/>
    <p:sldLayoutId id="2147483666" r:id="rId14"/>
    <p:sldLayoutId id="2147483660" r:id="rId15"/>
    <p:sldLayoutId id="2147483652" r:id="rId16"/>
    <p:sldLayoutId id="2147483661" r:id="rId17"/>
    <p:sldLayoutId id="2147483662" r:id="rId18"/>
    <p:sldLayoutId id="2147483663" r:id="rId19"/>
    <p:sldLayoutId id="2147483664" r:id="rId20"/>
    <p:sldLayoutId id="2147483665" r:id="rId2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hyperlink" Target="mailto:bitterpillnvkfb@gmail.com" TargetMode="Externa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bitterpillnvkfb@gmail.com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EC03C444-1D34-4452-8565-3FEF2A0C230E}"/>
              </a:ext>
            </a:extLst>
          </p:cNvPr>
          <p:cNvSpPr txBox="1"/>
          <p:nvPr/>
        </p:nvSpPr>
        <p:spPr>
          <a:xfrm>
            <a:off x="202109" y="113975"/>
            <a:ext cx="611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nl-NL" dirty="0"/>
              <a:t>Casus x – April 2026</a:t>
            </a:r>
            <a:r>
              <a:rPr lang="nl-NL" dirty="0">
                <a:solidFill>
                  <a:schemeClr val="bg1"/>
                </a:solidFill>
              </a:rPr>
              <a:t>je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aan via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FE5E45-3B5D-45CA-A8E9-67A364AA8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930" y="32325"/>
            <a:ext cx="1406373" cy="1183356"/>
          </a:xfrm>
          <a:prstGeom prst="rect">
            <a:avLst/>
          </a:prstGeom>
        </p:spPr>
      </p:pic>
      <p:sp useBgFill="1">
        <p:nvSpPr>
          <p:cNvPr id="7" name="Tekstvak 6">
            <a:extLst>
              <a:ext uri="{FF2B5EF4-FFF2-40B4-BE49-F238E27FC236}">
                <a16:creationId xmlns:a16="http://schemas.microsoft.com/office/drawing/2014/main" id="{C4EDB360-D6A1-49A0-8D89-292684D0BEDE}"/>
              </a:ext>
            </a:extLst>
          </p:cNvPr>
          <p:cNvSpPr txBox="1"/>
          <p:nvPr/>
        </p:nvSpPr>
        <p:spPr>
          <a:xfrm>
            <a:off x="3990885" y="64433"/>
            <a:ext cx="3792414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Bitter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Pill</a:t>
            </a: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Farmacologische quiz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B89AA72-2253-4E0B-A406-B538400C7433}"/>
              </a:ext>
            </a:extLst>
          </p:cNvPr>
          <p:cNvSpPr/>
          <p:nvPr/>
        </p:nvSpPr>
        <p:spPr>
          <a:xfrm>
            <a:off x="217843" y="1272859"/>
            <a:ext cx="8775460" cy="14040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F852764-B5AC-44D7-A100-3DE2E52DD847}"/>
              </a:ext>
            </a:extLst>
          </p:cNvPr>
          <p:cNvSpPr txBox="1"/>
          <p:nvPr/>
        </p:nvSpPr>
        <p:spPr>
          <a:xfrm>
            <a:off x="217842" y="549109"/>
            <a:ext cx="5766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+mj-lt"/>
              </a:rPr>
              <a:t>Een signaal uit de extremiteiten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5A6FDE-F836-4F4B-B7AA-15D0B2D2A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202109" y="6371480"/>
            <a:ext cx="8791194" cy="4571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DF9F698-4841-490F-92E6-247184B5A11B}"/>
              </a:ext>
            </a:extLst>
          </p:cNvPr>
          <p:cNvSpPr txBox="1"/>
          <p:nvPr/>
        </p:nvSpPr>
        <p:spPr>
          <a:xfrm>
            <a:off x="144976" y="6443030"/>
            <a:ext cx="611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Aanmelden via: </a:t>
            </a:r>
            <a:r>
              <a:rPr lang="nl-NL" dirty="0">
                <a:hlinkClick r:id="rId5"/>
              </a:rPr>
              <a:t>bitterpillnvkfb@gmail.com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9DDB3F2-2DE4-461B-A6EE-3EDBFBF94075}"/>
              </a:ext>
            </a:extLst>
          </p:cNvPr>
          <p:cNvSpPr txBox="1"/>
          <p:nvPr/>
        </p:nvSpPr>
        <p:spPr>
          <a:xfrm>
            <a:off x="4536282" y="6412252"/>
            <a:ext cx="4457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kumimoji="0" lang="nl-NL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Aangeleverd door: Máxima MC, </a:t>
            </a:r>
            <a:r>
              <a:rPr kumimoji="0" lang="nl-NL" sz="11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Derijks</a:t>
            </a:r>
            <a:endParaRPr lang="nl-NL" sz="1100" dirty="0"/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ndertitel 14">
            <a:extLst>
              <a:ext uri="{FF2B5EF4-FFF2-40B4-BE49-F238E27FC236}">
                <a16:creationId xmlns:a16="http://schemas.microsoft.com/office/drawing/2014/main" id="{2121B9FA-71ED-4A85-AFE4-A5338C2BF2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552" y="1456589"/>
            <a:ext cx="6340379" cy="491489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sz="1600" b="1" dirty="0">
                <a:solidFill>
                  <a:schemeClr val="tx1"/>
                </a:solidFill>
              </a:rPr>
              <a:t>Casus: </a:t>
            </a:r>
            <a:r>
              <a:rPr lang="nl-NL" sz="1600" dirty="0">
                <a:solidFill>
                  <a:schemeClr val="tx1"/>
                </a:solidFill>
              </a:rPr>
              <a:t>Vrouw, 45 jaar</a:t>
            </a:r>
          </a:p>
          <a:p>
            <a:pPr>
              <a:lnSpc>
                <a:spcPct val="100000"/>
              </a:lnSpc>
            </a:pPr>
            <a:r>
              <a:rPr lang="nl-NL" sz="1600" b="1" dirty="0">
                <a:solidFill>
                  <a:schemeClr val="tx1"/>
                </a:solidFill>
              </a:rPr>
              <a:t>Voorgeschiedenis: </a:t>
            </a:r>
            <a:r>
              <a:rPr lang="nl-NL" sz="1600" dirty="0">
                <a:solidFill>
                  <a:schemeClr val="tx1"/>
                </a:solidFill>
              </a:rPr>
              <a:t>sinds een week krampen in de rechterkuit waarvoor bezoek huisarts/neuroloog/fysiotherapeut, migraine</a:t>
            </a:r>
          </a:p>
          <a:p>
            <a:pPr>
              <a:lnSpc>
                <a:spcPct val="100000"/>
              </a:lnSpc>
            </a:pPr>
            <a:r>
              <a:rPr lang="nl-NL" sz="1600" b="1" dirty="0">
                <a:solidFill>
                  <a:schemeClr val="tx1"/>
                </a:solidFill>
              </a:rPr>
              <a:t>Reden van opname: </a:t>
            </a:r>
            <a:r>
              <a:rPr lang="nl-NL" sz="1600" dirty="0">
                <a:solidFill>
                  <a:schemeClr val="tx1"/>
                </a:solidFill>
              </a:rPr>
              <a:t>hevige rustpijn rechterenkel en –voet ondanks </a:t>
            </a:r>
            <a:r>
              <a:rPr lang="nl-NL" sz="1600" dirty="0" err="1">
                <a:solidFill>
                  <a:schemeClr val="tx1"/>
                </a:solidFill>
              </a:rPr>
              <a:t>tramadol</a:t>
            </a:r>
            <a:r>
              <a:rPr lang="nl-NL" sz="1600" dirty="0">
                <a:solidFill>
                  <a:schemeClr val="tx1"/>
                </a:solidFill>
              </a:rPr>
              <a:t> (via huisarts), rechtervoet </a:t>
            </a:r>
            <a:r>
              <a:rPr lang="nl-NL" sz="1600" dirty="0" err="1">
                <a:solidFill>
                  <a:schemeClr val="tx1"/>
                </a:solidFill>
              </a:rPr>
              <a:t>livide</a:t>
            </a:r>
            <a:r>
              <a:rPr lang="nl-NL" sz="1600" dirty="0">
                <a:solidFill>
                  <a:schemeClr val="tx1"/>
                </a:solidFill>
              </a:rPr>
              <a:t> gekleurd en koud, voetpulsaties afwezig, links eveneens verminderde doorbloeding, maar pijnloos </a:t>
            </a:r>
          </a:p>
          <a:p>
            <a:pPr>
              <a:lnSpc>
                <a:spcPct val="100000"/>
              </a:lnSpc>
            </a:pPr>
            <a:r>
              <a:rPr lang="nl-NL" sz="1600" b="1" dirty="0">
                <a:solidFill>
                  <a:schemeClr val="tx1"/>
                </a:solidFill>
              </a:rPr>
              <a:t>Aanvullend onderzoek + vervolg</a:t>
            </a:r>
            <a:endParaRPr lang="nl-NL" sz="1200" b="1" dirty="0">
              <a:solidFill>
                <a:schemeClr val="tx1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Angiografie: arteriële insufficiëntie beiderzijds (Fontaine III)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CK 10.646 U/l: </a:t>
            </a:r>
            <a:r>
              <a:rPr lang="nl-NL" sz="1600" dirty="0" err="1">
                <a:solidFill>
                  <a:schemeClr val="tx1"/>
                </a:solidFill>
              </a:rPr>
              <a:t>rhabdomyolyse</a:t>
            </a:r>
            <a:endParaRPr lang="nl-NL" sz="1600" dirty="0">
              <a:solidFill>
                <a:schemeClr val="tx1"/>
              </a:solidFill>
            </a:endParaRP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chemeClr val="tx1"/>
                </a:solidFill>
              </a:rPr>
              <a:t>Opname IC</a:t>
            </a:r>
          </a:p>
          <a:p>
            <a:pPr>
              <a:lnSpc>
                <a:spcPct val="100000"/>
              </a:lnSpc>
            </a:pPr>
            <a:r>
              <a:rPr lang="nl-NL" sz="1600" b="1" dirty="0">
                <a:solidFill>
                  <a:schemeClr val="tx1"/>
                </a:solidFill>
              </a:rPr>
              <a:t>Medicatie: </a:t>
            </a:r>
            <a:r>
              <a:rPr lang="nl-NL" sz="1600" dirty="0">
                <a:solidFill>
                  <a:schemeClr val="tx1"/>
                </a:solidFill>
              </a:rPr>
              <a:t>grotendeels buiten ons zicht: OTC-middelen en apotheek net over de grens</a:t>
            </a:r>
          </a:p>
          <a:p>
            <a:pPr>
              <a:lnSpc>
                <a:spcPct val="100000"/>
              </a:lnSpc>
            </a:pPr>
            <a:r>
              <a:rPr lang="nl-NL" sz="1600" b="1" dirty="0">
                <a:solidFill>
                  <a:schemeClr val="tx1"/>
                </a:solidFill>
              </a:rPr>
              <a:t>Vraag: </a:t>
            </a:r>
            <a:r>
              <a:rPr lang="nl-NL" sz="1600" dirty="0">
                <a:solidFill>
                  <a:schemeClr val="tx1"/>
                </a:solidFill>
              </a:rPr>
              <a:t>Wat is hier aan de hand? Welke geneesmiddel kan dit hebben veroorzaakt?</a:t>
            </a:r>
          </a:p>
          <a:p>
            <a:pPr marL="171450" indent="-1714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1600" dirty="0">
              <a:solidFill>
                <a:schemeClr val="tx1"/>
              </a:solidFill>
            </a:endParaRPr>
          </a:p>
          <a:p>
            <a:endParaRPr lang="nl-NL" sz="1200" dirty="0">
              <a:solidFill>
                <a:schemeClr val="tx1"/>
              </a:solidFill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167" y="1470443"/>
            <a:ext cx="1835136" cy="485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39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EC03C444-1D34-4452-8565-3FEF2A0C230E}"/>
              </a:ext>
            </a:extLst>
          </p:cNvPr>
          <p:cNvSpPr txBox="1"/>
          <p:nvPr/>
        </p:nvSpPr>
        <p:spPr>
          <a:xfrm>
            <a:off x="202109" y="113975"/>
            <a:ext cx="611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nl-NL" dirty="0"/>
              <a:t>Uitwerking Casus x – April 2026</a:t>
            </a:r>
            <a:r>
              <a:rPr lang="nl-NL" dirty="0">
                <a:solidFill>
                  <a:schemeClr val="bg1"/>
                </a:solidFill>
              </a:rPr>
              <a:t>je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aan via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FE5E45-3B5D-45CA-A8E9-67A364AA8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930" y="32325"/>
            <a:ext cx="1406373" cy="1183356"/>
          </a:xfrm>
          <a:prstGeom prst="rect">
            <a:avLst/>
          </a:prstGeom>
        </p:spPr>
      </p:pic>
      <p:sp useBgFill="1">
        <p:nvSpPr>
          <p:cNvPr id="7" name="Tekstvak 6">
            <a:extLst>
              <a:ext uri="{FF2B5EF4-FFF2-40B4-BE49-F238E27FC236}">
                <a16:creationId xmlns:a16="http://schemas.microsoft.com/office/drawing/2014/main" id="{C4EDB360-D6A1-49A0-8D89-292684D0BEDE}"/>
              </a:ext>
            </a:extLst>
          </p:cNvPr>
          <p:cNvSpPr txBox="1"/>
          <p:nvPr/>
        </p:nvSpPr>
        <p:spPr>
          <a:xfrm>
            <a:off x="3990885" y="64433"/>
            <a:ext cx="3792414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 Bitter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Pill</a:t>
            </a: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Farmacologische quiz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B89AA72-2253-4E0B-A406-B538400C7433}"/>
              </a:ext>
            </a:extLst>
          </p:cNvPr>
          <p:cNvSpPr/>
          <p:nvPr/>
        </p:nvSpPr>
        <p:spPr>
          <a:xfrm>
            <a:off x="217843" y="1272859"/>
            <a:ext cx="8775460" cy="14040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5A6FDE-F836-4F4B-B7AA-15D0B2D2A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202109" y="6371480"/>
            <a:ext cx="8791194" cy="4571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DF9F698-4841-490F-92E6-247184B5A11B}"/>
              </a:ext>
            </a:extLst>
          </p:cNvPr>
          <p:cNvSpPr txBox="1"/>
          <p:nvPr/>
        </p:nvSpPr>
        <p:spPr>
          <a:xfrm>
            <a:off x="144976" y="6443030"/>
            <a:ext cx="611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Aanmelden via: </a:t>
            </a:r>
            <a:r>
              <a:rPr lang="nl-NL" dirty="0">
                <a:hlinkClick r:id="rId5"/>
              </a:rPr>
              <a:t>bitterpillnvkfb@gmail.com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​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9DDB3F2-2DE4-461B-A6EE-3EDBFBF94075}"/>
              </a:ext>
            </a:extLst>
          </p:cNvPr>
          <p:cNvSpPr txBox="1"/>
          <p:nvPr/>
        </p:nvSpPr>
        <p:spPr>
          <a:xfrm>
            <a:off x="4536282" y="6412252"/>
            <a:ext cx="4457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kumimoji="0" lang="nl-NL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Aangeleverd door: Máxima MC, </a:t>
            </a:r>
            <a:r>
              <a:rPr kumimoji="0" lang="nl-NL" sz="11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Derijks</a:t>
            </a:r>
            <a:endParaRPr lang="nl-NL" sz="1100" dirty="0"/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ndertitel 14">
            <a:extLst>
              <a:ext uri="{FF2B5EF4-FFF2-40B4-BE49-F238E27FC236}">
                <a16:creationId xmlns:a16="http://schemas.microsoft.com/office/drawing/2014/main" id="{2121B9FA-71ED-4A85-AFE4-A5338C2BF2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552" y="1456589"/>
            <a:ext cx="8485851" cy="491489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nl-NL" sz="1400" b="1" dirty="0">
                <a:solidFill>
                  <a:schemeClr val="tx1"/>
                </a:solidFill>
              </a:rPr>
              <a:t>Beschouwing</a:t>
            </a:r>
          </a:p>
          <a:p>
            <a:pPr>
              <a:lnSpc>
                <a:spcPct val="100000"/>
              </a:lnSpc>
            </a:pPr>
            <a:r>
              <a:rPr lang="nl-NL" sz="1400" dirty="0">
                <a:solidFill>
                  <a:schemeClr val="tx1"/>
                </a:solidFill>
              </a:rPr>
              <a:t>Navraag leerde dat deze patiënt langdurig hoge doseringen </a:t>
            </a:r>
            <a:r>
              <a:rPr lang="nl-NL" sz="1400" b="1" dirty="0" err="1">
                <a:solidFill>
                  <a:schemeClr val="tx1"/>
                </a:solidFill>
              </a:rPr>
              <a:t>ergotamine</a:t>
            </a:r>
            <a:r>
              <a:rPr lang="nl-NL" sz="1400" dirty="0">
                <a:solidFill>
                  <a:schemeClr val="tx1"/>
                </a:solidFill>
              </a:rPr>
              <a:t> (zetpil) gebruikte voor migraine, profylactisch 4dd 2mg en de laatste weken zelfs een dagdosering van 18mg </a:t>
            </a:r>
            <a:r>
              <a:rPr lang="nl-NL" sz="1400" dirty="0" err="1">
                <a:solidFill>
                  <a:schemeClr val="tx1"/>
                </a:solidFill>
              </a:rPr>
              <a:t>ivm</a:t>
            </a:r>
            <a:r>
              <a:rPr lang="nl-NL" sz="1400" dirty="0">
                <a:solidFill>
                  <a:schemeClr val="tx1"/>
                </a:solidFill>
              </a:rPr>
              <a:t> toename </a:t>
            </a:r>
            <a:r>
              <a:rPr lang="nl-NL" sz="1400" dirty="0" err="1">
                <a:solidFill>
                  <a:schemeClr val="tx1"/>
                </a:solidFill>
              </a:rPr>
              <a:t>migraine-aanvallen</a:t>
            </a:r>
            <a:r>
              <a:rPr lang="nl-NL" sz="1400" dirty="0">
                <a:solidFill>
                  <a:schemeClr val="tx1"/>
                </a:solidFill>
              </a:rPr>
              <a:t>. Zij ontwikkelde hierop </a:t>
            </a:r>
            <a:r>
              <a:rPr lang="nl-NL" sz="1400" b="1" dirty="0">
                <a:solidFill>
                  <a:schemeClr val="tx1"/>
                </a:solidFill>
              </a:rPr>
              <a:t>ergotisme</a:t>
            </a:r>
            <a:r>
              <a:rPr lang="nl-NL" sz="1400" dirty="0">
                <a:solidFill>
                  <a:schemeClr val="tx1"/>
                </a:solidFill>
              </a:rPr>
              <a:t>, in de Middeleeuwen (door consumptie van rogge verontreinigd met de </a:t>
            </a:r>
            <a:r>
              <a:rPr lang="nl-NL" sz="1400" dirty="0" err="1">
                <a:solidFill>
                  <a:schemeClr val="tx1"/>
                </a:solidFill>
              </a:rPr>
              <a:t>ergotamine</a:t>
            </a:r>
            <a:r>
              <a:rPr lang="nl-NL" sz="1400" dirty="0">
                <a:solidFill>
                  <a:schemeClr val="tx1"/>
                </a:solidFill>
              </a:rPr>
              <a:t> producerende schimmel </a:t>
            </a:r>
            <a:r>
              <a:rPr lang="nl-NL" sz="1400" dirty="0" err="1">
                <a:solidFill>
                  <a:schemeClr val="tx1"/>
                </a:solidFill>
              </a:rPr>
              <a:t>moederkorn</a:t>
            </a:r>
            <a:r>
              <a:rPr lang="nl-NL" sz="1400" dirty="0">
                <a:solidFill>
                  <a:schemeClr val="tx1"/>
                </a:solidFill>
              </a:rPr>
              <a:t>) ook wel Sint Antoniusvuur of de kriebelziekte genoemd. </a:t>
            </a:r>
            <a:r>
              <a:rPr lang="nl-NL" sz="1400" dirty="0" err="1">
                <a:solidFill>
                  <a:schemeClr val="tx1"/>
                </a:solidFill>
              </a:rPr>
              <a:t>Ergotamine</a:t>
            </a:r>
            <a:r>
              <a:rPr lang="nl-NL" sz="1400" dirty="0">
                <a:solidFill>
                  <a:schemeClr val="tx1"/>
                </a:solidFill>
              </a:rPr>
              <a:t> heeft een relatief sterk </a:t>
            </a:r>
            <a:r>
              <a:rPr lang="nl-NL" sz="1400" dirty="0" err="1">
                <a:solidFill>
                  <a:schemeClr val="tx1"/>
                </a:solidFill>
              </a:rPr>
              <a:t>vasoconstrictief</a:t>
            </a:r>
            <a:r>
              <a:rPr lang="nl-NL" sz="1400" dirty="0">
                <a:solidFill>
                  <a:schemeClr val="tx1"/>
                </a:solidFill>
              </a:rPr>
              <a:t> effect via complexe farmacologische werking (</a:t>
            </a:r>
            <a:r>
              <a:rPr lang="nl-NL" sz="1400" dirty="0" err="1">
                <a:solidFill>
                  <a:schemeClr val="tx1"/>
                </a:solidFill>
              </a:rPr>
              <a:t>oa</a:t>
            </a:r>
            <a:r>
              <a:rPr lang="nl-NL" sz="1400" dirty="0">
                <a:solidFill>
                  <a:schemeClr val="tx1"/>
                </a:solidFill>
              </a:rPr>
              <a:t> agonist van </a:t>
            </a:r>
            <a:r>
              <a:rPr lang="el-GR" sz="1400" dirty="0">
                <a:solidFill>
                  <a:schemeClr val="tx1"/>
                </a:solidFill>
              </a:rPr>
              <a:t>α</a:t>
            </a:r>
            <a:r>
              <a:rPr lang="nl-NL" sz="1400" dirty="0">
                <a:solidFill>
                  <a:schemeClr val="tx1"/>
                </a:solidFill>
              </a:rPr>
              <a:t>1/2, 5-HT1B/D en D2). Incidentie is zeldzaam (0,001-0,05%), openbaart zich veelal 18u tot 7j na start </a:t>
            </a:r>
            <a:r>
              <a:rPr lang="nl-NL" sz="1400" dirty="0" err="1">
                <a:solidFill>
                  <a:schemeClr val="tx1"/>
                </a:solidFill>
              </a:rPr>
              <a:t>ergotamine</a:t>
            </a:r>
            <a:r>
              <a:rPr lang="nl-NL" sz="1400" dirty="0">
                <a:solidFill>
                  <a:schemeClr val="tx1"/>
                </a:solidFill>
              </a:rPr>
              <a:t>, soms pas na 20j (acuut na hoge doses en chronisch na langdurig therapeutisch doses, veelal subklinisch). Uitlokking kan ook door sterke CYP3A4-remmers. Ischemie kan optreden in gehele CV-stelsel, onderste extremiteiten relatief vaak getroffen. Behandeling bestaat uit staken </a:t>
            </a:r>
            <a:r>
              <a:rPr lang="nl-NL" sz="1400" dirty="0" err="1">
                <a:solidFill>
                  <a:schemeClr val="tx1"/>
                </a:solidFill>
              </a:rPr>
              <a:t>ergotamine</a:t>
            </a:r>
            <a:r>
              <a:rPr lang="nl-NL" sz="1400" dirty="0">
                <a:solidFill>
                  <a:schemeClr val="tx1"/>
                </a:solidFill>
              </a:rPr>
              <a:t>, tromboseprofylaxe (</a:t>
            </a:r>
            <a:r>
              <a:rPr lang="nl-NL" sz="1400" dirty="0" err="1">
                <a:solidFill>
                  <a:schemeClr val="tx1"/>
                </a:solidFill>
              </a:rPr>
              <a:t>ivm</a:t>
            </a:r>
            <a:r>
              <a:rPr lang="nl-NL" sz="1400" dirty="0">
                <a:solidFill>
                  <a:schemeClr val="tx1"/>
                </a:solidFill>
              </a:rPr>
              <a:t> </a:t>
            </a:r>
            <a:r>
              <a:rPr lang="nl-NL" sz="1400" dirty="0" err="1">
                <a:solidFill>
                  <a:schemeClr val="tx1"/>
                </a:solidFill>
              </a:rPr>
              <a:t>stasis</a:t>
            </a:r>
            <a:r>
              <a:rPr lang="nl-NL" sz="1400" dirty="0">
                <a:solidFill>
                  <a:schemeClr val="tx1"/>
                </a:solidFill>
              </a:rPr>
              <a:t>), parenterale </a:t>
            </a:r>
            <a:r>
              <a:rPr lang="nl-NL" sz="1400" dirty="0" err="1">
                <a:solidFill>
                  <a:schemeClr val="tx1"/>
                </a:solidFill>
              </a:rPr>
              <a:t>vasodilatoren</a:t>
            </a:r>
            <a:r>
              <a:rPr lang="nl-NL" sz="1400" dirty="0">
                <a:solidFill>
                  <a:schemeClr val="tx1"/>
                </a:solidFill>
              </a:rPr>
              <a:t> (meestal meerdere, veelal </a:t>
            </a:r>
            <a:r>
              <a:rPr lang="nl-NL" sz="1400" dirty="0" err="1">
                <a:solidFill>
                  <a:schemeClr val="tx1"/>
                </a:solidFill>
              </a:rPr>
              <a:t>nitroprusside</a:t>
            </a:r>
            <a:r>
              <a:rPr lang="nl-NL" sz="1400" dirty="0">
                <a:solidFill>
                  <a:schemeClr val="tx1"/>
                </a:solidFill>
              </a:rPr>
              <a:t>) en soms epidurale blokkade sympathicus (controversieel). Daarnaast niet farmacologische behandelopties: hoog leggen aangedane extremiteiten, hyperbare zuurstof, </a:t>
            </a:r>
            <a:r>
              <a:rPr lang="nl-NL" sz="1400" dirty="0" err="1">
                <a:solidFill>
                  <a:schemeClr val="tx1"/>
                </a:solidFill>
              </a:rPr>
              <a:t>balondilatatie</a:t>
            </a:r>
            <a:r>
              <a:rPr lang="nl-NL" sz="1400" dirty="0">
                <a:solidFill>
                  <a:schemeClr val="tx1"/>
                </a:solidFill>
              </a:rPr>
              <a:t>, fasciotomie indien </a:t>
            </a:r>
            <a:r>
              <a:rPr lang="nl-NL" sz="1400" dirty="0" err="1">
                <a:solidFill>
                  <a:schemeClr val="tx1"/>
                </a:solidFill>
              </a:rPr>
              <a:t>compartimentsybdroom</a:t>
            </a:r>
            <a:r>
              <a:rPr lang="nl-NL" sz="1400" dirty="0">
                <a:solidFill>
                  <a:schemeClr val="tx1"/>
                </a:solidFill>
              </a:rPr>
              <a:t> na herstel circulatie. </a:t>
            </a:r>
            <a:br>
              <a:rPr lang="nl-NL" sz="1400" dirty="0">
                <a:solidFill>
                  <a:schemeClr val="tx1"/>
                </a:solidFill>
              </a:rPr>
            </a:br>
            <a:r>
              <a:rPr lang="nl-NL" sz="1400" dirty="0">
                <a:solidFill>
                  <a:schemeClr val="tx1"/>
                </a:solidFill>
              </a:rPr>
              <a:t>Onze patiënt kreeg </a:t>
            </a:r>
            <a:r>
              <a:rPr lang="nl-NL" sz="1400" dirty="0" err="1">
                <a:solidFill>
                  <a:schemeClr val="tx1"/>
                </a:solidFill>
              </a:rPr>
              <a:t>nitroprusside</a:t>
            </a:r>
            <a:r>
              <a:rPr lang="nl-NL" sz="1400" dirty="0">
                <a:solidFill>
                  <a:schemeClr val="tx1"/>
                </a:solidFill>
              </a:rPr>
              <a:t> tot 3 </a:t>
            </a:r>
            <a:r>
              <a:rPr lang="nl-NL" sz="1400" dirty="0" err="1">
                <a:solidFill>
                  <a:schemeClr val="tx1"/>
                </a:solidFill>
              </a:rPr>
              <a:t>microg</a:t>
            </a:r>
            <a:r>
              <a:rPr lang="nl-NL" sz="1400" dirty="0">
                <a:solidFill>
                  <a:schemeClr val="tx1"/>
                </a:solidFill>
              </a:rPr>
              <a:t>/kg/min, epiduraal </a:t>
            </a:r>
            <a:r>
              <a:rPr lang="nl-NL" sz="1400" dirty="0" err="1">
                <a:solidFill>
                  <a:schemeClr val="tx1"/>
                </a:solidFill>
              </a:rPr>
              <a:t>bupivacaine</a:t>
            </a:r>
            <a:r>
              <a:rPr lang="nl-NL" sz="1400" dirty="0">
                <a:solidFill>
                  <a:schemeClr val="tx1"/>
                </a:solidFill>
              </a:rPr>
              <a:t> (snel weer gestaakt na forse </a:t>
            </a:r>
            <a:r>
              <a:rPr lang="nl-NL" sz="1400" dirty="0" err="1">
                <a:solidFill>
                  <a:schemeClr val="tx1"/>
                </a:solidFill>
              </a:rPr>
              <a:t>tensidalingen</a:t>
            </a:r>
            <a:r>
              <a:rPr lang="nl-NL" sz="1400" dirty="0">
                <a:solidFill>
                  <a:schemeClr val="tx1"/>
                </a:solidFill>
              </a:rPr>
              <a:t>) en eenmalig </a:t>
            </a:r>
            <a:r>
              <a:rPr lang="nl-NL" sz="1400" dirty="0" err="1">
                <a:solidFill>
                  <a:schemeClr val="tx1"/>
                </a:solidFill>
              </a:rPr>
              <a:t>papaverine</a:t>
            </a:r>
            <a:r>
              <a:rPr lang="nl-NL" sz="1400" dirty="0">
                <a:solidFill>
                  <a:schemeClr val="tx1"/>
                </a:solidFill>
              </a:rPr>
              <a:t>, waarop circulatie geleidelijk herstelde. Op dag 3 start afbouw </a:t>
            </a:r>
            <a:r>
              <a:rPr lang="nl-NL" sz="1400" dirty="0" err="1">
                <a:solidFill>
                  <a:schemeClr val="tx1"/>
                </a:solidFill>
              </a:rPr>
              <a:t>nitroprusside</a:t>
            </a:r>
            <a:r>
              <a:rPr lang="nl-NL" sz="1400" dirty="0">
                <a:solidFill>
                  <a:schemeClr val="tx1"/>
                </a:solidFill>
              </a:rPr>
              <a:t> en ontwikkeling compartimentsyndroom waarvoor fasciotomie. Op dag 4 verdere afbouw en staken van </a:t>
            </a:r>
            <a:r>
              <a:rPr lang="nl-NL" sz="1400" dirty="0" err="1">
                <a:solidFill>
                  <a:schemeClr val="tx1"/>
                </a:solidFill>
              </a:rPr>
              <a:t>nitroprusside</a:t>
            </a:r>
            <a:r>
              <a:rPr lang="nl-NL" sz="1400" dirty="0">
                <a:solidFill>
                  <a:schemeClr val="tx1"/>
                </a:solidFill>
              </a:rPr>
              <a:t>, dag 5 naar afdeling overgeplaatst. ‘Migraine’ sindsdien onder controle met paracetamol.</a:t>
            </a:r>
          </a:p>
          <a:p>
            <a:pPr>
              <a:lnSpc>
                <a:spcPct val="100000"/>
              </a:lnSpc>
            </a:pPr>
            <a:r>
              <a:rPr lang="nl-NL" sz="1400" b="1" dirty="0">
                <a:solidFill>
                  <a:schemeClr val="tx1"/>
                </a:solidFill>
              </a:rPr>
              <a:t>Take home </a:t>
            </a:r>
            <a:r>
              <a:rPr lang="nl-NL" sz="1400" b="1" dirty="0" err="1">
                <a:solidFill>
                  <a:schemeClr val="tx1"/>
                </a:solidFill>
              </a:rPr>
              <a:t>message</a:t>
            </a:r>
            <a:endParaRPr lang="nl-NL" sz="1400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nl-NL" sz="1400" dirty="0">
                <a:solidFill>
                  <a:schemeClr val="tx1"/>
                </a:solidFill>
              </a:rPr>
              <a:t>Ergotisme is zeldzame, ernstige vorm van arteriële insufficiëntie door </a:t>
            </a:r>
            <a:r>
              <a:rPr lang="nl-NL" sz="1400" dirty="0" err="1">
                <a:solidFill>
                  <a:schemeClr val="tx1"/>
                </a:solidFill>
              </a:rPr>
              <a:t>ergotamine</a:t>
            </a:r>
            <a:r>
              <a:rPr lang="nl-NL" sz="1400" dirty="0">
                <a:solidFill>
                  <a:schemeClr val="tx1"/>
                </a:solidFill>
              </a:rPr>
              <a:t> misbruik. Hoge doseringen met klem ontraden vanwege risico op ergotisme. Behandeling staken-tromboseprofylaxe-vaatverwijder (</a:t>
            </a:r>
            <a:r>
              <a:rPr lang="nl-NL" sz="1400" dirty="0" err="1">
                <a:solidFill>
                  <a:schemeClr val="tx1"/>
                </a:solidFill>
              </a:rPr>
              <a:t>nitroprusside</a:t>
            </a:r>
            <a:r>
              <a:rPr lang="nl-NL" sz="1400" dirty="0">
                <a:solidFill>
                  <a:schemeClr val="tx1"/>
                </a:solidFill>
              </a:rPr>
              <a:t>). Wat is de plaats van dit middel nog in het </a:t>
            </a:r>
            <a:r>
              <a:rPr lang="nl-NL" sz="1400" dirty="0" err="1">
                <a:solidFill>
                  <a:schemeClr val="tx1"/>
                </a:solidFill>
              </a:rPr>
              <a:t>triptan</a:t>
            </a:r>
            <a:r>
              <a:rPr lang="nl-NL" sz="1400" dirty="0">
                <a:solidFill>
                  <a:schemeClr val="tx1"/>
                </a:solidFill>
              </a:rPr>
              <a:t>-tijdperk</a:t>
            </a:r>
            <a:r>
              <a:rPr lang="nl-NL" sz="1400">
                <a:solidFill>
                  <a:schemeClr val="tx1"/>
                </a:solidFill>
              </a:rPr>
              <a:t>? </a:t>
            </a:r>
            <a:endParaRPr lang="nl-NL" sz="1400" dirty="0">
              <a:solidFill>
                <a:schemeClr val="tx1"/>
              </a:solidFill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F852764-B5AC-44D7-A100-3DE2E52DD847}"/>
              </a:ext>
            </a:extLst>
          </p:cNvPr>
          <p:cNvSpPr txBox="1"/>
          <p:nvPr/>
        </p:nvSpPr>
        <p:spPr>
          <a:xfrm>
            <a:off x="217842" y="549109"/>
            <a:ext cx="5766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+mj-lt"/>
              </a:rPr>
              <a:t>Een signaal uit de extremiteiten</a:t>
            </a:r>
          </a:p>
        </p:txBody>
      </p:sp>
    </p:spTree>
    <p:extLst>
      <p:ext uri="{BB962C8B-B14F-4D97-AF65-F5344CB8AC3E}">
        <p14:creationId xmlns:p14="http://schemas.microsoft.com/office/powerpoint/2010/main" val="286859899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B3C2F9C08BDA48A882DDB1CC7E2D04" ma:contentTypeVersion="12" ma:contentTypeDescription="Een nieuw document maken." ma:contentTypeScope="" ma:versionID="83f23c2e7172875a3c13b6f53cf8130d">
  <xsd:schema xmlns:xsd="http://www.w3.org/2001/XMLSchema" xmlns:xs="http://www.w3.org/2001/XMLSchema" xmlns:p="http://schemas.microsoft.com/office/2006/metadata/properties" xmlns:ns2="17e66b7b-b3f4-43c3-b702-0513f21cd4eb" targetNamespace="http://schemas.microsoft.com/office/2006/metadata/properties" ma:root="true" ma:fieldsID="86002407ed536354417bd792bdeb49eb" ns2:_="">
    <xsd:import namespace="17e66b7b-b3f4-43c3-b702-0513f21cd4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66b7b-b3f4-43c3-b702-0513f21cd4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4402ae21-27d8-4dae-ba5d-e9ed6ec939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e66b7b-b3f4-43c3-b702-0513f21cd4e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94D1523-C9B9-4F13-AEBA-0EC3FF18CF94}"/>
</file>

<file path=customXml/itemProps2.xml><?xml version="1.0" encoding="utf-8"?>
<ds:datastoreItem xmlns:ds="http://schemas.openxmlformats.org/officeDocument/2006/customXml" ds:itemID="{26DC44DC-50D6-4AAF-8552-3C1711AA968D}"/>
</file>

<file path=customXml/itemProps3.xml><?xml version="1.0" encoding="utf-8"?>
<ds:datastoreItem xmlns:ds="http://schemas.openxmlformats.org/officeDocument/2006/customXml" ds:itemID="{2749E4BD-D372-4870-829D-6999F86C4AC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2824</TotalTime>
  <Words>481</Words>
  <Application>Microsoft Office PowerPoint</Application>
  <PresentationFormat>Diavoorstelling (4:3)</PresentationFormat>
  <Paragraphs>27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Smeets, Nori</dc:creator>
  <cp:lastModifiedBy>Deben, Debbie</cp:lastModifiedBy>
  <cp:revision>143</cp:revision>
  <dcterms:created xsi:type="dcterms:W3CDTF">2020-01-09T13:28:19Z</dcterms:created>
  <dcterms:modified xsi:type="dcterms:W3CDTF">2026-04-02T10:03:57Z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0x01010006B3C2F9C08BDA48A882DDB1CC7E2D04</vt:lpwstr>
  </property>
</Properties>
</file>