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authors.xml" ContentType="application/vnd.ms-powerpoint.authors+xml"/>
  <Override PartName="/ppt/comments/modernComment_103_4B3EDC18.xml" ContentType="application/vnd.ms-powerpoint.comments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59" r:id="rId3"/>
    <p:sldId id="260" r:id="rId4"/>
    <p:sldId id="262" r:id="rId5"/>
    <p:sldId id="263" r:id="rId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65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orient="horz" pos="204">
          <p15:clr>
            <a:srgbClr val="A4A3A4"/>
          </p15:clr>
        </p15:guide>
        <p15:guide id="3" pos="2160">
          <p15:clr>
            <a:srgbClr val="A4A3A4"/>
          </p15:clr>
        </p15:guide>
        <p15:guide id="4" pos="342">
          <p15:clr>
            <a:srgbClr val="A4A3A4"/>
          </p15:clr>
        </p15:guide>
        <p15:guide id="5" pos="3974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53E0899-2C34-6E6E-CAB3-F2554132B17E}" name="Laurien Koers" initials="LK" userId="b76102b4824d844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202" autoAdjust="0"/>
  </p:normalViewPr>
  <p:slideViewPr>
    <p:cSldViewPr>
      <p:cViewPr varScale="1">
        <p:scale>
          <a:sx n="103" d="100"/>
          <a:sy n="103" d="100"/>
        </p:scale>
        <p:origin x="1854" y="108"/>
      </p:cViewPr>
      <p:guideLst>
        <p:guide orient="horz" pos="2160"/>
        <p:guide orient="horz" pos="3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6" d="100"/>
          <a:sy n="96" d="100"/>
        </p:scale>
        <p:origin x="-3606" y="-96"/>
      </p:cViewPr>
      <p:guideLst>
        <p:guide orient="horz" pos="2880"/>
        <p:guide orient="horz" pos="204"/>
        <p:guide pos="2160"/>
        <p:guide pos="342"/>
        <p:guide pos="397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comments/modernComment_103_4B3EDC1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124E673-179F-D04C-8E85-5A9FF5CAF66D}" authorId="{453E0899-2C34-6E6E-CAB3-F2554132B17E}" created="2026-02-17T19:28:48.63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62410776" sldId="259"/>
      <ac:spMk id="3" creationId="{85E0D2F5-5D72-4682-A61A-BF0E9B00C91C}"/>
    </ac:deMkLst>
    <p188:txBody>
      <a:bodyPr/>
      <a:lstStyle/>
      <a:p>
        <a:r>
          <a:rPr lang="nl-NL"/>
          <a:t>ik heb deze DD toegevoegd, stond er niet zo in.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42925" y="195263"/>
            <a:ext cx="2886075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nl-NL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2925" y="8636000"/>
            <a:ext cx="501967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nl-NL"/>
          </a:p>
        </p:txBody>
      </p:sp>
      <p:sp>
        <p:nvSpPr>
          <p:cNvPr id="614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42925" y="8816975"/>
            <a:ext cx="501967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nl-NL"/>
          </a:p>
        </p:txBody>
      </p:sp>
      <p:sp>
        <p:nvSpPr>
          <p:cNvPr id="614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9588" y="8816975"/>
            <a:ext cx="71913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D70CDB7C-F82A-48B1-9D12-43510BC88102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6150" name="Picture 1030" descr="P:\Jeroen Bosch Ziekenhuis\_Internal\Logos\JBZ_C.e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3350" y="0"/>
            <a:ext cx="2914650" cy="565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42925" y="914400"/>
            <a:ext cx="4867275" cy="3651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nl-NL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5" y="4876800"/>
            <a:ext cx="5765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42925" y="195263"/>
            <a:ext cx="2886075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nl-NL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2925" y="8636000"/>
            <a:ext cx="501967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nl-NL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42925" y="8816975"/>
            <a:ext cx="501967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endParaRPr lang="nl-NL" sz="1100"/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5589588" y="8816975"/>
            <a:ext cx="71913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/>
            <a:fld id="{FF5B6116-7819-4982-803F-BE3D655365EB}" type="slidenum">
              <a:rPr lang="nl-NL" sz="1100"/>
              <a:pPr algn="r"/>
              <a:t>‹nr.›</a:t>
            </a:fld>
            <a:endParaRPr lang="nl-NL" sz="1100"/>
          </a:p>
        </p:txBody>
      </p:sp>
      <p:pic>
        <p:nvPicPr>
          <p:cNvPr id="7180" name="Picture 12" descr="P:\Jeroen Bosch Ziekenhuis\_Internal\Logos\JBZ_C.e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3350" y="0"/>
            <a:ext cx="2914650" cy="565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marL="161925" indent="-161925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323850" indent="-161925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485775" indent="-161925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647700" indent="-161925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809625" indent="-161925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4913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3815486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Perazella</a:t>
            </a:r>
            <a:r>
              <a:rPr lang="nl-NL" dirty="0"/>
              <a:t> MA. </a:t>
            </a:r>
            <a:r>
              <a:rPr lang="nl-NL" dirty="0" err="1"/>
              <a:t>Trimethoprim-induced</a:t>
            </a:r>
            <a:r>
              <a:rPr lang="nl-NL" dirty="0"/>
              <a:t> </a:t>
            </a:r>
            <a:r>
              <a:rPr lang="nl-NL" dirty="0" err="1"/>
              <a:t>hyperkalaemia</a:t>
            </a:r>
            <a:r>
              <a:rPr lang="nl-NL" dirty="0"/>
              <a:t>. Drug Safety. 2000;22(3):227–236. doi:10.2165/00002018-200022030-00006 </a:t>
            </a:r>
          </a:p>
        </p:txBody>
      </p:sp>
    </p:spTree>
    <p:extLst>
      <p:ext uri="{BB962C8B-B14F-4D97-AF65-F5344CB8AC3E}">
        <p14:creationId xmlns:p14="http://schemas.microsoft.com/office/powerpoint/2010/main" val="3450729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E. </a:t>
            </a:r>
            <a:r>
              <a:rPr lang="nl-NL" dirty="0" err="1"/>
              <a:t>Andreev</a:t>
            </a:r>
            <a:r>
              <a:rPr lang="nl-NL" dirty="0"/>
              <a:t>, M. Koopman &amp; L. </a:t>
            </a:r>
            <a:r>
              <a:rPr lang="nl-NL" dirty="0" err="1"/>
              <a:t>Arisz</a:t>
            </a:r>
            <a:r>
              <a:rPr lang="nl-NL" dirty="0"/>
              <a:t>. A </a:t>
            </a:r>
            <a:r>
              <a:rPr lang="nl-NL" dirty="0" err="1"/>
              <a:t>rise</a:t>
            </a:r>
            <a:r>
              <a:rPr lang="nl-NL" dirty="0"/>
              <a:t> in plasma creatinine </a:t>
            </a:r>
            <a:r>
              <a:rPr lang="nl-NL" dirty="0" err="1"/>
              <a:t>that</a:t>
            </a:r>
            <a:r>
              <a:rPr lang="nl-NL" dirty="0"/>
              <a:t> is </a:t>
            </a:r>
            <a:r>
              <a:rPr lang="nl-NL" dirty="0" err="1"/>
              <a:t>not</a:t>
            </a:r>
            <a:r>
              <a:rPr lang="nl-NL" dirty="0"/>
              <a:t> a </a:t>
            </a:r>
            <a:r>
              <a:rPr lang="nl-NL" dirty="0" err="1"/>
              <a:t>sign</a:t>
            </a:r>
            <a:r>
              <a:rPr lang="nl-NL" dirty="0"/>
              <a:t> of </a:t>
            </a:r>
            <a:r>
              <a:rPr lang="nl-NL" dirty="0" err="1"/>
              <a:t>renal</a:t>
            </a:r>
            <a:r>
              <a:rPr lang="nl-NL" dirty="0"/>
              <a:t> failure: </a:t>
            </a:r>
            <a:r>
              <a:rPr lang="nl-NL" dirty="0" err="1"/>
              <a:t>which</a:t>
            </a:r>
            <a:r>
              <a:rPr lang="nl-NL" dirty="0"/>
              <a:t> drugs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responsible</a:t>
            </a:r>
            <a:r>
              <a:rPr lang="nl-NL" dirty="0"/>
              <a:t>? Journal of </a:t>
            </a:r>
            <a:r>
              <a:rPr lang="nl-NL" dirty="0" err="1"/>
              <a:t>Internal</a:t>
            </a:r>
            <a:r>
              <a:rPr lang="nl-NL" dirty="0"/>
              <a:t> </a:t>
            </a:r>
            <a:r>
              <a:rPr lang="nl-NL" dirty="0" err="1"/>
              <a:t>Medicine</a:t>
            </a:r>
            <a:r>
              <a:rPr lang="nl-NL" dirty="0"/>
              <a:t>. 1999; 246;3, p247-252 </a:t>
            </a:r>
          </a:p>
          <a:p>
            <a:r>
              <a:rPr lang="nl-NL" dirty="0"/>
              <a:t>I </a:t>
            </a:r>
            <a:r>
              <a:rPr lang="nl-NL" dirty="0" err="1"/>
              <a:t>Drion</a:t>
            </a:r>
            <a:r>
              <a:rPr lang="nl-NL" dirty="0"/>
              <a:t>, MJ </a:t>
            </a:r>
            <a:r>
              <a:rPr lang="nl-NL" dirty="0" err="1"/>
              <a:t>Fokkert</a:t>
            </a:r>
            <a:r>
              <a:rPr lang="nl-NL" dirty="0"/>
              <a:t>, HJG </a:t>
            </a:r>
            <a:r>
              <a:rPr lang="nl-NL" dirty="0" err="1"/>
              <a:t>Bilo</a:t>
            </a:r>
            <a:r>
              <a:rPr lang="nl-NL" dirty="0"/>
              <a:t>. Aandachtspunten bij het gebruik van creatinine als maat voor de nierfunctie. </a:t>
            </a:r>
            <a:r>
              <a:rPr lang="nl-NL" dirty="0" err="1"/>
              <a:t>Ned</a:t>
            </a:r>
            <a:r>
              <a:rPr lang="nl-NL" dirty="0"/>
              <a:t> </a:t>
            </a:r>
            <a:r>
              <a:rPr lang="nl-NL" dirty="0" err="1"/>
              <a:t>Tijdschr</a:t>
            </a:r>
            <a:r>
              <a:rPr lang="nl-NL" dirty="0"/>
              <a:t> </a:t>
            </a:r>
            <a:r>
              <a:rPr lang="nl-NL" dirty="0" err="1"/>
              <a:t>Geneeskd</a:t>
            </a:r>
            <a:r>
              <a:rPr lang="nl-NL" dirty="0"/>
              <a:t>. 2013; 157: A6230 </a:t>
            </a:r>
          </a:p>
        </p:txBody>
      </p:sp>
    </p:spTree>
    <p:extLst>
      <p:ext uri="{BB962C8B-B14F-4D97-AF65-F5344CB8AC3E}">
        <p14:creationId xmlns:p14="http://schemas.microsoft.com/office/powerpoint/2010/main" val="1981012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AFG Leentjes, JA </a:t>
            </a:r>
            <a:r>
              <a:rPr lang="nl-NL" dirty="0" err="1"/>
              <a:t>Kragten</a:t>
            </a:r>
            <a:r>
              <a:rPr lang="nl-NL" dirty="0"/>
              <a:t>. Totaal atrioventriculair blok tijdens behandeling met galantamine. </a:t>
            </a:r>
            <a:r>
              <a:rPr lang="nl-NL" dirty="0" err="1"/>
              <a:t>Ned</a:t>
            </a:r>
            <a:r>
              <a:rPr lang="nl-NL" dirty="0"/>
              <a:t> </a:t>
            </a:r>
            <a:r>
              <a:rPr lang="nl-NL" dirty="0" err="1"/>
              <a:t>Tijdschr</a:t>
            </a:r>
            <a:r>
              <a:rPr lang="nl-NL" dirty="0"/>
              <a:t> </a:t>
            </a:r>
            <a:r>
              <a:rPr lang="nl-NL" dirty="0" err="1"/>
              <a:t>Geneeskd</a:t>
            </a:r>
            <a:r>
              <a:rPr lang="nl-NL" dirty="0"/>
              <a:t>. 2006;150:563-6</a:t>
            </a:r>
          </a:p>
        </p:txBody>
      </p:sp>
    </p:spTree>
    <p:extLst>
      <p:ext uri="{BB962C8B-B14F-4D97-AF65-F5344CB8AC3E}">
        <p14:creationId xmlns:p14="http://schemas.microsoft.com/office/powerpoint/2010/main" val="2292871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8"/>
          <p:cNvSpPr>
            <a:spLocks noChangeArrowheads="1"/>
          </p:cNvSpPr>
          <p:nvPr userDrawn="1"/>
        </p:nvSpPr>
        <p:spPr bwMode="hidden">
          <a:xfrm>
            <a:off x="0" y="0"/>
            <a:ext cx="9144000" cy="1011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338388"/>
            <a:ext cx="8496300" cy="1219200"/>
          </a:xfrm>
        </p:spPr>
        <p:txBody>
          <a:bodyPr anchor="b"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895725"/>
            <a:ext cx="8496300" cy="1079500"/>
          </a:xfrm>
        </p:spPr>
        <p:txBody>
          <a:bodyPr/>
          <a:lstStyle>
            <a:lvl1pPr marL="0" indent="0" algn="ctr">
              <a:buFontTx/>
              <a:buNone/>
              <a:defRPr sz="3200" i="1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23850" y="6602413"/>
            <a:ext cx="1439863" cy="1841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085975" y="6602413"/>
            <a:ext cx="4970463" cy="1841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380288" y="6602413"/>
            <a:ext cx="1439862" cy="184150"/>
          </a:xfrm>
        </p:spPr>
        <p:txBody>
          <a:bodyPr/>
          <a:lstStyle>
            <a:lvl1pPr>
              <a:defRPr/>
            </a:lvl1pPr>
          </a:lstStyle>
          <a:p>
            <a:fld id="{11E985C6-90DF-4830-8DF8-37F0BB8B2CE2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4106" name="Picture 10" descr="P:\Jeroen Bosch Ziekenhuis\PowerPoint\_Internal\Images\JBZ_Small_C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7175" y="319088"/>
            <a:ext cx="2212975" cy="39052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9CA04-BEE0-4053-9685-2048860ECC16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96075" y="198438"/>
            <a:ext cx="2124075" cy="6013450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23850" y="198438"/>
            <a:ext cx="6219825" cy="6013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900BB-837E-4AD1-84EB-A35343B814CC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047F4-3B87-4AB4-8D24-AD6363521536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D59881-5637-4C31-B6D5-1BA678C6D315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23850" y="1482725"/>
            <a:ext cx="4171950" cy="472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2725"/>
            <a:ext cx="4171950" cy="472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06FCD-52BC-4B4F-ACEB-A3E7004E6C56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2C06ED-BB2D-451B-B1C6-2017173C0D76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53665-8CDA-4158-8B74-B2040449DB3B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387A1-F5C2-4EDF-B6A3-3FBD9646E4B2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F26B4-A215-499A-9F27-768FF7FF627F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8C7B5-BF07-47A2-AE3F-EF30B998C68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98438"/>
            <a:ext cx="60769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82725"/>
            <a:ext cx="8496300" cy="472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39" name="Rectangle 15"/>
          <p:cNvSpPr>
            <a:spLocks noChangeArrowheads="1"/>
          </p:cNvSpPr>
          <p:nvPr userDrawn="1"/>
        </p:nvSpPr>
        <p:spPr bwMode="hidden">
          <a:xfrm>
            <a:off x="0" y="6534150"/>
            <a:ext cx="9144000" cy="3238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602413"/>
            <a:ext cx="1439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85975" y="6602413"/>
            <a:ext cx="49704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602413"/>
            <a:ext cx="143986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851D414-B738-4524-8A41-DE7583218B20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041" name="Picture 17" descr="P:\Jeroen Bosch Ziekenhuis\PowerPoint\_Internal\Images\JBZ_Small_C.gif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07175" y="319088"/>
            <a:ext cx="2212975" cy="3905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9pPr>
    </p:titleStyle>
    <p:bodyStyle>
      <a:lvl1pPr marL="32385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-"/>
        <a:defRPr sz="2000">
          <a:solidFill>
            <a:schemeClr val="tx1"/>
          </a:solidFill>
          <a:latin typeface="+mn-lt"/>
        </a:defRPr>
      </a:lvl2pPr>
      <a:lvl3pPr marL="97155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</a:defRPr>
      </a:lvl3pPr>
      <a:lvl4pPr marL="129540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-"/>
        <a:defRPr sz="2000">
          <a:solidFill>
            <a:schemeClr val="tx1"/>
          </a:solidFill>
          <a:latin typeface="+mn-lt"/>
        </a:defRPr>
      </a:lvl4pPr>
      <a:lvl5pPr marL="161925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</a:defRPr>
      </a:lvl5pPr>
      <a:lvl6pPr marL="207645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</a:defRPr>
      </a:lvl6pPr>
      <a:lvl7pPr marL="253365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</a:defRPr>
      </a:lvl7pPr>
      <a:lvl8pPr marL="299085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</a:defRPr>
      </a:lvl8pPr>
      <a:lvl9pPr marL="3448050"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3_4B3EDC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Casus: Man van 73 jaar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764705"/>
            <a:ext cx="5616302" cy="5447184"/>
          </a:xfrm>
        </p:spPr>
        <p:txBody>
          <a:bodyPr/>
          <a:lstStyle/>
          <a:p>
            <a:pPr marL="0" indent="0">
              <a:buNone/>
            </a:pPr>
            <a:r>
              <a:rPr lang="nl-NL" sz="1200" dirty="0"/>
              <a:t>Presenteert zich op de SEH voor de geriatrie vanwege algehele malaise. Hij is recent opgenomen geweest op afdeling geriatrie i.v.m. kaakproblemen en een urineweginfectie.</a:t>
            </a:r>
          </a:p>
          <a:p>
            <a:pPr marL="0" indent="0">
              <a:buNone/>
            </a:pPr>
            <a:r>
              <a:rPr lang="nl-NL" sz="1200" dirty="0"/>
              <a:t>Voorgeschiedenis: o.a. </a:t>
            </a:r>
            <a:r>
              <a:rPr lang="nl-NL" sz="1200" dirty="0" err="1"/>
              <a:t>Lewy</a:t>
            </a:r>
            <a:r>
              <a:rPr lang="nl-NL" sz="1200" dirty="0"/>
              <a:t> body dementie, endocarditis en CVA.</a:t>
            </a:r>
          </a:p>
          <a:p>
            <a:pPr marL="0" indent="0">
              <a:buNone/>
            </a:pPr>
            <a:endParaRPr lang="nl-NL" sz="1200" dirty="0"/>
          </a:p>
          <a:p>
            <a:pPr marL="0" indent="0">
              <a:buNone/>
            </a:pPr>
            <a:r>
              <a:rPr lang="nl-NL" sz="1200" dirty="0"/>
              <a:t>Anamnese: afgelopen weken vermoeid, mobiliseren lukt eigenlijk niet door combinatie van rugklachten, polyneuropathie en slechte conditie. </a:t>
            </a:r>
            <a:br>
              <a:rPr lang="nl-NL" sz="1200" dirty="0"/>
            </a:br>
            <a:r>
              <a:rPr lang="nl-NL" sz="1200" dirty="0"/>
              <a:t>Is hulpbehoevend en zit alleen nog maar thuis. </a:t>
            </a:r>
          </a:p>
          <a:p>
            <a:pPr marL="0" indent="0">
              <a:buNone/>
            </a:pPr>
            <a:endParaRPr lang="nl-NL" sz="1200" dirty="0"/>
          </a:p>
          <a:p>
            <a:pPr marL="0" indent="0">
              <a:buNone/>
            </a:pPr>
            <a:r>
              <a:rPr lang="nl-NL" sz="1200" dirty="0"/>
              <a:t>Daarnaast op avond van presentatie:</a:t>
            </a:r>
          </a:p>
          <a:p>
            <a:pPr marL="0" indent="0">
              <a:buNone/>
            </a:pPr>
            <a:r>
              <a:rPr lang="nl-NL" sz="1200" dirty="0" err="1"/>
              <a:t>Cir</a:t>
            </a:r>
            <a:r>
              <a:rPr lang="nl-NL" sz="1200" dirty="0"/>
              <a:t>: pijn op de borst, drukkend van aard. Gisteravond eigenlijk ook, maar nu meer: olifant- en bandgevoel</a:t>
            </a:r>
          </a:p>
          <a:p>
            <a:pPr marL="0" indent="0">
              <a:buNone/>
            </a:pPr>
            <a:r>
              <a:rPr lang="nl-NL" sz="1200" dirty="0" err="1"/>
              <a:t>Abd</a:t>
            </a:r>
            <a:r>
              <a:rPr lang="nl-NL" sz="1200" dirty="0"/>
              <a:t>: idee dat buik aan het zwellen is; afgelopen dagen wat misselijk en 2 dagen geleden gebraakt, vandaag niet. Intake redelijk. </a:t>
            </a:r>
            <a:br>
              <a:rPr lang="nl-NL" sz="1200" dirty="0"/>
            </a:br>
            <a:r>
              <a:rPr lang="nl-NL" sz="1200" dirty="0"/>
              <a:t>Ontlasting normaal, geen bloed of slijm of obstipatie. </a:t>
            </a:r>
          </a:p>
          <a:p>
            <a:pPr marL="0" indent="0">
              <a:buNone/>
            </a:pPr>
            <a:r>
              <a:rPr lang="nl-NL" sz="1200" dirty="0" err="1"/>
              <a:t>Uro</a:t>
            </a:r>
            <a:r>
              <a:rPr lang="nl-NL" sz="1200" dirty="0"/>
              <a:t>: Plast goed, geen dysurie of hematurie, bekend met nierfunctiestoornis (GFR 35).</a:t>
            </a:r>
          </a:p>
          <a:p>
            <a:pPr marL="0" indent="0">
              <a:buNone/>
            </a:pPr>
            <a:br>
              <a:rPr lang="nl-NL" sz="1200" dirty="0"/>
            </a:br>
            <a:r>
              <a:rPr lang="nl-NL" sz="1200" dirty="0"/>
              <a:t>Hetero-anamnese met echtgenote: afgelopen dagen meer hoesten zonder duidelijke sputumproductie, alleen wit schuim rond mond in de slaap. </a:t>
            </a:r>
            <a:br>
              <a:rPr lang="nl-NL" sz="1200" dirty="0"/>
            </a:br>
            <a:r>
              <a:rPr lang="nl-NL" sz="1200" dirty="0"/>
              <a:t>Geen duidelijke dyspneu. </a:t>
            </a:r>
          </a:p>
          <a:p>
            <a:pPr marL="0" indent="0">
              <a:buNone/>
            </a:pPr>
            <a:endParaRPr lang="nl-NL" sz="1200" dirty="0"/>
          </a:p>
          <a:p>
            <a:pPr marL="0" indent="0">
              <a:buNone/>
            </a:pPr>
            <a:r>
              <a:rPr lang="nl-NL" sz="1200" dirty="0"/>
              <a:t>VRAAG: </a:t>
            </a:r>
          </a:p>
          <a:p>
            <a:pPr>
              <a:buFontTx/>
              <a:buChar char="-"/>
            </a:pPr>
            <a:r>
              <a:rPr lang="nl-NL" sz="1200" dirty="0"/>
              <a:t>Wat is hier aan de hand? Is er een medicamenteuze verklaring?  </a:t>
            </a:r>
          </a:p>
          <a:p>
            <a:pPr>
              <a:buFontTx/>
              <a:buChar char="-"/>
            </a:pPr>
            <a:r>
              <a:rPr lang="nl-NL" sz="1200" dirty="0"/>
              <a:t>Zijn er relevante interacties </a:t>
            </a:r>
            <a:r>
              <a:rPr lang="nl-NL" sz="1200" dirty="0" err="1"/>
              <a:t>tav</a:t>
            </a:r>
            <a:r>
              <a:rPr lang="nl-NL" sz="1200" dirty="0"/>
              <a:t> het ECG? Welke behandeling start je? 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680900A5-8A5F-4CC5-9FED-BDF9AFBDDDF2}"/>
              </a:ext>
            </a:extLst>
          </p:cNvPr>
          <p:cNvSpPr txBox="1">
            <a:spLocks/>
          </p:cNvSpPr>
          <p:nvPr/>
        </p:nvSpPr>
        <p:spPr bwMode="auto">
          <a:xfrm>
            <a:off x="5994303" y="764704"/>
            <a:ext cx="2970185" cy="35811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2385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97155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29540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sz="2000">
                <a:solidFill>
                  <a:schemeClr val="tx1"/>
                </a:solidFill>
                <a:latin typeface="+mn-lt"/>
              </a:defRPr>
            </a:lvl4pPr>
            <a:lvl5pPr marL="161925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07645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53365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99085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448050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nl-NL" sz="1100" b="1" kern="0" dirty="0"/>
              <a:t>Medicatielijst:</a:t>
            </a:r>
          </a:p>
          <a:p>
            <a:r>
              <a:rPr lang="nl-NL" sz="1100" kern="0" dirty="0"/>
              <a:t>Clopidogrel 75mg, 1dd2</a:t>
            </a:r>
          </a:p>
          <a:p>
            <a:r>
              <a:rPr lang="nl-NL" sz="1100" kern="0" dirty="0"/>
              <a:t>Metoprolol 100mg, 1dd1</a:t>
            </a:r>
          </a:p>
          <a:p>
            <a:r>
              <a:rPr lang="nl-NL" sz="1100" kern="0" dirty="0"/>
              <a:t>Amlodipine 10mg, 1dd1</a:t>
            </a:r>
          </a:p>
          <a:p>
            <a:r>
              <a:rPr lang="nl-NL" sz="1100" kern="0" dirty="0" err="1"/>
              <a:t>Tamsulosine</a:t>
            </a:r>
            <a:r>
              <a:rPr lang="nl-NL" sz="1100" kern="0" dirty="0"/>
              <a:t> 0,4mg, 1dd1</a:t>
            </a:r>
          </a:p>
          <a:p>
            <a:r>
              <a:rPr lang="nl-NL" sz="1100" kern="0" dirty="0"/>
              <a:t>Cotrimoxazol 480mg, 2dd1</a:t>
            </a:r>
          </a:p>
          <a:p>
            <a:r>
              <a:rPr lang="nl-NL" sz="1100" kern="0" dirty="0"/>
              <a:t>Allopurinol 100mg, 1dd1</a:t>
            </a:r>
          </a:p>
          <a:p>
            <a:r>
              <a:rPr lang="nl-NL" sz="1100" kern="0" dirty="0"/>
              <a:t>Paracetamol 500mg, 3dd2</a:t>
            </a:r>
          </a:p>
          <a:p>
            <a:r>
              <a:rPr lang="nl-NL" sz="1100" kern="0" dirty="0" err="1"/>
              <a:t>Pregabaline</a:t>
            </a:r>
            <a:r>
              <a:rPr lang="nl-NL" sz="1100" kern="0" dirty="0"/>
              <a:t> 75mg, 1dd1</a:t>
            </a:r>
          </a:p>
          <a:p>
            <a:r>
              <a:rPr lang="nl-NL" sz="1100" kern="0" dirty="0" err="1"/>
              <a:t>Clozapine</a:t>
            </a:r>
            <a:r>
              <a:rPr lang="nl-NL" sz="1100" kern="0" dirty="0"/>
              <a:t> 25mg 1dd1, 6,25mg 2dd1</a:t>
            </a:r>
          </a:p>
          <a:p>
            <a:r>
              <a:rPr lang="nl-NL" sz="1100" kern="0" dirty="0" err="1"/>
              <a:t>Duloxetine</a:t>
            </a:r>
            <a:r>
              <a:rPr lang="nl-NL" sz="1100" kern="0" dirty="0"/>
              <a:t> 30mg, 2dd1</a:t>
            </a:r>
          </a:p>
          <a:p>
            <a:r>
              <a:rPr lang="nl-NL" sz="1100" kern="0" dirty="0"/>
              <a:t>Galantamine 8mg 1dd1, 24mg 1dd1</a:t>
            </a:r>
          </a:p>
          <a:p>
            <a:r>
              <a:rPr lang="nl-NL" sz="1100" kern="0" dirty="0" err="1"/>
              <a:t>Semaglutide</a:t>
            </a:r>
            <a:r>
              <a:rPr lang="nl-NL" sz="1100" kern="0" dirty="0"/>
              <a:t> 14mg, 1dd1</a:t>
            </a:r>
          </a:p>
          <a:p>
            <a:r>
              <a:rPr lang="nl-NL" sz="1100" kern="0" dirty="0" err="1"/>
              <a:t>Abasaglar</a:t>
            </a:r>
            <a:r>
              <a:rPr lang="nl-NL" sz="1100" kern="0" dirty="0"/>
              <a:t>, 1 </a:t>
            </a:r>
            <a:r>
              <a:rPr lang="nl-NL" sz="1100" kern="0" dirty="0" err="1"/>
              <a:t>dd</a:t>
            </a:r>
            <a:r>
              <a:rPr lang="nl-NL" sz="1100" kern="0" dirty="0"/>
              <a:t> 19 IE</a:t>
            </a:r>
          </a:p>
          <a:p>
            <a:r>
              <a:rPr lang="nl-NL" sz="1100" kern="0" dirty="0"/>
              <a:t>Insuline </a:t>
            </a:r>
            <a:r>
              <a:rPr lang="nl-NL" sz="1100" kern="0" dirty="0" err="1"/>
              <a:t>aspart</a:t>
            </a:r>
            <a:r>
              <a:rPr lang="nl-NL" sz="1100" kern="0" dirty="0"/>
              <a:t>, </a:t>
            </a:r>
            <a:r>
              <a:rPr lang="nl-NL" sz="1100" kern="0" dirty="0" err="1"/>
              <a:t>zn</a:t>
            </a:r>
            <a:r>
              <a:rPr lang="nl-NL" sz="1100" kern="0" dirty="0"/>
              <a:t> 3dd volgens </a:t>
            </a:r>
            <a:r>
              <a:rPr lang="nl-NL" sz="1100" kern="0" dirty="0" err="1"/>
              <a:t>bijspuitschema</a:t>
            </a:r>
            <a:endParaRPr lang="nl-NL" sz="1100" kern="0" dirty="0"/>
          </a:p>
          <a:p>
            <a:r>
              <a:rPr lang="nl-NL" sz="1100" kern="0" dirty="0" err="1"/>
              <a:t>Colecalciferol</a:t>
            </a:r>
            <a:r>
              <a:rPr lang="nl-NL" sz="1100" kern="0" dirty="0"/>
              <a:t> 5600IE, 1x/</a:t>
            </a:r>
            <a:r>
              <a:rPr lang="nl-NL" sz="1100" kern="0" dirty="0" err="1"/>
              <a:t>wk</a:t>
            </a:r>
            <a:endParaRPr lang="nl-NL" sz="1100" kern="0" dirty="0"/>
          </a:p>
          <a:p>
            <a:r>
              <a:rPr lang="nl-NL" sz="1100" kern="0" dirty="0" err="1"/>
              <a:t>Macrogol</a:t>
            </a:r>
            <a:r>
              <a:rPr lang="nl-NL" sz="1100" kern="0" dirty="0"/>
              <a:t>/zouten, </a:t>
            </a:r>
            <a:r>
              <a:rPr lang="nl-NL" sz="1100" kern="0" dirty="0" err="1"/>
              <a:t>zn</a:t>
            </a:r>
            <a:r>
              <a:rPr lang="nl-NL" sz="1100" kern="0" dirty="0"/>
              <a:t> 1dd1</a:t>
            </a:r>
            <a:endParaRPr lang="nl-NL" sz="900" kern="0" dirty="0"/>
          </a:p>
          <a:p>
            <a:endParaRPr lang="nl-NL" sz="1050" kern="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90B4677-5ECE-44E7-9281-232F7A521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4509120"/>
            <a:ext cx="3958144" cy="1998793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E50A216-0971-4B53-B547-97810A7A1C22}"/>
              </a:ext>
            </a:extLst>
          </p:cNvPr>
          <p:cNvSpPr/>
          <p:nvPr/>
        </p:nvSpPr>
        <p:spPr>
          <a:xfrm>
            <a:off x="5076056" y="429309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nl-NL" sz="1200" b="1" dirty="0"/>
              <a:t>ECG bij opname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5B994D0-524E-43AD-ADC8-2D4BDA4DC139}"/>
              </a:ext>
            </a:extLst>
          </p:cNvPr>
          <p:cNvSpPr/>
          <p:nvPr/>
        </p:nvSpPr>
        <p:spPr>
          <a:xfrm>
            <a:off x="289447" y="6506240"/>
            <a:ext cx="87447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000" b="1" dirty="0">
                <a:solidFill>
                  <a:schemeClr val="bg1"/>
                </a:solidFill>
                <a:latin typeface="Calibri" panose="020F0502020204030204"/>
              </a:rPr>
              <a:t>Aangeleverd door: Merel van der Aa (AIOS geriatrie, klinisch farmacoloog </a:t>
            </a:r>
            <a:r>
              <a:rPr lang="nl-NL" sz="1000" b="1" dirty="0" err="1">
                <a:solidFill>
                  <a:schemeClr val="bg1"/>
                </a:solidFill>
                <a:latin typeface="Calibri" panose="020F0502020204030204"/>
              </a:rPr>
              <a:t>io</a:t>
            </a:r>
            <a:r>
              <a:rPr lang="nl-NL" sz="1000" b="1" dirty="0">
                <a:solidFill>
                  <a:schemeClr val="bg1"/>
                </a:solidFill>
                <a:latin typeface="Calibri" panose="020F0502020204030204"/>
              </a:rPr>
              <a:t>), Laurien Koers (AIOS geriatrie, klinisch farmacoloog </a:t>
            </a:r>
            <a:r>
              <a:rPr lang="nl-NL" sz="1000" b="1" dirty="0" err="1">
                <a:solidFill>
                  <a:schemeClr val="bg1"/>
                </a:solidFill>
                <a:latin typeface="Calibri" panose="020F0502020204030204"/>
              </a:rPr>
              <a:t>io</a:t>
            </a:r>
            <a:r>
              <a:rPr lang="nl-NL" sz="1000" b="1" dirty="0">
                <a:solidFill>
                  <a:schemeClr val="bg1"/>
                </a:solidFill>
                <a:latin typeface="Calibri" panose="020F0502020204030204"/>
              </a:rPr>
              <a:t>), Lisa Oosterwijk (</a:t>
            </a:r>
            <a:r>
              <a:rPr lang="nl-NL" sz="1000" b="1">
                <a:solidFill>
                  <a:schemeClr val="bg1"/>
                </a:solidFill>
                <a:latin typeface="Calibri" panose="020F0502020204030204"/>
              </a:rPr>
              <a:t>AIOS geriatrie, </a:t>
            </a:r>
            <a:r>
              <a:rPr lang="nl-NL" sz="1000" b="1" dirty="0">
                <a:solidFill>
                  <a:schemeClr val="bg1"/>
                </a:solidFill>
                <a:latin typeface="Calibri" panose="020F0502020204030204"/>
              </a:rPr>
              <a:t>klinisch farmacoloog </a:t>
            </a:r>
            <a:r>
              <a:rPr lang="nl-NL" sz="1000" b="1" dirty="0" err="1">
                <a:solidFill>
                  <a:schemeClr val="bg1"/>
                </a:solidFill>
                <a:latin typeface="Calibri" panose="020F0502020204030204"/>
              </a:rPr>
              <a:t>io</a:t>
            </a:r>
            <a:r>
              <a:rPr lang="nl-NL" sz="1000" b="1" dirty="0">
                <a:solidFill>
                  <a:schemeClr val="bg1"/>
                </a:solidFill>
                <a:latin typeface="Calibri" panose="020F0502020204030204"/>
              </a:rPr>
              <a:t>), Jette van Lint (apotheker, klinisch farmacoloog </a:t>
            </a:r>
            <a:r>
              <a:rPr lang="nl-NL" sz="1000" b="1" dirty="0" err="1">
                <a:solidFill>
                  <a:schemeClr val="bg1"/>
                </a:solidFill>
                <a:latin typeface="Calibri" panose="020F0502020204030204"/>
              </a:rPr>
              <a:t>io</a:t>
            </a:r>
            <a:r>
              <a:rPr lang="nl-NL" sz="1000" b="1" dirty="0">
                <a:solidFill>
                  <a:schemeClr val="bg1"/>
                </a:solidFill>
                <a:latin typeface="Calibri" panose="020F0502020204030204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FFBED-5FE1-4FD6-91D5-117B56509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Uitwerking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E0D2F5-5D72-4682-A61A-BF0E9B00C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82725"/>
            <a:ext cx="8712968" cy="4970611"/>
          </a:xfrm>
        </p:spPr>
        <p:txBody>
          <a:bodyPr/>
          <a:lstStyle/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r>
              <a:rPr lang="nl-NL" sz="1400" dirty="0"/>
              <a:t>Conclusie: Algehele malaise, druk op de borst en ECG afwijkingen (</a:t>
            </a:r>
            <a:r>
              <a:rPr lang="nl-NL" sz="1400" dirty="0">
                <a:solidFill>
                  <a:srgbClr val="FF0000"/>
                </a:solidFill>
              </a:rPr>
              <a:t>nieuw AV-</a:t>
            </a:r>
            <a:r>
              <a:rPr lang="nl-NL" sz="1400" dirty="0" err="1">
                <a:solidFill>
                  <a:srgbClr val="FF0000"/>
                </a:solidFill>
              </a:rPr>
              <a:t>junctioneel</a:t>
            </a:r>
            <a:r>
              <a:rPr lang="nl-NL" sz="1400" dirty="0">
                <a:solidFill>
                  <a:srgbClr val="FF0000"/>
                </a:solidFill>
              </a:rPr>
              <a:t> of -nodaal ritme en spitse T-toppen</a:t>
            </a:r>
            <a:r>
              <a:rPr lang="nl-NL" sz="1400" dirty="0"/>
              <a:t>), geduid bij een nierfunctiestoornis en hyperkaliëmie van 8.7, meest waarschijnlijk door cotrimoxazol. </a:t>
            </a:r>
            <a:br>
              <a:rPr lang="nl-NL" sz="1400" dirty="0"/>
            </a:br>
            <a:r>
              <a:rPr lang="nl-NL" sz="1400" dirty="0"/>
              <a:t>Differentiaal diagnostisch werd gedacht aan acute op chronische nierinsufficiëntie door urineretentie of dehydratie. </a:t>
            </a:r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r>
              <a:rPr lang="nl-NL" sz="1400" dirty="0"/>
              <a:t>Delay in diagnose doordat per abuis geen controle lab is verricht na de ziekenhuisopname. </a:t>
            </a:r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r>
              <a:rPr lang="nl-NL" sz="1400" dirty="0"/>
              <a:t>Beleid: </a:t>
            </a:r>
            <a:r>
              <a:rPr lang="nl-NL" sz="1400" dirty="0" err="1"/>
              <a:t>hyperkaliëmie</a:t>
            </a:r>
            <a:r>
              <a:rPr lang="nl-NL" sz="1400" dirty="0"/>
              <a:t>-protocol, </a:t>
            </a:r>
            <a:r>
              <a:rPr lang="nl-NL" sz="1400" dirty="0" err="1"/>
              <a:t>sorbisterit</a:t>
            </a:r>
            <a:r>
              <a:rPr lang="nl-NL" sz="1400" dirty="0"/>
              <a:t> gestart; cotrimoxazol gestopt; galantamine </a:t>
            </a:r>
            <a:r>
              <a:rPr lang="nl-NL" sz="1400" dirty="0" err="1"/>
              <a:t>t.n.o.</a:t>
            </a:r>
            <a:r>
              <a:rPr lang="nl-NL" sz="1400" dirty="0"/>
              <a:t> stop gezien ECG afwijkingen </a:t>
            </a:r>
            <a:br>
              <a:rPr lang="nl-NL" sz="1400" dirty="0"/>
            </a:br>
            <a:r>
              <a:rPr lang="nl-NL" sz="1400" dirty="0"/>
              <a:t> </a:t>
            </a:r>
          </a:p>
          <a:p>
            <a:pPr marL="0" indent="0">
              <a:buNone/>
            </a:pPr>
            <a:r>
              <a:rPr lang="nl-NL" sz="1400" dirty="0"/>
              <a:t>Beloop: het kalium herstelde in korte periode (zie grafiek). </a:t>
            </a:r>
            <a:br>
              <a:rPr lang="nl-NL" sz="1400" dirty="0"/>
            </a:br>
            <a:r>
              <a:rPr lang="nl-NL" sz="1400" dirty="0"/>
              <a:t>Bij herhaling van het ECG (op de 2</a:t>
            </a:r>
            <a:r>
              <a:rPr lang="nl-NL" sz="1400" baseline="30000" dirty="0"/>
              <a:t>e</a:t>
            </a:r>
            <a:r>
              <a:rPr lang="nl-NL" sz="1400" dirty="0"/>
              <a:t> dag van opname) werd atriumfibrilleren (met ventriculaire volgfrequentie 110/min) en een normale QT tijd gezien. Het is onduidelijk of de galantamine heeft bijgedragen aan de ECG-afwijkingen </a:t>
            </a:r>
            <a:r>
              <a:rPr lang="nl-NL" sz="1400" dirty="0">
                <a:solidFill>
                  <a:srgbClr val="FF0000"/>
                </a:solidFill>
              </a:rPr>
              <a:t>(kan AV-geleidingsstoornis geven)</a:t>
            </a:r>
            <a:r>
              <a:rPr lang="nl-NL" sz="1400" dirty="0"/>
              <a:t> of dat dit alleen de </a:t>
            </a:r>
            <a:r>
              <a:rPr lang="nl-NL" sz="1400" dirty="0" err="1"/>
              <a:t>hyperkaliëmie</a:t>
            </a:r>
            <a:r>
              <a:rPr lang="nl-NL" sz="1400" dirty="0"/>
              <a:t> was </a:t>
            </a:r>
            <a:r>
              <a:rPr lang="nl-NL" sz="1400" dirty="0">
                <a:solidFill>
                  <a:srgbClr val="FF0000"/>
                </a:solidFill>
              </a:rPr>
              <a:t>(spitse T-top is sowieso specifiek voor </a:t>
            </a:r>
            <a:r>
              <a:rPr lang="nl-NL" sz="1400" dirty="0" err="1">
                <a:solidFill>
                  <a:srgbClr val="FF0000"/>
                </a:solidFill>
              </a:rPr>
              <a:t>hyperkaliëmie</a:t>
            </a:r>
            <a:r>
              <a:rPr lang="nl-NL" sz="1400" dirty="0">
                <a:solidFill>
                  <a:srgbClr val="FF0000"/>
                </a:solidFill>
              </a:rPr>
              <a:t>).</a:t>
            </a:r>
            <a:r>
              <a:rPr lang="nl-NL" sz="1400" dirty="0"/>
              <a:t> 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E261636-C308-408F-8284-10E817117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9964" y="1052736"/>
            <a:ext cx="5170186" cy="235872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AB1F2BD-4815-4DF7-AD2E-EA432A7771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9088"/>
          <a:stretch/>
        </p:blipFill>
        <p:spPr>
          <a:xfrm>
            <a:off x="539552" y="1482725"/>
            <a:ext cx="2377646" cy="1055359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ECE2A63-DF46-47BB-81AD-648F9F29C0A7}"/>
              </a:ext>
            </a:extLst>
          </p:cNvPr>
          <p:cNvSpPr/>
          <p:nvPr/>
        </p:nvSpPr>
        <p:spPr>
          <a:xfrm>
            <a:off x="709140" y="1141051"/>
            <a:ext cx="11689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nl-NL" sz="1200" b="1" dirty="0"/>
              <a:t>Lab bij opname</a:t>
            </a:r>
          </a:p>
        </p:txBody>
      </p:sp>
    </p:spTree>
    <p:extLst>
      <p:ext uri="{BB962C8B-B14F-4D97-AF65-F5344CB8AC3E}">
        <p14:creationId xmlns:p14="http://schemas.microsoft.com/office/powerpoint/2010/main" val="12624107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0190F-3B21-40A0-AF8D-DE4BCCD41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Uitwerking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B72878-B428-47AE-BEE4-7398AD8B6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836713"/>
            <a:ext cx="8496300" cy="5375176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Mechanisme van het ontstaan van een </a:t>
            </a:r>
            <a:r>
              <a:rPr lang="nl-NL" b="1" dirty="0" err="1"/>
              <a:t>hyperkaliemie</a:t>
            </a:r>
            <a:r>
              <a:rPr lang="nl-NL" b="1" dirty="0"/>
              <a:t> bij cotrimoxazol:</a:t>
            </a:r>
          </a:p>
          <a:p>
            <a:pPr marL="0" indent="0">
              <a:buNone/>
            </a:pPr>
            <a:r>
              <a:rPr lang="nl-NL" dirty="0"/>
              <a:t>Cotrimoxazol bestaat uit </a:t>
            </a:r>
            <a:r>
              <a:rPr lang="nl-NL" dirty="0" err="1"/>
              <a:t>sulfamethoxazol</a:t>
            </a:r>
            <a:r>
              <a:rPr lang="nl-NL" dirty="0"/>
              <a:t> en </a:t>
            </a:r>
            <a:r>
              <a:rPr lang="nl-NL" dirty="0" err="1"/>
              <a:t>trimethoprim</a:t>
            </a:r>
            <a:r>
              <a:rPr lang="nl-NL" dirty="0"/>
              <a:t>. </a:t>
            </a:r>
            <a:r>
              <a:rPr lang="nl-NL" dirty="0" err="1"/>
              <a:t>Trimethoprim</a:t>
            </a:r>
            <a:r>
              <a:rPr lang="nl-NL" dirty="0"/>
              <a:t> lijkt structureel op amiloride (</a:t>
            </a:r>
            <a:r>
              <a:rPr lang="nl-NL" dirty="0" err="1"/>
              <a:t>kaliumsparend</a:t>
            </a:r>
            <a:r>
              <a:rPr lang="nl-NL" dirty="0"/>
              <a:t> diureticum). </a:t>
            </a:r>
            <a:r>
              <a:rPr lang="nl-NL" dirty="0" err="1"/>
              <a:t>Trimethoprim</a:t>
            </a:r>
            <a:r>
              <a:rPr lang="nl-NL" dirty="0"/>
              <a:t> remt ook de amiloridegevoelige natriumkanalen: hierdoor wordt er minder natrium uit het lumen geresorbeerd. Indirect remt dit de </a:t>
            </a:r>
            <a:r>
              <a:rPr lang="nl-NL" kern="1200" dirty="0">
                <a:latin typeface="Calibri" pitchFamily="34" charset="0"/>
              </a:rPr>
              <a:t>Na</a:t>
            </a:r>
            <a:r>
              <a:rPr lang="nl-NL" kern="1200" baseline="30000" dirty="0">
                <a:latin typeface="Calibri" pitchFamily="34" charset="0"/>
              </a:rPr>
              <a:t>+</a:t>
            </a:r>
            <a:r>
              <a:rPr lang="nl-NL" kern="1200" dirty="0">
                <a:latin typeface="Calibri" pitchFamily="34" charset="0"/>
              </a:rPr>
              <a:t>-K</a:t>
            </a:r>
            <a:r>
              <a:rPr lang="nl-NL" kern="1200" baseline="30000" dirty="0">
                <a:latin typeface="Calibri" pitchFamily="34" charset="0"/>
              </a:rPr>
              <a:t>+</a:t>
            </a:r>
            <a:r>
              <a:rPr lang="nl-NL" kern="1200" dirty="0">
                <a:latin typeface="Calibri" pitchFamily="34" charset="0"/>
              </a:rPr>
              <a:t>-</a:t>
            </a:r>
            <a:r>
              <a:rPr lang="nl-NL" kern="1200" dirty="0" err="1">
                <a:latin typeface="Calibri" pitchFamily="34" charset="0"/>
              </a:rPr>
              <a:t>ATPase</a:t>
            </a:r>
            <a:r>
              <a:rPr lang="nl-NL" kern="1200" dirty="0">
                <a:latin typeface="Calibri" pitchFamily="34" charset="0"/>
              </a:rPr>
              <a:t> in de </a:t>
            </a:r>
            <a:r>
              <a:rPr lang="nl-NL" kern="1200" dirty="0" err="1">
                <a:latin typeface="Calibri" pitchFamily="34" charset="0"/>
              </a:rPr>
              <a:t>tubulus</a:t>
            </a:r>
            <a:r>
              <a:rPr lang="nl-NL" kern="1200" dirty="0">
                <a:latin typeface="Calibri" pitchFamily="34" charset="0"/>
              </a:rPr>
              <a:t>, w</a:t>
            </a:r>
            <a:r>
              <a:rPr lang="nl-NL" dirty="0"/>
              <a:t>aardoor de renale kaliumexcretie afneemt en een hyperkaliëmie kan ontstaan. 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3FADE9F-2456-4314-8806-7793E09F0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2" y="2852936"/>
            <a:ext cx="5687219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78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0190F-3B21-40A0-AF8D-DE4BCCD41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Uitwerking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B72878-B428-47AE-BEE4-7398AD8B6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836712"/>
            <a:ext cx="4622408" cy="5688631"/>
          </a:xfrm>
        </p:spPr>
        <p:txBody>
          <a:bodyPr/>
          <a:lstStyle/>
          <a:p>
            <a:pPr marL="0" indent="0">
              <a:buNone/>
            </a:pPr>
            <a:r>
              <a:rPr lang="nl-NL" sz="1700" b="1" dirty="0"/>
              <a:t>Mechanisme van pseudo-nierfunctiestoornis bij cotrimoxazol:</a:t>
            </a:r>
          </a:p>
          <a:p>
            <a:pPr marL="0" indent="0">
              <a:buNone/>
            </a:pPr>
            <a:r>
              <a:rPr lang="nl-NL" sz="1700" dirty="0" err="1"/>
              <a:t>Kreatinine</a:t>
            </a:r>
            <a:r>
              <a:rPr lang="nl-NL" sz="1700" dirty="0"/>
              <a:t> wordt met name renaal uitgescheiden, zowel glomerulair als tubulair (+/-15% excretie in proximale </a:t>
            </a:r>
            <a:r>
              <a:rPr lang="nl-NL" sz="1700" dirty="0" err="1"/>
              <a:t>tubulus</a:t>
            </a:r>
            <a:r>
              <a:rPr lang="nl-NL" sz="1700" dirty="0"/>
              <a:t>). In geval van een verminderde glomerulaire functie zal de tubulaire secretie ter compensatie toenemen; dit kan oplopen tot 50%. </a:t>
            </a:r>
          </a:p>
          <a:p>
            <a:pPr marL="0" indent="0">
              <a:buNone/>
            </a:pPr>
            <a:endParaRPr lang="nl-NL" sz="1700" dirty="0"/>
          </a:p>
          <a:p>
            <a:pPr marL="0" indent="0">
              <a:buNone/>
            </a:pPr>
            <a:r>
              <a:rPr lang="nl-NL" sz="1700" dirty="0" err="1"/>
              <a:t>Kreatinine</a:t>
            </a:r>
            <a:r>
              <a:rPr lang="nl-NL" sz="1700" dirty="0"/>
              <a:t> is een organisch kation. Secretie vanuit de proximale </a:t>
            </a:r>
            <a:r>
              <a:rPr lang="nl-NL" sz="1700" dirty="0" err="1"/>
              <a:t>tubulus</a:t>
            </a:r>
            <a:r>
              <a:rPr lang="nl-NL" sz="1700" dirty="0"/>
              <a:t> naar het tubulaire lumen gebeurt via ‘</a:t>
            </a:r>
            <a:r>
              <a:rPr lang="nl-NL" sz="1700" dirty="0" err="1"/>
              <a:t>multidrug</a:t>
            </a:r>
            <a:r>
              <a:rPr lang="nl-NL" sz="1700" dirty="0"/>
              <a:t> en toxine excretie’ eiwitten (MATE of SLC47A1) in de </a:t>
            </a:r>
            <a:r>
              <a:rPr lang="nl-NL" sz="1700" dirty="0" err="1"/>
              <a:t>luminale</a:t>
            </a:r>
            <a:r>
              <a:rPr lang="nl-NL" sz="1700" dirty="0"/>
              <a:t> zijde van het membraan. Verschillende medicijnen binden  competitief aan deze eiwitten, o.a. </a:t>
            </a:r>
            <a:r>
              <a:rPr lang="nl-NL" sz="1700" dirty="0" err="1"/>
              <a:t>trimethoprim</a:t>
            </a:r>
            <a:r>
              <a:rPr lang="nl-NL" sz="1700" dirty="0"/>
              <a:t>.</a:t>
            </a:r>
          </a:p>
          <a:p>
            <a:pPr marL="0" indent="0">
              <a:buNone/>
            </a:pPr>
            <a:r>
              <a:rPr lang="nl-NL" sz="1700" dirty="0"/>
              <a:t>Door remming van MATE wordt de tubulaire secretie geremd en stijgt het serum </a:t>
            </a:r>
            <a:r>
              <a:rPr lang="nl-NL" sz="1700" dirty="0" err="1"/>
              <a:t>kreatinine</a:t>
            </a:r>
            <a:r>
              <a:rPr lang="nl-NL" sz="1700" dirty="0"/>
              <a:t> dus. Aangezien de </a:t>
            </a:r>
            <a:r>
              <a:rPr lang="nl-NL" sz="1700" dirty="0" err="1"/>
              <a:t>eGFR</a:t>
            </a:r>
            <a:r>
              <a:rPr lang="nl-NL" sz="1700" dirty="0"/>
              <a:t> wordt bepaald m.b.v. het serum </a:t>
            </a:r>
            <a:r>
              <a:rPr lang="nl-NL" sz="1700" dirty="0" err="1"/>
              <a:t>kreatinine</a:t>
            </a:r>
            <a:r>
              <a:rPr lang="nl-NL" sz="1700" dirty="0"/>
              <a:t>, wordt de nierfunctie dus onderschat. </a:t>
            </a:r>
            <a:br>
              <a:rPr lang="nl-NL" sz="1700" dirty="0"/>
            </a:br>
            <a:br>
              <a:rPr lang="nl-NL" sz="1700" dirty="0"/>
            </a:br>
            <a:r>
              <a:rPr lang="nl-NL" sz="1700" dirty="0"/>
              <a:t>Dit is een reversibel proces wat stopt na het staken van </a:t>
            </a:r>
            <a:r>
              <a:rPr lang="nl-NL" sz="1700" dirty="0" err="1"/>
              <a:t>trimethoprim</a:t>
            </a:r>
            <a:r>
              <a:rPr lang="nl-NL" sz="1700" dirty="0"/>
              <a:t>.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7818725-ACA6-F90E-7D4E-1462FD9F72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84" r="6604"/>
          <a:stretch>
            <a:fillRect/>
          </a:stretch>
        </p:blipFill>
        <p:spPr>
          <a:xfrm>
            <a:off x="4946258" y="2028924"/>
            <a:ext cx="3946222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9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0190F-3B21-40A0-AF8D-DE4BCCD41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Uitwerking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B72878-B428-47AE-BEE4-7398AD8B6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836713"/>
            <a:ext cx="8496300" cy="5375176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Interactie galantamine en ritmestoornis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Galantamine is een </a:t>
            </a:r>
            <a:r>
              <a:rPr lang="nl-NL" dirty="0" err="1"/>
              <a:t>cholinesteraseremmer</a:t>
            </a:r>
            <a:r>
              <a:rPr lang="nl-NL" dirty="0"/>
              <a:t> en werkt hoog selectief op remming van het enzym </a:t>
            </a:r>
            <a:r>
              <a:rPr lang="nl-NL" dirty="0" err="1"/>
              <a:t>acetylcholinesterase</a:t>
            </a:r>
            <a:r>
              <a:rPr lang="nl-NL" dirty="0"/>
              <a:t> in de hersenen; er is enige affiniteit voor de perifere vorm. Remming van </a:t>
            </a:r>
            <a:r>
              <a:rPr lang="nl-NL" dirty="0" err="1"/>
              <a:t>acetylcholinesterase</a:t>
            </a:r>
            <a:r>
              <a:rPr lang="nl-NL" dirty="0"/>
              <a:t> zorgt voor accumulatie van acetylcholine, perifeer gebeurt dat o.a. in het hart. Aldaar bindt acetylcholine met name aan </a:t>
            </a:r>
            <a:r>
              <a:rPr lang="nl-NL" dirty="0" err="1"/>
              <a:t>muscarine</a:t>
            </a:r>
            <a:r>
              <a:rPr lang="nl-NL" dirty="0"/>
              <a:t>-receptoren (vooral M2), in de sinusknoop en de AV-knoop.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Accumulatie van acetylcholine in het hart kan leiden tot bradycardie, SA-blok, AV-blok of verergering van sick sinus syndroom (</a:t>
            </a:r>
            <a:r>
              <a:rPr lang="nl-NL" dirty="0" err="1"/>
              <a:t>chonotrope</a:t>
            </a:r>
            <a:r>
              <a:rPr lang="nl-NL" dirty="0"/>
              <a:t> en </a:t>
            </a:r>
            <a:r>
              <a:rPr lang="nl-NL" dirty="0" err="1"/>
              <a:t>dromotrope</a:t>
            </a:r>
            <a:r>
              <a:rPr lang="nl-NL" dirty="0"/>
              <a:t> effecten) 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/>
              <a:t>Bovenstaand effect kan klinisch relevanter worden bij degeneratie van het geleidingsysteem, dus bij ouderen. Alle </a:t>
            </a:r>
            <a:r>
              <a:rPr lang="nl-NL" dirty="0" err="1"/>
              <a:t>cholinesteraseremmers</a:t>
            </a:r>
            <a:r>
              <a:rPr lang="nl-NL" dirty="0"/>
              <a:t> kunnen tot </a:t>
            </a:r>
            <a:r>
              <a:rPr lang="nl-NL" dirty="0" err="1"/>
              <a:t>ritmetoornissen</a:t>
            </a:r>
            <a:r>
              <a:rPr lang="nl-NL" dirty="0"/>
              <a:t> leiden, zowel kort na de start alsmede na langer gebruik. </a:t>
            </a:r>
          </a:p>
        </p:txBody>
      </p:sp>
    </p:spTree>
    <p:extLst>
      <p:ext uri="{BB962C8B-B14F-4D97-AF65-F5344CB8AC3E}">
        <p14:creationId xmlns:p14="http://schemas.microsoft.com/office/powerpoint/2010/main" val="254763354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">
      <a:dk1>
        <a:srgbClr val="000000"/>
      </a:dk1>
      <a:lt1>
        <a:srgbClr val="FFFFFF"/>
      </a:lt1>
      <a:dk2>
        <a:srgbClr val="007DAD"/>
      </a:dk2>
      <a:lt2>
        <a:srgbClr val="808080"/>
      </a:lt2>
      <a:accent1>
        <a:srgbClr val="9E005D"/>
      </a:accent1>
      <a:accent2>
        <a:srgbClr val="00AAAD"/>
      </a:accent2>
      <a:accent3>
        <a:srgbClr val="FFFFFF"/>
      </a:accent3>
      <a:accent4>
        <a:srgbClr val="000000"/>
      </a:accent4>
      <a:accent5>
        <a:srgbClr val="CCAAB6"/>
      </a:accent5>
      <a:accent6>
        <a:srgbClr val="009A9C"/>
      </a:accent6>
      <a:hlink>
        <a:srgbClr val="8CC63F"/>
      </a:hlink>
      <a:folHlink>
        <a:srgbClr val="FCAF17"/>
      </a:folHlink>
    </a:clrScheme>
    <a:fontScheme name="Standaardontwer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BZ Licht" id="{EAE8F979-4BB3-44FD-A072-05B4F8EDA89D}" vid="{44D821DE-7EAF-4C50-9ACA-8AEB543DC232}"/>
    </a:ext>
  </a:ext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B3C2F9C08BDA48A882DDB1CC7E2D04" ma:contentTypeVersion="12" ma:contentTypeDescription="Een nieuw document maken." ma:contentTypeScope="" ma:versionID="83f23c2e7172875a3c13b6f53cf8130d">
  <xsd:schema xmlns:xsd="http://www.w3.org/2001/XMLSchema" xmlns:xs="http://www.w3.org/2001/XMLSchema" xmlns:p="http://schemas.microsoft.com/office/2006/metadata/properties" xmlns:ns2="17e66b7b-b3f4-43c3-b702-0513f21cd4eb" targetNamespace="http://schemas.microsoft.com/office/2006/metadata/properties" ma:root="true" ma:fieldsID="86002407ed536354417bd792bdeb49eb" ns2:_="">
    <xsd:import namespace="17e66b7b-b3f4-43c3-b702-0513f21cd4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66b7b-b3f4-43c3-b702-0513f21cd4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4402ae21-27d8-4dae-ba5d-e9ed6ec939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e66b7b-b3f4-43c3-b702-0513f21cd4e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028766-C123-488C-A15E-0F78148E69B5}"/>
</file>

<file path=customXml/itemProps2.xml><?xml version="1.0" encoding="utf-8"?>
<ds:datastoreItem xmlns:ds="http://schemas.openxmlformats.org/officeDocument/2006/customXml" ds:itemID="{4829E4B7-08E4-4DAF-B51D-4BE3DEAE6CD7}"/>
</file>

<file path=customXml/itemProps3.xml><?xml version="1.0" encoding="utf-8"?>
<ds:datastoreItem xmlns:ds="http://schemas.openxmlformats.org/officeDocument/2006/customXml" ds:itemID="{B8BF059B-CD49-4641-AC2E-D6227238BBB9}"/>
</file>

<file path=docProps/app.xml><?xml version="1.0" encoding="utf-8"?>
<Properties xmlns="http://schemas.openxmlformats.org/officeDocument/2006/extended-properties" xmlns:vt="http://schemas.openxmlformats.org/officeDocument/2006/docPropsVTypes">
  <Template>JBZ Licht</Template>
  <TotalTime>401</TotalTime>
  <Words>969</Words>
  <Application>Microsoft Office PowerPoint</Application>
  <PresentationFormat>Diavoorstelling (4:3)</PresentationFormat>
  <Paragraphs>71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7" baseType="lpstr">
      <vt:lpstr>Calibri</vt:lpstr>
      <vt:lpstr>Standaardontwerp</vt:lpstr>
      <vt:lpstr>Casus: Man van 73 jaar</vt:lpstr>
      <vt:lpstr>Uitwerking</vt:lpstr>
      <vt:lpstr>Uitwerking</vt:lpstr>
      <vt:lpstr>Uitwerking</vt:lpstr>
      <vt:lpstr>Uitwerking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Lint, Jette van</dc:creator>
  <cp:lastModifiedBy>Deben, Debbie</cp:lastModifiedBy>
  <cp:revision>42</cp:revision>
  <dcterms:created xsi:type="dcterms:W3CDTF">2026-01-30T13:16:33Z</dcterms:created>
  <dcterms:modified xsi:type="dcterms:W3CDTF">2026-05-04T08:26:14Z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0x01010006B3C2F9C08BDA48A882DDB1CC7E2D04</vt:lpwstr>
  </property>
</Properties>
</file>