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2192000" cy="6858000"/>
  <p:notesSz cx="6858000" cy="9144000"/>
  <p:custDataLst>
    <p:tags r:id="rId3"/>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21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109609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14221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58853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07-09-2026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110841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B9BC842A-3804-48B7-9713-A486816E3018}" type="datetimeFigureOut">
              <a:rPr lang="nl-NL" smtClean="0"/>
              <a:t>07-09-2026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10448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B9BC842A-3804-48B7-9713-A486816E3018}" type="datetimeFigureOut">
              <a:rPr lang="nl-NL" smtClean="0"/>
              <a:t>07-09-2026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574615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B9BC842A-3804-48B7-9713-A486816E3018}" type="datetimeFigureOut">
              <a:rPr lang="nl-NL" smtClean="0"/>
              <a:t>07-09-2026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78420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07-09-2026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8351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B9BC842A-3804-48B7-9713-A486816E3018}" type="datetimeFigureOut">
              <a:rPr lang="nl-NL" smtClean="0"/>
              <a:t>07-09-2026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959746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208696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8787973-9072-45F3-91F8-EAF1B71E529A}" type="slidenum">
              <a:rPr lang="nl-NL" smtClean="0"/>
              <a:t>‹nr.›</a:t>
            </a:fld>
            <a:endParaRPr lang="nl-NL"/>
          </a:p>
        </p:txBody>
      </p:sp>
    </p:spTree>
    <p:extLst>
      <p:ext uri="{BB962C8B-B14F-4D97-AF65-F5344CB8AC3E}">
        <p14:creationId xmlns:p14="http://schemas.microsoft.com/office/powerpoint/2010/main" val="3344587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p:cNvGraphicFramePr>
            <a:graphicFrameLocks noChangeAspect="1"/>
          </p:cNvGraphicFramePr>
          <p:nvPr userDrawn="1">
            <p:custDataLst>
              <p:tags r:id="rId14"/>
            </p:custDataLst>
            <p:extLst>
              <p:ext uri="{D42A27DB-BD31-4B8C-83A1-F6EECF244321}">
                <p14:modId xmlns:p14="http://schemas.microsoft.com/office/powerpoint/2010/main" val="1237380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Slide" r:id="rId15" imgW="286" imgH="286" progId="TCLayout.ActiveDocument.1">
                  <p:embed/>
                </p:oleObj>
              </mc:Choice>
              <mc:Fallback>
                <p:oleObj name="think-cell Slide" r:id="rId15" imgW="286" imgH="286" progId="TCLayout.ActiveDocument.1">
                  <p:embed/>
                  <p:pic>
                    <p:nvPicPr>
                      <p:cNvPr id="8" name="think-cell data - do not delete" hidden="1"/>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C842A-3804-48B7-9713-A486816E3018}" type="datetimeFigureOut">
              <a:rPr lang="nl-NL" smtClean="0"/>
              <a:t>07-09-2026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787973-9072-45F3-91F8-EAF1B71E529A}" type="slidenum">
              <a:rPr lang="nl-NL" smtClean="0"/>
              <a:t>‹nr.›</a:t>
            </a:fld>
            <a:endParaRPr lang="nl-NL"/>
          </a:p>
        </p:txBody>
      </p:sp>
    </p:spTree>
    <p:extLst>
      <p:ext uri="{BB962C8B-B14F-4D97-AF65-F5344CB8AC3E}">
        <p14:creationId xmlns:p14="http://schemas.microsoft.com/office/powerpoint/2010/main" val="2102291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3658B1-CACB-6090-F41B-6C2118BB1A3D}"/>
              </a:ext>
            </a:extLst>
          </p:cNvPr>
          <p:cNvSpPr>
            <a:spLocks noGrp="1"/>
          </p:cNvSpPr>
          <p:nvPr>
            <p:ph type="title"/>
          </p:nvPr>
        </p:nvSpPr>
        <p:spPr>
          <a:xfrm>
            <a:off x="135014" y="3597"/>
            <a:ext cx="8795341" cy="1325563"/>
          </a:xfrm>
        </p:spPr>
        <p:txBody>
          <a:bodyPr>
            <a:normAutofit/>
          </a:bodyPr>
          <a:lstStyle/>
          <a:p>
            <a:r>
              <a:rPr lang="nl-NL" sz="4000" dirty="0"/>
              <a:t>De verborgen trigger: epileptisch insult tijdens Hemodialyse</a:t>
            </a:r>
          </a:p>
        </p:txBody>
      </p:sp>
      <p:sp>
        <p:nvSpPr>
          <p:cNvPr id="3" name="Tijdelijke aanduiding voor inhoud 2">
            <a:extLst>
              <a:ext uri="{FF2B5EF4-FFF2-40B4-BE49-F238E27FC236}">
                <a16:creationId xmlns:a16="http://schemas.microsoft.com/office/drawing/2014/main" id="{C9831B1C-A99E-B118-65D9-EB03CECFCA3A}"/>
              </a:ext>
            </a:extLst>
          </p:cNvPr>
          <p:cNvSpPr>
            <a:spLocks noGrp="1"/>
          </p:cNvSpPr>
          <p:nvPr>
            <p:ph idx="1"/>
          </p:nvPr>
        </p:nvSpPr>
        <p:spPr>
          <a:xfrm>
            <a:off x="391791" y="1895176"/>
            <a:ext cx="11665195" cy="4866562"/>
          </a:xfrm>
        </p:spPr>
        <p:txBody>
          <a:bodyPr>
            <a:normAutofit fontScale="55000" lnSpcReduction="20000"/>
          </a:bodyPr>
          <a:lstStyle/>
          <a:p>
            <a:pPr marL="0" indent="0">
              <a:buNone/>
            </a:pPr>
            <a:r>
              <a:rPr lang="nl-NL" sz="2900" dirty="0"/>
              <a:t>Een patiënt van 70+ jaar, bekend met focale epilepsie met bilaterale spreiding (t.g.v. getromboseerd cerebraal aneurysma) en sinds februari 2024 terminale nierinsufficiëntie met indicatie voor dialyse, werd eind maart 2026 opgenomen op de IC i.v.m. persisterend verlaagd bewustzijn en </a:t>
            </a:r>
            <a:r>
              <a:rPr lang="nl-NL" sz="2900" dirty="0" err="1"/>
              <a:t>stridor</a:t>
            </a:r>
            <a:r>
              <a:rPr lang="nl-NL" sz="2900" dirty="0"/>
              <a:t> nadat de </a:t>
            </a:r>
            <a:r>
              <a:rPr lang="nl-NL" sz="2900" dirty="0" err="1"/>
              <a:t>pt</a:t>
            </a:r>
            <a:r>
              <a:rPr lang="nl-NL" sz="2900" dirty="0"/>
              <a:t>. een tonisch clonisch insult doormaakte tijdens de laatste 4 minuten van een reguliere 4-uur durende </a:t>
            </a:r>
            <a:r>
              <a:rPr lang="nl-NL" sz="2900" dirty="0" err="1"/>
              <a:t>hemodiafiltratie</a:t>
            </a:r>
            <a:r>
              <a:rPr lang="nl-NL" sz="2900" dirty="0"/>
              <a:t> (HDF) sessie. </a:t>
            </a:r>
          </a:p>
          <a:p>
            <a:pPr marL="0" indent="0">
              <a:buNone/>
            </a:pPr>
            <a:r>
              <a:rPr lang="nl-NL" sz="2900" dirty="0"/>
              <a:t>Uit nader onderzoek blijkt dat </a:t>
            </a:r>
            <a:r>
              <a:rPr lang="nl-NL" sz="2900" dirty="0" err="1"/>
              <a:t>pt</a:t>
            </a:r>
            <a:r>
              <a:rPr lang="nl-NL" sz="2900" dirty="0"/>
              <a:t>. initieel werd behandeld met peritoneaal dialyse en sinds november 2025 is geswitcht naar HDF in een 3x per week schema. Pt. heeft in oktober 2017 voor het laatst een gegeneraliseerde epileptische insult doorgemaakt en tijdens een HDF sessie begin maart 2026 een milde episode waarbij sprake was van trillingen en verward gedrag. Deze episode leek niet op de eerdere insulten die </a:t>
            </a:r>
            <a:r>
              <a:rPr lang="nl-NL" sz="2900" dirty="0" err="1"/>
              <a:t>pt</a:t>
            </a:r>
            <a:r>
              <a:rPr lang="nl-NL" sz="2900" dirty="0"/>
              <a:t>. in het verleden heeft gehad. Pt. wordt sinds diagnose focale epilepsie behandeld met 2dd 100 mg </a:t>
            </a:r>
            <a:r>
              <a:rPr lang="nl-NL" sz="2900" dirty="0" err="1"/>
              <a:t>lamotrigine</a:t>
            </a:r>
            <a:r>
              <a:rPr lang="nl-NL" sz="2900" dirty="0"/>
              <a:t>. De dosering is na het tonisch clonisch insult met IC opname verhoogd naar 2dd 150 mg. </a:t>
            </a:r>
          </a:p>
          <a:p>
            <a:pPr marL="0" indent="0">
              <a:buNone/>
            </a:pPr>
            <a:r>
              <a:rPr lang="nl-NL" sz="2900" dirty="0" err="1"/>
              <a:t>Lamotrigine</a:t>
            </a:r>
            <a:r>
              <a:rPr lang="nl-NL" sz="2900" dirty="0"/>
              <a:t> spiegels (</a:t>
            </a:r>
            <a:r>
              <a:rPr lang="nl-NL" sz="2900" dirty="0" err="1"/>
              <a:t>ther</a:t>
            </a:r>
            <a:r>
              <a:rPr lang="nl-NL" sz="2900" dirty="0"/>
              <a:t> range 2,5-15 mg/L): </a:t>
            </a:r>
          </a:p>
          <a:p>
            <a:r>
              <a:rPr lang="nl-NL" sz="2900" dirty="0"/>
              <a:t>2dd 100 mg: 3,5 mg/L (na HDF)</a:t>
            </a:r>
          </a:p>
          <a:p>
            <a:r>
              <a:rPr lang="nl-NL" sz="2900" dirty="0"/>
              <a:t>2dd 150 mg: </a:t>
            </a:r>
          </a:p>
          <a:p>
            <a:pPr lvl="1"/>
            <a:r>
              <a:rPr lang="nl-NL" sz="2900" dirty="0"/>
              <a:t>Vóór HDF: 7-7.1 mg/L, na HDF: 3.5-3.8 mg/L</a:t>
            </a:r>
          </a:p>
          <a:p>
            <a:pPr lvl="1"/>
            <a:r>
              <a:rPr lang="nl-NL" sz="2900" dirty="0"/>
              <a:t>Bij een switch naar HD werd zelfde spiegelbeloop gemeten (7.1 mg/L vóór HD, 4.4 mg/L na HD)</a:t>
            </a:r>
          </a:p>
          <a:p>
            <a:pPr marL="0" indent="0">
              <a:buNone/>
            </a:pPr>
            <a:r>
              <a:rPr lang="nl-NL" sz="2900" dirty="0"/>
              <a:t>Overige voorgeschiedenis: hypertensie, hypercholesterolemie, diabetes mellitus 2.</a:t>
            </a:r>
          </a:p>
          <a:p>
            <a:pPr marL="0" indent="0">
              <a:buNone/>
            </a:pPr>
            <a:r>
              <a:rPr lang="nl-NL" sz="2900" dirty="0"/>
              <a:t>Overige medicatie: </a:t>
            </a:r>
            <a:r>
              <a:rPr lang="nl-NL" sz="2900" dirty="0" err="1"/>
              <a:t>darbepoetine</a:t>
            </a:r>
            <a:r>
              <a:rPr lang="nl-NL" sz="2900" dirty="0"/>
              <a:t> 20 µg 1x per 2 weken, bumetanide 1dd 5 mg, spironolacton 1dd 25 mg, nifedipine 1dd 30 mg, </a:t>
            </a:r>
            <a:r>
              <a:rPr lang="nl-NL" sz="2900" dirty="0" err="1"/>
              <a:t>candesartan</a:t>
            </a:r>
            <a:r>
              <a:rPr lang="nl-NL" sz="2900" dirty="0"/>
              <a:t> 1dd 8 mg en simvastatine 1dd 40 mg.</a:t>
            </a:r>
          </a:p>
          <a:p>
            <a:pPr marL="0" indent="0">
              <a:buNone/>
            </a:pPr>
            <a:endParaRPr lang="nl-NL" sz="2900" dirty="0"/>
          </a:p>
          <a:p>
            <a:pPr marL="0" indent="0">
              <a:buNone/>
            </a:pPr>
            <a:r>
              <a:rPr lang="nl-NL" sz="2900" dirty="0"/>
              <a:t>Vraag: wat is de oorzaak van het insult en hoe kunnen we hier adequaat op handelen?</a:t>
            </a:r>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a:p>
            <a:pPr marL="0" indent="0">
              <a:buNone/>
            </a:pPr>
            <a:endParaRPr lang="nl-NL" sz="2000" dirty="0"/>
          </a:p>
        </p:txBody>
      </p:sp>
      <p:pic>
        <p:nvPicPr>
          <p:cNvPr id="5" name="Afbeelding 4">
            <a:extLst>
              <a:ext uri="{FF2B5EF4-FFF2-40B4-BE49-F238E27FC236}">
                <a16:creationId xmlns:a16="http://schemas.microsoft.com/office/drawing/2014/main" id="{EDAACC32-CCF2-9F78-1C0B-0A551AF3820E}"/>
              </a:ext>
            </a:extLst>
          </p:cNvPr>
          <p:cNvPicPr>
            <a:picLocks noChangeAspect="1"/>
          </p:cNvPicPr>
          <p:nvPr/>
        </p:nvPicPr>
        <p:blipFill>
          <a:blip r:embed="rId2"/>
          <a:stretch>
            <a:fillRect/>
          </a:stretch>
        </p:blipFill>
        <p:spPr>
          <a:xfrm>
            <a:off x="10650613" y="160637"/>
            <a:ext cx="1406373" cy="1183356"/>
          </a:xfrm>
          <a:prstGeom prst="rect">
            <a:avLst/>
          </a:prstGeom>
        </p:spPr>
      </p:pic>
      <p:sp useBgFill="1">
        <p:nvSpPr>
          <p:cNvPr id="6" name="Tekstvak 5">
            <a:extLst>
              <a:ext uri="{FF2B5EF4-FFF2-40B4-BE49-F238E27FC236}">
                <a16:creationId xmlns:a16="http://schemas.microsoft.com/office/drawing/2014/main" id="{84230201-BCCE-71E2-F349-C1C32044D029}"/>
              </a:ext>
            </a:extLst>
          </p:cNvPr>
          <p:cNvSpPr txBox="1"/>
          <p:nvPr/>
        </p:nvSpPr>
        <p:spPr>
          <a:xfrm>
            <a:off x="8820442" y="96262"/>
            <a:ext cx="1949477" cy="584775"/>
          </a:xfrm>
          <a:prstGeom prst="rect">
            <a:avLst/>
          </a:prstGeom>
        </p:spPr>
        <p:txBody>
          <a:bodyPr wrap="square" rtlCol="0">
            <a:spAutoFit/>
          </a:bodyPr>
          <a:lstStyle/>
          <a:p>
            <a:pPr algn="r"/>
            <a:r>
              <a:rPr lang="nl-NL" sz="1600" dirty="0">
                <a:latin typeface="+mj-lt"/>
              </a:rPr>
              <a:t>A Bitter </a:t>
            </a:r>
            <a:r>
              <a:rPr lang="nl-NL" sz="1600" dirty="0" err="1">
                <a:latin typeface="+mj-lt"/>
              </a:rPr>
              <a:t>Pill</a:t>
            </a:r>
            <a:endParaRPr lang="nl-NL" sz="1600" dirty="0">
              <a:latin typeface="+mj-lt"/>
            </a:endParaRPr>
          </a:p>
          <a:p>
            <a:pPr algn="r"/>
            <a:r>
              <a:rPr lang="nl-NL" sz="1600" dirty="0">
                <a:latin typeface="+mj-lt"/>
              </a:rPr>
              <a:t>Farmacologische quiz </a:t>
            </a:r>
          </a:p>
        </p:txBody>
      </p:sp>
      <p:sp>
        <p:nvSpPr>
          <p:cNvPr id="7" name="Rechthoek 6">
            <a:extLst>
              <a:ext uri="{FF2B5EF4-FFF2-40B4-BE49-F238E27FC236}">
                <a16:creationId xmlns:a16="http://schemas.microsoft.com/office/drawing/2014/main" id="{EC83A80A-E064-F205-BF82-7088321A3245}"/>
              </a:ext>
            </a:extLst>
          </p:cNvPr>
          <p:cNvSpPr/>
          <p:nvPr/>
        </p:nvSpPr>
        <p:spPr>
          <a:xfrm>
            <a:off x="0" y="1701870"/>
            <a:ext cx="12192000" cy="8729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prstClr val="white"/>
              </a:solidFill>
              <a:latin typeface="Calibri" panose="020F0502020204030204"/>
            </a:endParaRPr>
          </a:p>
        </p:txBody>
      </p:sp>
      <p:sp>
        <p:nvSpPr>
          <p:cNvPr id="4" name="Titel 1">
            <a:extLst>
              <a:ext uri="{FF2B5EF4-FFF2-40B4-BE49-F238E27FC236}">
                <a16:creationId xmlns:a16="http://schemas.microsoft.com/office/drawing/2014/main" id="{A7862D1E-303B-CAAE-EE2C-C8073199F2CD}"/>
              </a:ext>
            </a:extLst>
          </p:cNvPr>
          <p:cNvSpPr txBox="1">
            <a:spLocks/>
          </p:cNvSpPr>
          <p:nvPr/>
        </p:nvSpPr>
        <p:spPr>
          <a:xfrm>
            <a:off x="272150" y="1090571"/>
            <a:ext cx="8795341" cy="701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dirty="0"/>
              <a:t>Casusbeschrijving</a:t>
            </a:r>
            <a:endParaRPr lang="nl-NL" sz="4000" dirty="0"/>
          </a:p>
        </p:txBody>
      </p:sp>
    </p:spTree>
    <p:extLst>
      <p:ext uri="{BB962C8B-B14F-4D97-AF65-F5344CB8AC3E}">
        <p14:creationId xmlns:p14="http://schemas.microsoft.com/office/powerpoint/2010/main" val="19001133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ae8a6a3-21ec-4240-9791-a6ae802c9fcc}" enabled="0" method="" siteId="{2ae8a6a3-21ec-4240-9791-a6ae802c9fcc}" removed="1"/>
</clbl:labelList>
</file>

<file path=docProps/app.xml><?xml version="1.0" encoding="utf-8"?>
<Properties xmlns="http://schemas.openxmlformats.org/officeDocument/2006/extended-properties" xmlns:vt="http://schemas.openxmlformats.org/officeDocument/2006/docPropsVTypes">
  <TotalTime>623</TotalTime>
  <Words>334</Words>
  <Application>Microsoft Office PowerPoint</Application>
  <PresentationFormat>Breedbeeld</PresentationFormat>
  <Paragraphs>21</Paragraphs>
  <Slides>1</Slides>
  <Notes>0</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1</vt:i4>
      </vt:variant>
    </vt:vector>
  </HeadingPairs>
  <TitlesOfParts>
    <vt:vector size="6" baseType="lpstr">
      <vt:lpstr>Arial</vt:lpstr>
      <vt:lpstr>Calibri</vt:lpstr>
      <vt:lpstr>Calibri Light</vt:lpstr>
      <vt:lpstr>Kantoorthema</vt:lpstr>
      <vt:lpstr>think-cell Slide</vt:lpstr>
      <vt:lpstr>De verborgen trigger: epileptisch insult tijdens Hemodialyse</vt:lpstr>
    </vt:vector>
  </TitlesOfParts>
  <Company>Dijklander Ziekenhuis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Casus DLZ: Rash</dc:title>
  <dc:creator>Crommentuijn, Kristel</dc:creator>
  <cp:lastModifiedBy>Warman, Andrea</cp:lastModifiedBy>
  <cp:revision>38</cp:revision>
  <dcterms:created xsi:type="dcterms:W3CDTF">2025-02-04T15:42:44Z</dcterms:created>
  <dcterms:modified xsi:type="dcterms:W3CDTF">2026-09-07T15:42:24Z</dcterms:modified>
</cp:coreProperties>
</file>