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1" r:id="rId3"/>
    <p:sldId id="262" r:id="rId4"/>
  </p:sldIdLst>
  <p:sldSz cx="12192000" cy="6858000"/>
  <p:notesSz cx="6858000" cy="9144000"/>
  <p:custDataLst>
    <p:tags r:id="rId5"/>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6" d="100"/>
          <a:sy n="86" d="100"/>
        </p:scale>
        <p:origin x="52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slide" Target="slides/slide3.xml"/><Relationship Id="rId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B9BC842A-3804-48B7-9713-A486816E3018}" type="datetimeFigureOut">
              <a:rPr lang="nl-NL" smtClean="0"/>
              <a:t>05-10-2026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1096092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B9BC842A-3804-48B7-9713-A486816E3018}" type="datetimeFigureOut">
              <a:rPr lang="nl-NL" smtClean="0"/>
              <a:t>05-10-2026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314221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B9BC842A-3804-48B7-9713-A486816E3018}" type="datetimeFigureOut">
              <a:rPr lang="nl-NL" smtClean="0"/>
              <a:t>05-10-2026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588535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B9BC842A-3804-48B7-9713-A486816E3018}" type="datetimeFigureOut">
              <a:rPr lang="nl-NL" smtClean="0"/>
              <a:t>05-10-2026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1108418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B9BC842A-3804-48B7-9713-A486816E3018}" type="datetimeFigureOut">
              <a:rPr lang="nl-NL" smtClean="0"/>
              <a:t>05-10-2026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3104488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B9BC842A-3804-48B7-9713-A486816E3018}" type="datetimeFigureOut">
              <a:rPr lang="nl-NL" smtClean="0"/>
              <a:t>05-10-2026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574615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B9BC842A-3804-48B7-9713-A486816E3018}" type="datetimeFigureOut">
              <a:rPr lang="nl-NL" smtClean="0"/>
              <a:t>05-10-2026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3784202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B9BC842A-3804-48B7-9713-A486816E3018}" type="datetimeFigureOut">
              <a:rPr lang="nl-NL" smtClean="0"/>
              <a:t>05-10-2026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383518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B9BC842A-3804-48B7-9713-A486816E3018}" type="datetimeFigureOut">
              <a:rPr lang="nl-NL" smtClean="0"/>
              <a:t>05-10-2026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959746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B9BC842A-3804-48B7-9713-A486816E3018}" type="datetimeFigureOut">
              <a:rPr lang="nl-NL" smtClean="0"/>
              <a:t>05-10-2026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2086964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B9BC842A-3804-48B7-9713-A486816E3018}" type="datetimeFigureOut">
              <a:rPr lang="nl-NL" smtClean="0"/>
              <a:t>05-10-2026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3344587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p:cNvGraphicFramePr>
            <a:graphicFrameLocks noChangeAspect="1"/>
          </p:cNvGraphicFramePr>
          <p:nvPr userDrawn="1">
            <p:custDataLst>
              <p:tags r:id="rId14"/>
            </p:custDataLst>
            <p:extLst>
              <p:ext uri="{D42A27DB-BD31-4B8C-83A1-F6EECF244321}">
                <p14:modId xmlns:p14="http://schemas.microsoft.com/office/powerpoint/2010/main" val="12373801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8" name="think-cell Slide" r:id="rId15" imgW="286" imgH="286" progId="TCLayout.ActiveDocument.1">
                  <p:embed/>
                </p:oleObj>
              </mc:Choice>
              <mc:Fallback>
                <p:oleObj name="think-cell Slide" r:id="rId15" imgW="286" imgH="286" progId="TCLayout.ActiveDocument.1">
                  <p:embed/>
                  <p:pic>
                    <p:nvPicPr>
                      <p:cNvPr id="8" name="think-cell data - do not delete" hidden="1"/>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BC842A-3804-48B7-9713-A486816E3018}" type="datetimeFigureOut">
              <a:rPr lang="nl-NL" smtClean="0"/>
              <a:t>05-10-2026</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787973-9072-45F3-91F8-EAF1B71E529A}" type="slidenum">
              <a:rPr lang="nl-NL" smtClean="0"/>
              <a:t>‹nr.›</a:t>
            </a:fld>
            <a:endParaRPr lang="nl-NL"/>
          </a:p>
        </p:txBody>
      </p:sp>
    </p:spTree>
    <p:extLst>
      <p:ext uri="{BB962C8B-B14F-4D97-AF65-F5344CB8AC3E}">
        <p14:creationId xmlns:p14="http://schemas.microsoft.com/office/powerpoint/2010/main" val="2102291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3658B1-CACB-6090-F41B-6C2118BB1A3D}"/>
              </a:ext>
            </a:extLst>
          </p:cNvPr>
          <p:cNvSpPr>
            <a:spLocks noGrp="1"/>
          </p:cNvSpPr>
          <p:nvPr>
            <p:ph type="title"/>
          </p:nvPr>
        </p:nvSpPr>
        <p:spPr>
          <a:xfrm>
            <a:off x="135014" y="3597"/>
            <a:ext cx="8795341" cy="1325563"/>
          </a:xfrm>
        </p:spPr>
        <p:txBody>
          <a:bodyPr>
            <a:normAutofit/>
          </a:bodyPr>
          <a:lstStyle/>
          <a:p>
            <a:r>
              <a:rPr lang="nl-NL" sz="4000" dirty="0"/>
              <a:t>De verborgen trigger: epileptisch insult tijdens Hemodialyse (AHZ)</a:t>
            </a:r>
          </a:p>
        </p:txBody>
      </p:sp>
      <p:sp>
        <p:nvSpPr>
          <p:cNvPr id="3" name="Tijdelijke aanduiding voor inhoud 2">
            <a:extLst>
              <a:ext uri="{FF2B5EF4-FFF2-40B4-BE49-F238E27FC236}">
                <a16:creationId xmlns:a16="http://schemas.microsoft.com/office/drawing/2014/main" id="{C9831B1C-A99E-B118-65D9-EB03CECFCA3A}"/>
              </a:ext>
            </a:extLst>
          </p:cNvPr>
          <p:cNvSpPr>
            <a:spLocks noGrp="1"/>
          </p:cNvSpPr>
          <p:nvPr>
            <p:ph idx="1"/>
          </p:nvPr>
        </p:nvSpPr>
        <p:spPr>
          <a:xfrm>
            <a:off x="391791" y="1895176"/>
            <a:ext cx="11665195" cy="4866562"/>
          </a:xfrm>
        </p:spPr>
        <p:txBody>
          <a:bodyPr>
            <a:normAutofit fontScale="55000" lnSpcReduction="20000"/>
          </a:bodyPr>
          <a:lstStyle/>
          <a:p>
            <a:pPr marL="0" indent="0">
              <a:buNone/>
            </a:pPr>
            <a:r>
              <a:rPr lang="nl-NL" sz="2900" dirty="0"/>
              <a:t>Een patiënt van 70+ jaar, bekend met focale epilepsie met bilaterale spreiding (t.g.v. getromboseerd cerebraal aneurysma) en sinds februari 2024 terminale nierinsufficiëntie met indicatie voor dialyse, werd eind maart 2026 opgenomen op de IC i.v.m. persisterend verlaagd bewustzijn en </a:t>
            </a:r>
            <a:r>
              <a:rPr lang="nl-NL" sz="2900" dirty="0" err="1"/>
              <a:t>stridor</a:t>
            </a:r>
            <a:r>
              <a:rPr lang="nl-NL" sz="2900" dirty="0"/>
              <a:t> nadat de </a:t>
            </a:r>
            <a:r>
              <a:rPr lang="nl-NL" sz="2900" dirty="0" err="1"/>
              <a:t>pt</a:t>
            </a:r>
            <a:r>
              <a:rPr lang="nl-NL" sz="2900" dirty="0"/>
              <a:t>. een tonisch clonisch insult doormaakte tijdens de laatste 4 minuten van een reguliere 4-uur durende </a:t>
            </a:r>
            <a:r>
              <a:rPr lang="nl-NL" sz="2900" dirty="0" err="1"/>
              <a:t>hemodiafiltratie</a:t>
            </a:r>
            <a:r>
              <a:rPr lang="nl-NL" sz="2900" dirty="0"/>
              <a:t> (HDF) sessie. </a:t>
            </a:r>
          </a:p>
          <a:p>
            <a:pPr marL="0" indent="0">
              <a:buNone/>
            </a:pPr>
            <a:r>
              <a:rPr lang="nl-NL" sz="2900" dirty="0"/>
              <a:t>Uit nader onderzoek blijkt dat </a:t>
            </a:r>
            <a:r>
              <a:rPr lang="nl-NL" sz="2900" dirty="0" err="1"/>
              <a:t>pt</a:t>
            </a:r>
            <a:r>
              <a:rPr lang="nl-NL" sz="2900" dirty="0"/>
              <a:t>. initieel werd behandeld met peritoneaal dialyse en sinds november 2025 is geswitcht naar HDF in een 3x per week schema. Pt. heeft in oktober 2017 voor het laatst een gegeneraliseerde epileptische insult doorgemaakt en tijdens een HDF sessie begin maart 2026 een milde episode waarbij sprake was van trillingen en verward gedrag. Deze episode leek niet op de eerdere insulten die </a:t>
            </a:r>
            <a:r>
              <a:rPr lang="nl-NL" sz="2900" dirty="0" err="1"/>
              <a:t>pt</a:t>
            </a:r>
            <a:r>
              <a:rPr lang="nl-NL" sz="2900" dirty="0"/>
              <a:t>. in het verleden heeft gehad. Pt. wordt sinds diagnose focale epilepsie behandeld met 2dd 100 mg </a:t>
            </a:r>
            <a:r>
              <a:rPr lang="nl-NL" sz="2900" dirty="0" err="1"/>
              <a:t>lamotrigine</a:t>
            </a:r>
            <a:r>
              <a:rPr lang="nl-NL" sz="2900" dirty="0"/>
              <a:t>. De dosering is na het tonisch clonisch insult met IC opname verhoogd naar 2dd 150 mg. </a:t>
            </a:r>
          </a:p>
          <a:p>
            <a:pPr marL="0" indent="0">
              <a:buNone/>
            </a:pPr>
            <a:r>
              <a:rPr lang="nl-NL" sz="2900" dirty="0"/>
              <a:t>Lamotrigine spiegels (therapeutische range 2,5-15 mg/L): </a:t>
            </a:r>
          </a:p>
          <a:p>
            <a:r>
              <a:rPr lang="nl-NL" sz="2900" dirty="0"/>
              <a:t>2dd 100 mg: 3,5 mg/L (na HDF)</a:t>
            </a:r>
          </a:p>
          <a:p>
            <a:r>
              <a:rPr lang="nl-NL" sz="2900" dirty="0"/>
              <a:t>2dd 150 mg: </a:t>
            </a:r>
          </a:p>
          <a:p>
            <a:pPr lvl="1"/>
            <a:r>
              <a:rPr lang="nl-NL" sz="2900" dirty="0"/>
              <a:t>Vóór HDF: 7-7.1 mg/L, na HDF: 3.5-3.8 mg/L</a:t>
            </a:r>
          </a:p>
          <a:p>
            <a:pPr lvl="1"/>
            <a:r>
              <a:rPr lang="nl-NL" sz="2900" dirty="0"/>
              <a:t>Bij een switch naar HD werd zelfde spiegelbeloop gemeten (7.1 mg/L vóór HD, 4.4 mg/L na HD)</a:t>
            </a:r>
          </a:p>
          <a:p>
            <a:pPr marL="0" indent="0">
              <a:buNone/>
            </a:pPr>
            <a:r>
              <a:rPr lang="nl-NL" sz="2900" dirty="0"/>
              <a:t>Overige voorgeschiedenis: hypertensie, hypercholesterolemie, diabetes mellitus 2.</a:t>
            </a:r>
          </a:p>
          <a:p>
            <a:pPr marL="0" indent="0">
              <a:buNone/>
            </a:pPr>
            <a:r>
              <a:rPr lang="nl-NL" sz="2900" dirty="0"/>
              <a:t>Overige medicatie: </a:t>
            </a:r>
            <a:r>
              <a:rPr lang="nl-NL" sz="2900" dirty="0" err="1"/>
              <a:t>darbepoetine</a:t>
            </a:r>
            <a:r>
              <a:rPr lang="nl-NL" sz="2900" dirty="0"/>
              <a:t> 20 µg 1x per 2 weken, bumetanide 1dd 5 mg, spironolacton 1dd 25 mg, nifedipine 1dd 30 mg, </a:t>
            </a:r>
            <a:r>
              <a:rPr lang="nl-NL" sz="2900" dirty="0" err="1"/>
              <a:t>candesartan</a:t>
            </a:r>
            <a:r>
              <a:rPr lang="nl-NL" sz="2900" dirty="0"/>
              <a:t> 1dd 8 mg en simvastatine 1dd 40 mg.</a:t>
            </a:r>
          </a:p>
          <a:p>
            <a:pPr marL="0" indent="0">
              <a:buNone/>
            </a:pPr>
            <a:endParaRPr lang="nl-NL" sz="2900" dirty="0"/>
          </a:p>
          <a:p>
            <a:pPr marL="0" indent="0">
              <a:buNone/>
            </a:pPr>
            <a:r>
              <a:rPr lang="nl-NL" sz="2900" dirty="0"/>
              <a:t>Vraag: wat is de oorzaak van het insult en hoe kunnen we hier adequaat op handelen?</a:t>
            </a:r>
          </a:p>
          <a:p>
            <a:pPr marL="0" indent="0">
              <a:buNone/>
            </a:pPr>
            <a:endParaRPr lang="nl-NL" sz="2000" dirty="0"/>
          </a:p>
          <a:p>
            <a:pPr marL="0" indent="0">
              <a:buNone/>
            </a:pPr>
            <a:endParaRPr lang="nl-NL" sz="2000" dirty="0"/>
          </a:p>
          <a:p>
            <a:pPr marL="0" indent="0">
              <a:buNone/>
            </a:pPr>
            <a:endParaRPr lang="nl-NL" sz="2000" dirty="0"/>
          </a:p>
          <a:p>
            <a:pPr marL="0" indent="0">
              <a:buNone/>
            </a:pPr>
            <a:endParaRPr lang="nl-NL" sz="2000" dirty="0"/>
          </a:p>
          <a:p>
            <a:pPr marL="0" indent="0">
              <a:buNone/>
            </a:pPr>
            <a:endParaRPr lang="nl-NL" sz="2000" dirty="0"/>
          </a:p>
          <a:p>
            <a:pPr marL="0" indent="0">
              <a:buNone/>
            </a:pPr>
            <a:endParaRPr lang="nl-NL" sz="2000" dirty="0"/>
          </a:p>
          <a:p>
            <a:pPr marL="0" indent="0">
              <a:buNone/>
            </a:pPr>
            <a:endParaRPr lang="nl-NL" sz="2000" dirty="0"/>
          </a:p>
          <a:p>
            <a:pPr marL="0" indent="0">
              <a:buNone/>
            </a:pPr>
            <a:endParaRPr lang="nl-NL" sz="2000" dirty="0"/>
          </a:p>
        </p:txBody>
      </p:sp>
      <p:pic>
        <p:nvPicPr>
          <p:cNvPr id="5" name="Afbeelding 4">
            <a:extLst>
              <a:ext uri="{FF2B5EF4-FFF2-40B4-BE49-F238E27FC236}">
                <a16:creationId xmlns:a16="http://schemas.microsoft.com/office/drawing/2014/main" id="{EDAACC32-CCF2-9F78-1C0B-0A551AF3820E}"/>
              </a:ext>
            </a:extLst>
          </p:cNvPr>
          <p:cNvPicPr>
            <a:picLocks noChangeAspect="1"/>
          </p:cNvPicPr>
          <p:nvPr/>
        </p:nvPicPr>
        <p:blipFill>
          <a:blip r:embed="rId2"/>
          <a:stretch>
            <a:fillRect/>
          </a:stretch>
        </p:blipFill>
        <p:spPr>
          <a:xfrm>
            <a:off x="10650613" y="160637"/>
            <a:ext cx="1406373" cy="1183356"/>
          </a:xfrm>
          <a:prstGeom prst="rect">
            <a:avLst/>
          </a:prstGeom>
        </p:spPr>
      </p:pic>
      <p:sp useBgFill="1">
        <p:nvSpPr>
          <p:cNvPr id="6" name="Tekstvak 5">
            <a:extLst>
              <a:ext uri="{FF2B5EF4-FFF2-40B4-BE49-F238E27FC236}">
                <a16:creationId xmlns:a16="http://schemas.microsoft.com/office/drawing/2014/main" id="{84230201-BCCE-71E2-F349-C1C32044D029}"/>
              </a:ext>
            </a:extLst>
          </p:cNvPr>
          <p:cNvSpPr txBox="1"/>
          <p:nvPr/>
        </p:nvSpPr>
        <p:spPr>
          <a:xfrm>
            <a:off x="8820442" y="96262"/>
            <a:ext cx="1949477" cy="584775"/>
          </a:xfrm>
          <a:prstGeom prst="rect">
            <a:avLst/>
          </a:prstGeom>
        </p:spPr>
        <p:txBody>
          <a:bodyPr wrap="square" rtlCol="0">
            <a:spAutoFit/>
          </a:bodyPr>
          <a:lstStyle/>
          <a:p>
            <a:pPr algn="r"/>
            <a:r>
              <a:rPr lang="nl-NL" sz="1600" dirty="0">
                <a:latin typeface="+mj-lt"/>
              </a:rPr>
              <a:t>A Bitter </a:t>
            </a:r>
            <a:r>
              <a:rPr lang="nl-NL" sz="1600" dirty="0" err="1">
                <a:latin typeface="+mj-lt"/>
              </a:rPr>
              <a:t>Pill</a:t>
            </a:r>
            <a:r>
              <a:rPr lang="nl-NL" sz="1600" dirty="0">
                <a:latin typeface="+mj-lt"/>
              </a:rPr>
              <a:t> 100</a:t>
            </a:r>
          </a:p>
          <a:p>
            <a:pPr algn="r"/>
            <a:r>
              <a:rPr lang="nl-NL" sz="1600" dirty="0">
                <a:latin typeface="+mj-lt"/>
              </a:rPr>
              <a:t>Farmacologische quiz </a:t>
            </a:r>
          </a:p>
        </p:txBody>
      </p:sp>
      <p:sp>
        <p:nvSpPr>
          <p:cNvPr id="7" name="Rechthoek 6">
            <a:extLst>
              <a:ext uri="{FF2B5EF4-FFF2-40B4-BE49-F238E27FC236}">
                <a16:creationId xmlns:a16="http://schemas.microsoft.com/office/drawing/2014/main" id="{EC83A80A-E064-F205-BF82-7088321A3245}"/>
              </a:ext>
            </a:extLst>
          </p:cNvPr>
          <p:cNvSpPr/>
          <p:nvPr/>
        </p:nvSpPr>
        <p:spPr>
          <a:xfrm>
            <a:off x="0" y="1701870"/>
            <a:ext cx="12192000" cy="8729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prstClr val="white"/>
              </a:solidFill>
              <a:latin typeface="Calibri" panose="020F0502020204030204"/>
            </a:endParaRPr>
          </a:p>
        </p:txBody>
      </p:sp>
      <p:sp>
        <p:nvSpPr>
          <p:cNvPr id="4" name="Titel 1">
            <a:extLst>
              <a:ext uri="{FF2B5EF4-FFF2-40B4-BE49-F238E27FC236}">
                <a16:creationId xmlns:a16="http://schemas.microsoft.com/office/drawing/2014/main" id="{A7862D1E-303B-CAAE-EE2C-C8073199F2CD}"/>
              </a:ext>
            </a:extLst>
          </p:cNvPr>
          <p:cNvSpPr txBox="1">
            <a:spLocks/>
          </p:cNvSpPr>
          <p:nvPr/>
        </p:nvSpPr>
        <p:spPr>
          <a:xfrm>
            <a:off x="272150" y="1090571"/>
            <a:ext cx="8795341" cy="7016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400" dirty="0"/>
              <a:t>Casusbeschrijving</a:t>
            </a:r>
            <a:endParaRPr lang="nl-NL" sz="4000" dirty="0"/>
          </a:p>
        </p:txBody>
      </p:sp>
    </p:spTree>
    <p:extLst>
      <p:ext uri="{BB962C8B-B14F-4D97-AF65-F5344CB8AC3E}">
        <p14:creationId xmlns:p14="http://schemas.microsoft.com/office/powerpoint/2010/main" val="1900113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00054FC-B00E-6B37-08AF-80D8AC1EF428}"/>
              </a:ext>
            </a:extLst>
          </p:cNvPr>
          <p:cNvSpPr>
            <a:spLocks noGrp="1"/>
          </p:cNvSpPr>
          <p:nvPr>
            <p:ph idx="1"/>
          </p:nvPr>
        </p:nvSpPr>
        <p:spPr>
          <a:xfrm>
            <a:off x="272150" y="1955292"/>
            <a:ext cx="11353801" cy="4384015"/>
          </a:xfrm>
        </p:spPr>
        <p:txBody>
          <a:bodyPr>
            <a:noAutofit/>
          </a:bodyPr>
          <a:lstStyle/>
          <a:p>
            <a:pPr marL="0" indent="0">
              <a:buNone/>
            </a:pPr>
            <a:r>
              <a:rPr lang="nl-NL" sz="1600" b="1" dirty="0"/>
              <a:t>Verlaagde </a:t>
            </a:r>
            <a:r>
              <a:rPr lang="nl-NL" sz="1600" b="1" dirty="0" err="1"/>
              <a:t>lamotrigine</a:t>
            </a:r>
            <a:r>
              <a:rPr lang="nl-NL" sz="1600" b="1" dirty="0"/>
              <a:t> blootstelling als oorzaak van het insult</a:t>
            </a:r>
          </a:p>
          <a:p>
            <a:r>
              <a:rPr lang="nl-NL" sz="1600" dirty="0"/>
              <a:t>PK eigenschappen </a:t>
            </a:r>
            <a:r>
              <a:rPr lang="nl-NL" sz="1600" dirty="0" err="1"/>
              <a:t>lamotrigine</a:t>
            </a:r>
            <a:r>
              <a:rPr lang="nl-NL" sz="1600" dirty="0"/>
              <a:t>: </a:t>
            </a:r>
            <a:r>
              <a:rPr lang="nl-NL" sz="1600" dirty="0" err="1"/>
              <a:t>Tmax</a:t>
            </a:r>
            <a:r>
              <a:rPr lang="nl-NL" sz="1600" dirty="0"/>
              <a:t>: 2.5 uur, F: 100%, eiwitbinding: 55%, </a:t>
            </a:r>
            <a:r>
              <a:rPr lang="nl-NL" sz="1600" dirty="0" err="1"/>
              <a:t>Vd</a:t>
            </a:r>
            <a:r>
              <a:rPr lang="nl-NL" sz="1600" dirty="0"/>
              <a:t>: ca. 1L/kg, T0.5: 33 uur, neemt door auto-inductie met 20-25% af na enkele dagen. O.b.v. eiwitbinding en verdelingsvolume zou HD(F) theoretisch gezien zinvol kunnen zijn. De richtlijnen en literatuur (KNMP Kennisbank, toxocologie.org, Rodríguez et al. (2018)) geven aan dat verwijdering middels HD wisselend is en wordt geschat op ca. 20% in 4 uur HD. De berekende T</a:t>
            </a:r>
            <a:r>
              <a:rPr lang="nl-NL" sz="1600" baseline="-25000" dirty="0"/>
              <a:t>1/2</a:t>
            </a:r>
            <a:r>
              <a:rPr lang="nl-NL" sz="1600" dirty="0"/>
              <a:t> tijdens HDF in onze casus is ca. 4.3 uur. Dit is aanzienlijk korter dan de gemiddelde T</a:t>
            </a:r>
            <a:r>
              <a:rPr lang="nl-NL" sz="1600" baseline="-25000" dirty="0"/>
              <a:t>1/2</a:t>
            </a:r>
            <a:r>
              <a:rPr lang="nl-NL" sz="1600" dirty="0"/>
              <a:t>, indicatief voor verwijdering van </a:t>
            </a:r>
            <a:r>
              <a:rPr lang="nl-NL" sz="1600" dirty="0" err="1"/>
              <a:t>lamotrigine</a:t>
            </a:r>
            <a:r>
              <a:rPr lang="nl-NL" sz="1600" dirty="0"/>
              <a:t> door HDF. </a:t>
            </a:r>
          </a:p>
          <a:p>
            <a:r>
              <a:rPr lang="nl-NL" sz="1600" dirty="0"/>
              <a:t>Spiegel-effect relatie </a:t>
            </a:r>
            <a:r>
              <a:rPr lang="nl-NL" sz="1600" dirty="0" err="1"/>
              <a:t>lamotrigine</a:t>
            </a:r>
            <a:r>
              <a:rPr lang="nl-NL" sz="1600" dirty="0"/>
              <a:t>: volgens de TDM monografie </a:t>
            </a:r>
            <a:r>
              <a:rPr lang="nl-NL" sz="1600" dirty="0" err="1"/>
              <a:t>lamotrigine</a:t>
            </a:r>
            <a:r>
              <a:rPr lang="nl-NL" sz="1600" dirty="0"/>
              <a:t> is er geen duidelijke relatie tussen serum concentratie en effect/bijwerkingen, een therapeutische range van 2.5-15 mg/L wordt gesuggereerd. Aangezien de serum concentratie na HDF bij 2dd 100 mg binnen deze voorgestelde range viel, is het discutabel of de toegenomen klaring van </a:t>
            </a:r>
            <a:r>
              <a:rPr lang="nl-NL" sz="1600" dirty="0" err="1"/>
              <a:t>lamotrigine</a:t>
            </a:r>
            <a:r>
              <a:rPr lang="nl-NL" sz="1600" dirty="0"/>
              <a:t> tijdens HDF de oorzaak is geweest van het insult. </a:t>
            </a:r>
          </a:p>
          <a:p>
            <a:pPr marL="0" indent="0">
              <a:buNone/>
            </a:pPr>
            <a:r>
              <a:rPr lang="nl-NL" sz="1600" b="1" dirty="0" err="1"/>
              <a:t>Dialysis</a:t>
            </a:r>
            <a:r>
              <a:rPr lang="nl-NL" sz="1600" b="1" dirty="0"/>
              <a:t> </a:t>
            </a:r>
            <a:r>
              <a:rPr lang="nl-NL" sz="1600" b="1" dirty="0" err="1"/>
              <a:t>dysequilibrium</a:t>
            </a:r>
            <a:r>
              <a:rPr lang="nl-NL" sz="1600" b="1" dirty="0"/>
              <a:t> </a:t>
            </a:r>
            <a:r>
              <a:rPr lang="nl-NL" sz="1600" b="1" dirty="0" err="1"/>
              <a:t>syndrome</a:t>
            </a:r>
            <a:r>
              <a:rPr lang="nl-NL" sz="1600" b="1" dirty="0"/>
              <a:t> (DDS) als oorzaak van het insult</a:t>
            </a:r>
          </a:p>
          <a:p>
            <a:pPr marL="0" indent="0">
              <a:buNone/>
            </a:pPr>
            <a:r>
              <a:rPr lang="nl-NL" sz="1600" dirty="0"/>
              <a:t>DDS is een syndroom waarbij neurologische afwijking optreden tijdens of kort na HD (</a:t>
            </a:r>
            <a:r>
              <a:rPr lang="nl-NL" sz="1600" dirty="0" err="1"/>
              <a:t>Wirawan</a:t>
            </a:r>
            <a:r>
              <a:rPr lang="nl-NL" sz="1600" dirty="0"/>
              <a:t> et al. 2021). Hierbij is een epileptisch insult het meestvoorkomende symptoom van DDS, maar verandering en mentale status en negatieve </a:t>
            </a:r>
            <a:r>
              <a:rPr lang="nl-NL" sz="1600" dirty="0" err="1"/>
              <a:t>myoclonieën</a:t>
            </a:r>
            <a:r>
              <a:rPr lang="nl-NL" sz="1600" dirty="0"/>
              <a:t> komen ook voor. Ca. 9% van de epileptische insulten wereldwijd waren tijdens een HD sessie. De pathogenese is nog niet opgehelderd. Een van de theorieën is dat de daling van plasma ureum tijdens HD tijdelijk een osmotisch gradiënt veroorzaakt. Hierdoor kan vocht de hersencellen instromen wat kan leiden tot cerebraal oedeemvorming. Risicofactoren voor DDS zijn o.a. eerste HD behandeling, oude leeftijd, hypertensie, chronische nierinsufficiëntie en </a:t>
            </a:r>
            <a:r>
              <a:rPr lang="nl-NL" sz="1600" dirty="0" err="1"/>
              <a:t>preëxistente</a:t>
            </a:r>
            <a:r>
              <a:rPr lang="nl-NL" sz="1600" dirty="0"/>
              <a:t> neurologische aandoening zoals epilepsie. </a:t>
            </a:r>
          </a:p>
          <a:p>
            <a:pPr marL="0" indent="0">
              <a:buNone/>
            </a:pPr>
            <a:endParaRPr lang="nl-NL" sz="2000" dirty="0"/>
          </a:p>
          <a:p>
            <a:pPr marL="0" indent="0">
              <a:buNone/>
            </a:pPr>
            <a:endParaRPr lang="nl-NL" sz="2000" dirty="0"/>
          </a:p>
          <a:p>
            <a:pPr marL="0" indent="0">
              <a:buNone/>
            </a:pPr>
            <a:endParaRPr lang="nl-NL" sz="2000" dirty="0"/>
          </a:p>
        </p:txBody>
      </p:sp>
      <p:pic>
        <p:nvPicPr>
          <p:cNvPr id="2" name="Afbeelding 1">
            <a:extLst>
              <a:ext uri="{FF2B5EF4-FFF2-40B4-BE49-F238E27FC236}">
                <a16:creationId xmlns:a16="http://schemas.microsoft.com/office/drawing/2014/main" id="{66FDC0BB-70D6-E7F7-2265-7FE08750EA52}"/>
              </a:ext>
            </a:extLst>
          </p:cNvPr>
          <p:cNvPicPr>
            <a:picLocks noChangeAspect="1"/>
          </p:cNvPicPr>
          <p:nvPr/>
        </p:nvPicPr>
        <p:blipFill>
          <a:blip r:embed="rId2"/>
          <a:stretch>
            <a:fillRect/>
          </a:stretch>
        </p:blipFill>
        <p:spPr>
          <a:xfrm>
            <a:off x="10650613" y="160637"/>
            <a:ext cx="1406373" cy="1183356"/>
          </a:xfrm>
          <a:prstGeom prst="rect">
            <a:avLst/>
          </a:prstGeom>
        </p:spPr>
      </p:pic>
      <p:sp useBgFill="1">
        <p:nvSpPr>
          <p:cNvPr id="5" name="Tekstvak 4">
            <a:extLst>
              <a:ext uri="{FF2B5EF4-FFF2-40B4-BE49-F238E27FC236}">
                <a16:creationId xmlns:a16="http://schemas.microsoft.com/office/drawing/2014/main" id="{03E1A605-AE4D-B710-1EC3-A0F038C53361}"/>
              </a:ext>
            </a:extLst>
          </p:cNvPr>
          <p:cNvSpPr txBox="1"/>
          <p:nvPr/>
        </p:nvSpPr>
        <p:spPr>
          <a:xfrm>
            <a:off x="8820442" y="96262"/>
            <a:ext cx="1949477" cy="584775"/>
          </a:xfrm>
          <a:prstGeom prst="rect">
            <a:avLst/>
          </a:prstGeom>
        </p:spPr>
        <p:txBody>
          <a:bodyPr wrap="square" rtlCol="0">
            <a:spAutoFit/>
          </a:bodyPr>
          <a:lstStyle/>
          <a:p>
            <a:pPr algn="r"/>
            <a:r>
              <a:rPr lang="nl-NL" sz="1600" dirty="0">
                <a:latin typeface="+mj-lt"/>
              </a:rPr>
              <a:t>A Bitter </a:t>
            </a:r>
            <a:r>
              <a:rPr lang="nl-NL" sz="1600" dirty="0" err="1">
                <a:latin typeface="+mj-lt"/>
              </a:rPr>
              <a:t>Pill</a:t>
            </a:r>
            <a:r>
              <a:rPr lang="nl-NL" sz="1600" dirty="0">
                <a:latin typeface="+mj-lt"/>
              </a:rPr>
              <a:t> 100</a:t>
            </a:r>
          </a:p>
          <a:p>
            <a:pPr algn="r"/>
            <a:r>
              <a:rPr lang="nl-NL" sz="1600" dirty="0">
                <a:latin typeface="+mj-lt"/>
              </a:rPr>
              <a:t>Farmacologische quiz </a:t>
            </a:r>
          </a:p>
        </p:txBody>
      </p:sp>
      <p:sp>
        <p:nvSpPr>
          <p:cNvPr id="8" name="Rechthoek 7">
            <a:extLst>
              <a:ext uri="{FF2B5EF4-FFF2-40B4-BE49-F238E27FC236}">
                <a16:creationId xmlns:a16="http://schemas.microsoft.com/office/drawing/2014/main" id="{D14173A7-337A-546C-7185-A5B15CC860CB}"/>
              </a:ext>
            </a:extLst>
          </p:cNvPr>
          <p:cNvSpPr/>
          <p:nvPr/>
        </p:nvSpPr>
        <p:spPr>
          <a:xfrm>
            <a:off x="0" y="1701870"/>
            <a:ext cx="12192000" cy="8729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prstClr val="white"/>
              </a:solidFill>
              <a:latin typeface="Calibri" panose="020F0502020204030204"/>
            </a:endParaRPr>
          </a:p>
        </p:txBody>
      </p:sp>
      <p:sp>
        <p:nvSpPr>
          <p:cNvPr id="11" name="Titel 1">
            <a:extLst>
              <a:ext uri="{FF2B5EF4-FFF2-40B4-BE49-F238E27FC236}">
                <a16:creationId xmlns:a16="http://schemas.microsoft.com/office/drawing/2014/main" id="{8765141B-56B4-0CF4-6A35-646715CA3D75}"/>
              </a:ext>
            </a:extLst>
          </p:cNvPr>
          <p:cNvSpPr>
            <a:spLocks noGrp="1"/>
          </p:cNvSpPr>
          <p:nvPr>
            <p:ph type="title"/>
          </p:nvPr>
        </p:nvSpPr>
        <p:spPr>
          <a:xfrm>
            <a:off x="135014" y="3597"/>
            <a:ext cx="8795341" cy="1325563"/>
          </a:xfrm>
        </p:spPr>
        <p:txBody>
          <a:bodyPr>
            <a:normAutofit/>
          </a:bodyPr>
          <a:lstStyle/>
          <a:p>
            <a:r>
              <a:rPr lang="nl-NL" sz="4000" dirty="0"/>
              <a:t>De verborgen trigger: epileptisch insult tijdens Hemodialyse (AHZ)</a:t>
            </a:r>
          </a:p>
        </p:txBody>
      </p:sp>
      <p:sp>
        <p:nvSpPr>
          <p:cNvPr id="12" name="Titel 1">
            <a:extLst>
              <a:ext uri="{FF2B5EF4-FFF2-40B4-BE49-F238E27FC236}">
                <a16:creationId xmlns:a16="http://schemas.microsoft.com/office/drawing/2014/main" id="{09E8E732-1AC2-C2F1-D604-F438FFC3B094}"/>
              </a:ext>
            </a:extLst>
          </p:cNvPr>
          <p:cNvSpPr txBox="1">
            <a:spLocks/>
          </p:cNvSpPr>
          <p:nvPr/>
        </p:nvSpPr>
        <p:spPr>
          <a:xfrm>
            <a:off x="272150" y="1090571"/>
            <a:ext cx="8795341" cy="7016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400" dirty="0"/>
              <a:t>Casus uitwerking</a:t>
            </a:r>
            <a:endParaRPr lang="nl-NL" sz="4000" dirty="0"/>
          </a:p>
        </p:txBody>
      </p:sp>
    </p:spTree>
    <p:extLst>
      <p:ext uri="{BB962C8B-B14F-4D97-AF65-F5344CB8AC3E}">
        <p14:creationId xmlns:p14="http://schemas.microsoft.com/office/powerpoint/2010/main" val="3797277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4C50C62-C41A-50C2-DB45-E38D9067BF18}"/>
              </a:ext>
            </a:extLst>
          </p:cNvPr>
          <p:cNvSpPr>
            <a:spLocks noGrp="1"/>
          </p:cNvSpPr>
          <p:nvPr>
            <p:ph idx="1"/>
          </p:nvPr>
        </p:nvSpPr>
        <p:spPr>
          <a:xfrm>
            <a:off x="85458" y="1789164"/>
            <a:ext cx="11971528" cy="4866562"/>
          </a:xfrm>
        </p:spPr>
        <p:txBody>
          <a:bodyPr>
            <a:noAutofit/>
          </a:bodyPr>
          <a:lstStyle/>
          <a:p>
            <a:pPr marL="0" indent="0">
              <a:buNone/>
            </a:pPr>
            <a:r>
              <a:rPr lang="en-US" sz="1400" b="1" dirty="0" err="1"/>
              <a:t>Conclusie</a:t>
            </a:r>
            <a:r>
              <a:rPr lang="en-US" sz="1400" b="1" dirty="0"/>
              <a:t> en </a:t>
            </a:r>
            <a:r>
              <a:rPr lang="en-US" sz="1400" b="1" dirty="0" err="1"/>
              <a:t>advies</a:t>
            </a:r>
            <a:endParaRPr lang="en-US" sz="1400" b="1" dirty="0"/>
          </a:p>
          <a:p>
            <a:pPr marL="0" indent="0">
              <a:buNone/>
            </a:pPr>
            <a:r>
              <a:rPr lang="en-US" sz="1400" dirty="0"/>
              <a:t>Wegens het </a:t>
            </a:r>
            <a:r>
              <a:rPr lang="en-US" sz="1400" dirty="0" err="1"/>
              <a:t>beperkte</a:t>
            </a:r>
            <a:r>
              <a:rPr lang="en-US" sz="1400" dirty="0"/>
              <a:t> </a:t>
            </a:r>
            <a:r>
              <a:rPr lang="en-US" sz="1400" dirty="0" err="1"/>
              <a:t>bewijs</a:t>
            </a:r>
            <a:r>
              <a:rPr lang="en-US" sz="1400" dirty="0"/>
              <a:t> voor </a:t>
            </a:r>
            <a:r>
              <a:rPr lang="en-US" sz="1400" dirty="0" err="1"/>
              <a:t>een</a:t>
            </a:r>
            <a:r>
              <a:rPr lang="en-US" sz="1400" dirty="0"/>
              <a:t> </a:t>
            </a:r>
            <a:r>
              <a:rPr lang="en-US" sz="1400" dirty="0" err="1"/>
              <a:t>spiegel</a:t>
            </a:r>
            <a:r>
              <a:rPr lang="en-US" sz="1400" dirty="0"/>
              <a:t>-effect </a:t>
            </a:r>
            <a:r>
              <a:rPr lang="en-US" sz="1400" dirty="0" err="1"/>
              <a:t>relatie</a:t>
            </a:r>
            <a:r>
              <a:rPr lang="en-US" sz="1400" dirty="0"/>
              <a:t> </a:t>
            </a:r>
            <a:r>
              <a:rPr lang="en-US" sz="1400" dirty="0" err="1"/>
              <a:t>bij</a:t>
            </a:r>
            <a:r>
              <a:rPr lang="en-US" sz="1400" dirty="0"/>
              <a:t> lamotrigine </a:t>
            </a:r>
            <a:r>
              <a:rPr lang="en-US" sz="1400" dirty="0" err="1"/>
              <a:t>kan</a:t>
            </a:r>
            <a:r>
              <a:rPr lang="en-US" sz="1400" dirty="0"/>
              <a:t> het insult </a:t>
            </a:r>
            <a:r>
              <a:rPr lang="en-US" sz="1400" dirty="0" err="1"/>
              <a:t>niet</a:t>
            </a:r>
            <a:r>
              <a:rPr lang="en-US" sz="1400" dirty="0"/>
              <a:t> direct </a:t>
            </a:r>
            <a:r>
              <a:rPr lang="en-US" sz="1400" dirty="0" err="1"/>
              <a:t>worden</a:t>
            </a:r>
            <a:r>
              <a:rPr lang="en-US" sz="1400" dirty="0"/>
              <a:t> </a:t>
            </a:r>
            <a:r>
              <a:rPr lang="en-US" sz="1400" dirty="0" err="1"/>
              <a:t>geweten</a:t>
            </a:r>
            <a:r>
              <a:rPr lang="en-US" sz="1400" dirty="0"/>
              <a:t> </a:t>
            </a:r>
            <a:r>
              <a:rPr lang="en-US" sz="1400" dirty="0" err="1"/>
              <a:t>aan</a:t>
            </a:r>
            <a:r>
              <a:rPr lang="en-US" sz="1400" dirty="0"/>
              <a:t> de </a:t>
            </a:r>
            <a:r>
              <a:rPr lang="en-US" sz="1400" dirty="0" err="1"/>
              <a:t>toegenomen</a:t>
            </a:r>
            <a:r>
              <a:rPr lang="en-US" sz="1400" dirty="0"/>
              <a:t> lamotrigine-</a:t>
            </a:r>
            <a:r>
              <a:rPr lang="en-US" sz="1400" dirty="0" err="1"/>
              <a:t>klaring</a:t>
            </a:r>
            <a:r>
              <a:rPr lang="en-US" sz="1400" dirty="0"/>
              <a:t> </a:t>
            </a:r>
            <a:r>
              <a:rPr lang="en-US" sz="1400" dirty="0" err="1"/>
              <a:t>tijdens</a:t>
            </a:r>
            <a:r>
              <a:rPr lang="en-US" sz="1400" dirty="0"/>
              <a:t> HD(F). Dit </a:t>
            </a:r>
            <a:r>
              <a:rPr lang="en-US" sz="1400" dirty="0" err="1"/>
              <a:t>kan</a:t>
            </a:r>
            <a:r>
              <a:rPr lang="en-US" sz="1400" dirty="0"/>
              <a:t> </a:t>
            </a:r>
            <a:r>
              <a:rPr lang="en-US" sz="1400" dirty="0" err="1"/>
              <a:t>echter</a:t>
            </a:r>
            <a:r>
              <a:rPr lang="en-US" sz="1400" dirty="0"/>
              <a:t> </a:t>
            </a:r>
            <a:r>
              <a:rPr lang="en-US" sz="1400" dirty="0" err="1"/>
              <a:t>ook</a:t>
            </a:r>
            <a:r>
              <a:rPr lang="en-US" sz="1400" dirty="0"/>
              <a:t> </a:t>
            </a:r>
            <a:r>
              <a:rPr lang="en-US" sz="1400" dirty="0" err="1"/>
              <a:t>niet</a:t>
            </a:r>
            <a:r>
              <a:rPr lang="en-US" sz="1400" dirty="0"/>
              <a:t> </a:t>
            </a:r>
            <a:r>
              <a:rPr lang="en-US" sz="1400" dirty="0" err="1"/>
              <a:t>volledig</a:t>
            </a:r>
            <a:r>
              <a:rPr lang="en-US" sz="1400" dirty="0"/>
              <a:t> </a:t>
            </a:r>
            <a:r>
              <a:rPr lang="en-US" sz="1400" dirty="0" err="1"/>
              <a:t>uitgesloten</a:t>
            </a:r>
            <a:r>
              <a:rPr lang="en-US" sz="1400" dirty="0"/>
              <a:t> </a:t>
            </a:r>
            <a:r>
              <a:rPr lang="en-US" sz="1400" dirty="0" err="1"/>
              <a:t>worden</a:t>
            </a:r>
            <a:r>
              <a:rPr lang="en-US" sz="1400" dirty="0"/>
              <a:t>. DDS </a:t>
            </a:r>
            <a:r>
              <a:rPr lang="en-US" sz="1400" dirty="0" err="1"/>
              <a:t>komt</a:t>
            </a:r>
            <a:r>
              <a:rPr lang="en-US" sz="1400" dirty="0"/>
              <a:t> </a:t>
            </a:r>
            <a:r>
              <a:rPr lang="en-US" sz="1400" dirty="0" err="1"/>
              <a:t>relatief</a:t>
            </a:r>
            <a:r>
              <a:rPr lang="en-US" sz="1400" dirty="0"/>
              <a:t> </a:t>
            </a:r>
            <a:r>
              <a:rPr lang="en-US" sz="1400" dirty="0" err="1"/>
              <a:t>vaak</a:t>
            </a:r>
            <a:r>
              <a:rPr lang="en-US" sz="1400" dirty="0"/>
              <a:t> voor, en </a:t>
            </a:r>
            <a:r>
              <a:rPr lang="en-US" sz="1400" dirty="0" err="1"/>
              <a:t>aangezien</a:t>
            </a:r>
            <a:r>
              <a:rPr lang="en-US" sz="1400" dirty="0"/>
              <a:t> de </a:t>
            </a:r>
            <a:r>
              <a:rPr lang="en-US" sz="1400" dirty="0" err="1"/>
              <a:t>patiënt</a:t>
            </a:r>
            <a:r>
              <a:rPr lang="en-US" sz="1400" dirty="0"/>
              <a:t> in </a:t>
            </a:r>
            <a:r>
              <a:rPr lang="en-US" sz="1400" dirty="0" err="1"/>
              <a:t>deze</a:t>
            </a:r>
            <a:r>
              <a:rPr lang="en-US" sz="1400" dirty="0"/>
              <a:t> casus </a:t>
            </a:r>
            <a:r>
              <a:rPr lang="en-US" sz="1400" dirty="0" err="1"/>
              <a:t>een</a:t>
            </a:r>
            <a:r>
              <a:rPr lang="en-US" sz="1400" dirty="0"/>
              <a:t> </a:t>
            </a:r>
            <a:r>
              <a:rPr lang="en-US" sz="1400" dirty="0" err="1"/>
              <a:t>aantal</a:t>
            </a:r>
            <a:r>
              <a:rPr lang="en-US" sz="1400" dirty="0"/>
              <a:t> </a:t>
            </a:r>
            <a:r>
              <a:rPr lang="en-US" sz="1400" dirty="0" err="1"/>
              <a:t>risicofactoren</a:t>
            </a:r>
            <a:r>
              <a:rPr lang="en-US" sz="1400" dirty="0"/>
              <a:t> voor DDS </a:t>
            </a:r>
            <a:r>
              <a:rPr lang="en-US" sz="1400" dirty="0" err="1"/>
              <a:t>heeft</a:t>
            </a:r>
            <a:r>
              <a:rPr lang="en-US" sz="1400" dirty="0"/>
              <a:t> is de </a:t>
            </a:r>
            <a:r>
              <a:rPr lang="en-US" sz="1400" dirty="0" err="1"/>
              <a:t>kans</a:t>
            </a:r>
            <a:r>
              <a:rPr lang="en-US" sz="1400" dirty="0"/>
              <a:t> </a:t>
            </a:r>
            <a:r>
              <a:rPr lang="en-US" sz="1400" dirty="0" err="1"/>
              <a:t>aannemelijk</a:t>
            </a:r>
            <a:r>
              <a:rPr lang="en-US" sz="1400" dirty="0"/>
              <a:t> </a:t>
            </a:r>
            <a:r>
              <a:rPr lang="en-US" sz="1400" dirty="0" err="1"/>
              <a:t>dat</a:t>
            </a:r>
            <a:r>
              <a:rPr lang="en-US" sz="1400" dirty="0"/>
              <a:t> </a:t>
            </a:r>
            <a:r>
              <a:rPr lang="en-US" sz="1400" dirty="0" err="1"/>
              <a:t>dit</a:t>
            </a:r>
            <a:r>
              <a:rPr lang="en-US" sz="1400" dirty="0"/>
              <a:t> de </a:t>
            </a:r>
            <a:r>
              <a:rPr lang="en-US" sz="1400" dirty="0" err="1"/>
              <a:t>oorzaak</a:t>
            </a:r>
            <a:r>
              <a:rPr lang="en-US" sz="1400" dirty="0"/>
              <a:t> is </a:t>
            </a:r>
            <a:r>
              <a:rPr lang="en-US" sz="1400" dirty="0" err="1"/>
              <a:t>geweest</a:t>
            </a:r>
            <a:r>
              <a:rPr lang="en-US" sz="1400" dirty="0"/>
              <a:t> van het insult. </a:t>
            </a:r>
            <a:r>
              <a:rPr lang="en-US" sz="1400" dirty="0" err="1"/>
              <a:t>Daarnaast</a:t>
            </a:r>
            <a:r>
              <a:rPr lang="en-US" sz="1400" dirty="0"/>
              <a:t> past de </a:t>
            </a:r>
            <a:r>
              <a:rPr lang="en-US" sz="1400" dirty="0" err="1"/>
              <a:t>eerdere</a:t>
            </a:r>
            <a:r>
              <a:rPr lang="en-US" sz="1400" dirty="0"/>
              <a:t> episode in </a:t>
            </a:r>
            <a:r>
              <a:rPr lang="en-US" sz="1400" dirty="0" err="1"/>
              <a:t>maart</a:t>
            </a:r>
            <a:r>
              <a:rPr lang="en-US" sz="1400" dirty="0"/>
              <a:t> 2026 </a:t>
            </a:r>
            <a:r>
              <a:rPr lang="en-US" sz="1400" dirty="0" err="1"/>
              <a:t>ook</a:t>
            </a:r>
            <a:r>
              <a:rPr lang="en-US" sz="1400" dirty="0"/>
              <a:t> </a:t>
            </a:r>
            <a:r>
              <a:rPr lang="en-US" sz="1400" dirty="0" err="1"/>
              <a:t>mogelijk</a:t>
            </a:r>
            <a:r>
              <a:rPr lang="en-US" sz="1400" dirty="0"/>
              <a:t> </a:t>
            </a:r>
            <a:r>
              <a:rPr lang="en-US" sz="1400" dirty="0" err="1"/>
              <a:t>bij</a:t>
            </a:r>
            <a:r>
              <a:rPr lang="en-US" sz="1400" dirty="0"/>
              <a:t> het DDS </a:t>
            </a:r>
            <a:r>
              <a:rPr lang="en-US" sz="1400" dirty="0" err="1"/>
              <a:t>beeld</a:t>
            </a:r>
            <a:r>
              <a:rPr lang="en-US" sz="1400" dirty="0"/>
              <a:t> van </a:t>
            </a:r>
            <a:r>
              <a:rPr lang="en-US" sz="1400" dirty="0" err="1"/>
              <a:t>verwardheid</a:t>
            </a:r>
            <a:r>
              <a:rPr lang="en-US" sz="1400" dirty="0"/>
              <a:t> en </a:t>
            </a:r>
            <a:r>
              <a:rPr lang="en-US" sz="1400" dirty="0" err="1"/>
              <a:t>negatieve</a:t>
            </a:r>
            <a:r>
              <a:rPr lang="en-US" sz="1400" dirty="0"/>
              <a:t> </a:t>
            </a:r>
            <a:r>
              <a:rPr lang="en-US" sz="1400" dirty="0" err="1"/>
              <a:t>myoclonieën</a:t>
            </a:r>
            <a:r>
              <a:rPr lang="en-US" sz="1400" dirty="0"/>
              <a:t>. </a:t>
            </a:r>
          </a:p>
          <a:p>
            <a:pPr marL="0" indent="0">
              <a:buNone/>
            </a:pPr>
            <a:r>
              <a:rPr lang="en-US" sz="1400" dirty="0" err="1"/>
              <a:t>Zekerheidshalve</a:t>
            </a:r>
            <a:r>
              <a:rPr lang="en-US" sz="1400" dirty="0"/>
              <a:t> </a:t>
            </a:r>
            <a:r>
              <a:rPr lang="en-US" sz="1400" dirty="0" err="1"/>
              <a:t>kan</a:t>
            </a:r>
            <a:r>
              <a:rPr lang="en-US" sz="1400" dirty="0"/>
              <a:t> het </a:t>
            </a:r>
            <a:r>
              <a:rPr lang="en-US" sz="1400" dirty="0" err="1"/>
              <a:t>advies</a:t>
            </a:r>
            <a:r>
              <a:rPr lang="en-US" sz="1400" dirty="0"/>
              <a:t> </a:t>
            </a:r>
            <a:r>
              <a:rPr lang="en-US" sz="1400" dirty="0" err="1"/>
              <a:t>zijn</a:t>
            </a:r>
            <a:r>
              <a:rPr lang="en-US" sz="1400" dirty="0"/>
              <a:t> om de lamotrigine </a:t>
            </a:r>
            <a:r>
              <a:rPr lang="en-US" sz="1400" dirty="0" err="1"/>
              <a:t>dosering</a:t>
            </a:r>
            <a:r>
              <a:rPr lang="en-US" sz="1400" dirty="0"/>
              <a:t> op de </a:t>
            </a:r>
            <a:r>
              <a:rPr lang="en-US" sz="1400" dirty="0" err="1"/>
              <a:t>ochtend</a:t>
            </a:r>
            <a:r>
              <a:rPr lang="en-US" sz="1400" dirty="0"/>
              <a:t> van </a:t>
            </a:r>
            <a:r>
              <a:rPr lang="en-US" sz="1400" dirty="0" err="1"/>
              <a:t>dialyse-dagen</a:t>
            </a:r>
            <a:r>
              <a:rPr lang="en-US" sz="1400" dirty="0"/>
              <a:t> </a:t>
            </a:r>
            <a:r>
              <a:rPr lang="en-US" sz="1400" dirty="0" err="1"/>
              <a:t>verhogen</a:t>
            </a:r>
            <a:r>
              <a:rPr lang="en-US" sz="1400" dirty="0"/>
              <a:t> </a:t>
            </a:r>
            <a:r>
              <a:rPr lang="en-US" sz="1400" dirty="0" err="1"/>
              <a:t>naar</a:t>
            </a:r>
            <a:r>
              <a:rPr lang="en-US" sz="1400" dirty="0"/>
              <a:t> 200 mg </a:t>
            </a:r>
            <a:r>
              <a:rPr lang="en-US" sz="1400" dirty="0" err="1"/>
              <a:t>zodat</a:t>
            </a:r>
            <a:r>
              <a:rPr lang="en-US" sz="1400" dirty="0"/>
              <a:t> de serum </a:t>
            </a:r>
            <a:r>
              <a:rPr lang="en-US" sz="1400" dirty="0" err="1"/>
              <a:t>concentratie</a:t>
            </a:r>
            <a:r>
              <a:rPr lang="en-US" sz="1400" dirty="0"/>
              <a:t> </a:t>
            </a:r>
            <a:r>
              <a:rPr lang="en-US" sz="1400" dirty="0" err="1"/>
              <a:t>aan</a:t>
            </a:r>
            <a:r>
              <a:rPr lang="en-US" sz="1400" dirty="0"/>
              <a:t> het </a:t>
            </a:r>
            <a:r>
              <a:rPr lang="en-US" sz="1400" dirty="0" err="1"/>
              <a:t>einde</a:t>
            </a:r>
            <a:r>
              <a:rPr lang="en-US" sz="1400" dirty="0"/>
              <a:t> van de </a:t>
            </a:r>
            <a:r>
              <a:rPr lang="en-US" sz="1400" dirty="0" err="1"/>
              <a:t>dialyse</a:t>
            </a:r>
            <a:r>
              <a:rPr lang="en-US" sz="1400" dirty="0"/>
              <a:t> </a:t>
            </a:r>
            <a:r>
              <a:rPr lang="en-US" sz="1400" dirty="0" err="1"/>
              <a:t>hoger</a:t>
            </a:r>
            <a:r>
              <a:rPr lang="en-US" sz="1400" dirty="0"/>
              <a:t> </a:t>
            </a:r>
            <a:r>
              <a:rPr lang="en-US" sz="1400" dirty="0" err="1"/>
              <a:t>blijft</a:t>
            </a:r>
            <a:r>
              <a:rPr lang="en-US" sz="1400" dirty="0"/>
              <a:t> (Rodríguez et al. 2018). De </a:t>
            </a:r>
            <a:r>
              <a:rPr lang="en-US" sz="1400" dirty="0" err="1"/>
              <a:t>avondgift</a:t>
            </a:r>
            <a:r>
              <a:rPr lang="en-US" sz="1400" dirty="0"/>
              <a:t> van lamotrigine </a:t>
            </a:r>
            <a:r>
              <a:rPr lang="en-US" sz="1400" dirty="0" err="1"/>
              <a:t>zou</a:t>
            </a:r>
            <a:r>
              <a:rPr lang="en-US" sz="1400" dirty="0"/>
              <a:t> dan direct </a:t>
            </a:r>
            <a:r>
              <a:rPr lang="en-US" sz="1400" dirty="0" err="1"/>
              <a:t>na</a:t>
            </a:r>
            <a:r>
              <a:rPr lang="en-US" sz="1400" dirty="0"/>
              <a:t> de HD(F) </a:t>
            </a:r>
            <a:r>
              <a:rPr lang="en-US" sz="1400" dirty="0" err="1"/>
              <a:t>sessie</a:t>
            </a:r>
            <a:r>
              <a:rPr lang="en-US" sz="1400" dirty="0"/>
              <a:t> </a:t>
            </a:r>
            <a:r>
              <a:rPr lang="en-US" sz="1400" dirty="0" err="1"/>
              <a:t>kunnen</a:t>
            </a:r>
            <a:r>
              <a:rPr lang="en-US" sz="1400" dirty="0"/>
              <a:t> </a:t>
            </a:r>
            <a:r>
              <a:rPr lang="en-US" sz="1400" dirty="0" err="1"/>
              <a:t>worden</a:t>
            </a:r>
            <a:r>
              <a:rPr lang="en-US" sz="1400" dirty="0"/>
              <a:t> </a:t>
            </a:r>
            <a:r>
              <a:rPr lang="en-US" sz="1400" dirty="0" err="1"/>
              <a:t>toegediend</a:t>
            </a:r>
            <a:r>
              <a:rPr lang="en-US" sz="1400" dirty="0"/>
              <a:t>. Verder is het </a:t>
            </a:r>
            <a:r>
              <a:rPr lang="en-US" sz="1400" dirty="0" err="1"/>
              <a:t>advies</a:t>
            </a:r>
            <a:r>
              <a:rPr lang="en-US" sz="1400" dirty="0"/>
              <a:t> om </a:t>
            </a:r>
            <a:r>
              <a:rPr lang="en-US" sz="1400" dirty="0" err="1"/>
              <a:t>indien</a:t>
            </a:r>
            <a:r>
              <a:rPr lang="en-US" sz="1400" dirty="0"/>
              <a:t> </a:t>
            </a:r>
            <a:r>
              <a:rPr lang="en-US" sz="1400" dirty="0" err="1"/>
              <a:t>mogelijk</a:t>
            </a:r>
            <a:r>
              <a:rPr lang="en-US" sz="1400" dirty="0"/>
              <a:t> de </a:t>
            </a:r>
            <a:r>
              <a:rPr lang="en-US" sz="1400" dirty="0" err="1"/>
              <a:t>dialyse-instellingen</a:t>
            </a:r>
            <a:r>
              <a:rPr lang="en-US" sz="1400" dirty="0"/>
              <a:t> </a:t>
            </a:r>
            <a:r>
              <a:rPr lang="en-US" sz="1400" dirty="0" err="1"/>
              <a:t>aan</a:t>
            </a:r>
            <a:r>
              <a:rPr lang="en-US" sz="1400" dirty="0"/>
              <a:t> </a:t>
            </a:r>
            <a:r>
              <a:rPr lang="en-US" sz="1400" dirty="0" err="1"/>
              <a:t>te</a:t>
            </a:r>
            <a:r>
              <a:rPr lang="en-US" sz="1400" dirty="0"/>
              <a:t> </a:t>
            </a:r>
            <a:r>
              <a:rPr lang="en-US" sz="1400" dirty="0" err="1"/>
              <a:t>passen</a:t>
            </a:r>
            <a:r>
              <a:rPr lang="en-US" sz="1400" dirty="0"/>
              <a:t>; </a:t>
            </a:r>
            <a:r>
              <a:rPr lang="en-US" sz="1400" dirty="0" err="1"/>
              <a:t>hierbij</a:t>
            </a:r>
            <a:r>
              <a:rPr lang="en-US" sz="1400" dirty="0"/>
              <a:t> </a:t>
            </a:r>
            <a:r>
              <a:rPr lang="en-US" sz="1400" dirty="0" err="1"/>
              <a:t>kan</a:t>
            </a:r>
            <a:r>
              <a:rPr lang="en-US" sz="1400" dirty="0"/>
              <a:t> </a:t>
            </a:r>
            <a:r>
              <a:rPr lang="en-US" sz="1400" dirty="0" err="1"/>
              <a:t>worden</a:t>
            </a:r>
            <a:r>
              <a:rPr lang="en-US" sz="1400" dirty="0"/>
              <a:t> </a:t>
            </a:r>
            <a:r>
              <a:rPr lang="en-US" sz="1400" dirty="0" err="1"/>
              <a:t>gedacht</a:t>
            </a:r>
            <a:r>
              <a:rPr lang="en-US" sz="1400" dirty="0"/>
              <a:t> </a:t>
            </a:r>
            <a:r>
              <a:rPr lang="en-US" sz="1400" dirty="0" err="1"/>
              <a:t>aan</a:t>
            </a:r>
            <a:r>
              <a:rPr lang="en-US" sz="1400" dirty="0"/>
              <a:t> het </a:t>
            </a:r>
            <a:r>
              <a:rPr lang="en-US" sz="1400" dirty="0" err="1"/>
              <a:t>verkorten</a:t>
            </a:r>
            <a:r>
              <a:rPr lang="en-US" sz="1400" dirty="0"/>
              <a:t> van de HD(F) </a:t>
            </a:r>
            <a:r>
              <a:rPr lang="en-US" sz="1400" dirty="0" err="1"/>
              <a:t>duur</a:t>
            </a:r>
            <a:r>
              <a:rPr lang="en-US" sz="1400" dirty="0"/>
              <a:t> en het </a:t>
            </a:r>
            <a:r>
              <a:rPr lang="en-US" sz="1400" dirty="0" err="1"/>
              <a:t>verlagen</a:t>
            </a:r>
            <a:r>
              <a:rPr lang="en-US" sz="1400" dirty="0"/>
              <a:t> van de </a:t>
            </a:r>
            <a:r>
              <a:rPr lang="en-US" sz="1400" dirty="0" err="1"/>
              <a:t>bloed</a:t>
            </a:r>
            <a:r>
              <a:rPr lang="en-US" sz="1400" dirty="0"/>
              <a:t> flow-rate. </a:t>
            </a:r>
            <a:r>
              <a:rPr lang="en-US" sz="1400" dirty="0" err="1"/>
              <a:t>Daarnaast</a:t>
            </a:r>
            <a:r>
              <a:rPr lang="en-US" sz="1400" dirty="0"/>
              <a:t> is het </a:t>
            </a:r>
            <a:r>
              <a:rPr lang="en-US" sz="1400" dirty="0" err="1"/>
              <a:t>goed</a:t>
            </a:r>
            <a:r>
              <a:rPr lang="en-US" sz="1400" dirty="0"/>
              <a:t> om </a:t>
            </a:r>
            <a:r>
              <a:rPr lang="en-US" sz="1400" dirty="0" err="1"/>
              <a:t>tijdens</a:t>
            </a:r>
            <a:r>
              <a:rPr lang="en-US" sz="1400" dirty="0"/>
              <a:t> de HD(F) </a:t>
            </a:r>
            <a:r>
              <a:rPr lang="en-US" sz="1400" dirty="0" err="1"/>
              <a:t>sessie</a:t>
            </a:r>
            <a:r>
              <a:rPr lang="en-US" sz="1400" dirty="0"/>
              <a:t> alert </a:t>
            </a:r>
            <a:r>
              <a:rPr lang="en-US" sz="1400" dirty="0" err="1"/>
              <a:t>te</a:t>
            </a:r>
            <a:r>
              <a:rPr lang="en-US" sz="1400" dirty="0"/>
              <a:t> </a:t>
            </a:r>
            <a:r>
              <a:rPr lang="en-US" sz="1400" dirty="0" err="1"/>
              <a:t>zijn</a:t>
            </a:r>
            <a:r>
              <a:rPr lang="en-US" sz="1400" dirty="0"/>
              <a:t> op </a:t>
            </a:r>
            <a:r>
              <a:rPr lang="en-US" sz="1400" dirty="0" err="1"/>
              <a:t>tekenen</a:t>
            </a:r>
            <a:r>
              <a:rPr lang="en-US" sz="1400" dirty="0"/>
              <a:t> van DDS </a:t>
            </a:r>
            <a:r>
              <a:rPr lang="en-US" sz="1400" dirty="0" err="1"/>
              <a:t>zoals</a:t>
            </a:r>
            <a:r>
              <a:rPr lang="en-US" sz="1400" dirty="0"/>
              <a:t> </a:t>
            </a:r>
            <a:r>
              <a:rPr lang="en-US" sz="1400" dirty="0" err="1"/>
              <a:t>misselijkheid</a:t>
            </a:r>
            <a:r>
              <a:rPr lang="en-US" sz="1400" dirty="0"/>
              <a:t>, </a:t>
            </a:r>
            <a:r>
              <a:rPr lang="en-US" sz="1400" dirty="0" err="1"/>
              <a:t>overgeven</a:t>
            </a:r>
            <a:r>
              <a:rPr lang="en-US" sz="1400" dirty="0"/>
              <a:t>, </a:t>
            </a:r>
            <a:r>
              <a:rPr lang="en-US" sz="1400" dirty="0" err="1"/>
              <a:t>hoofdpijn</a:t>
            </a:r>
            <a:r>
              <a:rPr lang="en-US" sz="1400" dirty="0"/>
              <a:t>, </a:t>
            </a:r>
            <a:r>
              <a:rPr lang="en-US" sz="1400" dirty="0" err="1"/>
              <a:t>duizeligheid</a:t>
            </a:r>
            <a:r>
              <a:rPr lang="en-US" sz="1400" dirty="0"/>
              <a:t>, </a:t>
            </a:r>
            <a:r>
              <a:rPr lang="en-US" sz="1400" dirty="0" err="1"/>
              <a:t>spierspasmen</a:t>
            </a:r>
            <a:r>
              <a:rPr lang="en-US" sz="1400" dirty="0"/>
              <a:t>, </a:t>
            </a:r>
            <a:r>
              <a:rPr lang="en-US" sz="1400" dirty="0" err="1"/>
              <a:t>verwarring</a:t>
            </a:r>
            <a:r>
              <a:rPr lang="en-US" sz="1400" dirty="0"/>
              <a:t>, </a:t>
            </a:r>
            <a:r>
              <a:rPr lang="en-US" sz="1400" dirty="0" err="1"/>
              <a:t>tremoren</a:t>
            </a:r>
            <a:r>
              <a:rPr lang="en-US" sz="1400" dirty="0"/>
              <a:t> en </a:t>
            </a:r>
            <a:r>
              <a:rPr lang="en-US" sz="1400" dirty="0" err="1"/>
              <a:t>problemen</a:t>
            </a:r>
            <a:r>
              <a:rPr lang="en-US" sz="1400" dirty="0"/>
              <a:t> met </a:t>
            </a:r>
            <a:r>
              <a:rPr lang="en-US" sz="1400" dirty="0" err="1"/>
              <a:t>zicht</a:t>
            </a:r>
            <a:r>
              <a:rPr lang="en-US" sz="1400" dirty="0"/>
              <a:t>. HD(F) </a:t>
            </a:r>
            <a:r>
              <a:rPr lang="en-US" sz="1400" dirty="0" err="1"/>
              <a:t>dient</a:t>
            </a:r>
            <a:r>
              <a:rPr lang="en-US" sz="1400" dirty="0"/>
              <a:t> in </a:t>
            </a:r>
            <a:r>
              <a:rPr lang="en-US" sz="1400" dirty="0" err="1"/>
              <a:t>dat</a:t>
            </a:r>
            <a:r>
              <a:rPr lang="en-US" sz="1400" dirty="0"/>
              <a:t> </a:t>
            </a:r>
            <a:r>
              <a:rPr lang="en-US" sz="1400" dirty="0" err="1"/>
              <a:t>geval</a:t>
            </a:r>
            <a:r>
              <a:rPr lang="en-US" sz="1400" dirty="0"/>
              <a:t> direct </a:t>
            </a:r>
            <a:r>
              <a:rPr lang="en-US" sz="1400" dirty="0" err="1"/>
              <a:t>te</a:t>
            </a:r>
            <a:r>
              <a:rPr lang="en-US" sz="1400" dirty="0"/>
              <a:t> </a:t>
            </a:r>
            <a:r>
              <a:rPr lang="en-US" sz="1400" dirty="0" err="1"/>
              <a:t>worden</a:t>
            </a:r>
            <a:r>
              <a:rPr lang="en-US" sz="1400" dirty="0"/>
              <a:t> </a:t>
            </a:r>
            <a:r>
              <a:rPr lang="en-US" sz="1400" dirty="0" err="1"/>
              <a:t>gestopt</a:t>
            </a:r>
            <a:r>
              <a:rPr lang="en-US" sz="1400" dirty="0"/>
              <a:t>. </a:t>
            </a:r>
          </a:p>
          <a:p>
            <a:pPr marL="0" indent="0">
              <a:buNone/>
            </a:pPr>
            <a:r>
              <a:rPr lang="en-US" sz="1400" b="1" dirty="0" err="1"/>
              <a:t>Vervolg</a:t>
            </a:r>
            <a:endParaRPr lang="en-US" sz="1400" b="1" dirty="0"/>
          </a:p>
          <a:p>
            <a:pPr marL="0" indent="0">
              <a:buNone/>
            </a:pPr>
            <a:r>
              <a:rPr lang="en-US" sz="1400" dirty="0"/>
              <a:t>Pt. is weer </a:t>
            </a:r>
            <a:r>
              <a:rPr lang="en-US" sz="1400" dirty="0" err="1"/>
              <a:t>teruggegaan</a:t>
            </a:r>
            <a:r>
              <a:rPr lang="en-US" sz="1400" dirty="0"/>
              <a:t> </a:t>
            </a:r>
            <a:r>
              <a:rPr lang="en-US" sz="1400" dirty="0" err="1"/>
              <a:t>naar</a:t>
            </a:r>
            <a:r>
              <a:rPr lang="en-US" sz="1400" dirty="0"/>
              <a:t> HDF en </a:t>
            </a:r>
            <a:r>
              <a:rPr lang="en-US" sz="1400" dirty="0" err="1"/>
              <a:t>neemt</a:t>
            </a:r>
            <a:r>
              <a:rPr lang="en-US" sz="1400" dirty="0"/>
              <a:t> in de </a:t>
            </a:r>
            <a:r>
              <a:rPr lang="en-US" sz="1400" dirty="0" err="1"/>
              <a:t>ochtend</a:t>
            </a:r>
            <a:r>
              <a:rPr lang="en-US" sz="1400" dirty="0"/>
              <a:t> van de </a:t>
            </a:r>
            <a:r>
              <a:rPr lang="en-US" sz="1400" dirty="0" err="1"/>
              <a:t>dialyse</a:t>
            </a:r>
            <a:r>
              <a:rPr lang="en-US" sz="1400" dirty="0"/>
              <a:t> </a:t>
            </a:r>
            <a:r>
              <a:rPr lang="en-US" sz="1400" dirty="0" err="1"/>
              <a:t>dag</a:t>
            </a:r>
            <a:r>
              <a:rPr lang="en-US" sz="1400" dirty="0"/>
              <a:t> 200 mg lamotrigine in. De lamotrigine </a:t>
            </a:r>
            <a:r>
              <a:rPr lang="en-US" sz="1400" dirty="0" err="1"/>
              <a:t>spiegels</a:t>
            </a:r>
            <a:r>
              <a:rPr lang="en-US" sz="1400" dirty="0"/>
              <a:t> </a:t>
            </a:r>
            <a:r>
              <a:rPr lang="en-US" sz="1400" dirty="0" err="1"/>
              <a:t>zijn</a:t>
            </a:r>
            <a:r>
              <a:rPr lang="en-US" sz="1400" dirty="0"/>
              <a:t> </a:t>
            </a:r>
            <a:r>
              <a:rPr lang="en-US" sz="1400" dirty="0" err="1"/>
              <a:t>nagenoeg</a:t>
            </a:r>
            <a:r>
              <a:rPr lang="en-US" sz="1400" dirty="0"/>
              <a:t> </a:t>
            </a:r>
            <a:r>
              <a:rPr lang="en-US" sz="1400" dirty="0" err="1"/>
              <a:t>gelijk</a:t>
            </a:r>
            <a:r>
              <a:rPr lang="en-US" sz="1400" dirty="0"/>
              <a:t> </a:t>
            </a:r>
            <a:r>
              <a:rPr lang="en-US" sz="1400" dirty="0" err="1"/>
              <a:t>gebleven</a:t>
            </a:r>
            <a:r>
              <a:rPr lang="en-US" sz="1400" dirty="0"/>
              <a:t> </a:t>
            </a:r>
            <a:r>
              <a:rPr lang="en-US" sz="1400" dirty="0" err="1"/>
              <a:t>als</a:t>
            </a:r>
            <a:r>
              <a:rPr lang="en-US" sz="1400" dirty="0"/>
              <a:t> </a:t>
            </a:r>
            <a:r>
              <a:rPr lang="en-US" sz="1400" dirty="0" err="1"/>
              <a:t>bij</a:t>
            </a:r>
            <a:r>
              <a:rPr lang="en-US" sz="1400" dirty="0"/>
              <a:t> 2dd 150 mg (</a:t>
            </a:r>
            <a:r>
              <a:rPr lang="en-US" sz="1400" dirty="0" err="1"/>
              <a:t>vóór</a:t>
            </a:r>
            <a:r>
              <a:rPr lang="en-US" sz="1400" dirty="0"/>
              <a:t> HDF: 7.1-7.9 mg/L, </a:t>
            </a:r>
            <a:r>
              <a:rPr lang="en-US" sz="1400" dirty="0" err="1"/>
              <a:t>na</a:t>
            </a:r>
            <a:r>
              <a:rPr lang="en-US" sz="1400" dirty="0"/>
              <a:t> HDF: 3.7-4.6 mg/L). De </a:t>
            </a:r>
            <a:r>
              <a:rPr lang="en-US" sz="1400" dirty="0" err="1"/>
              <a:t>dialyse-instellingen</a:t>
            </a:r>
            <a:r>
              <a:rPr lang="en-US" sz="1400" dirty="0"/>
              <a:t> </a:t>
            </a:r>
            <a:r>
              <a:rPr lang="en-US" sz="1400" dirty="0" err="1"/>
              <a:t>zijn</a:t>
            </a:r>
            <a:r>
              <a:rPr lang="en-US" sz="1400" dirty="0"/>
              <a:t> </a:t>
            </a:r>
            <a:r>
              <a:rPr lang="en-US" sz="1400" dirty="0" err="1"/>
              <a:t>onveranderd</a:t>
            </a:r>
            <a:r>
              <a:rPr lang="en-US" sz="1400" dirty="0"/>
              <a:t>. Pt. </a:t>
            </a:r>
            <a:r>
              <a:rPr lang="en-US" sz="1400" dirty="0" err="1"/>
              <a:t>heeft</a:t>
            </a:r>
            <a:r>
              <a:rPr lang="en-US" sz="1400" dirty="0"/>
              <a:t> </a:t>
            </a:r>
            <a:r>
              <a:rPr lang="en-US" sz="1400" dirty="0" err="1"/>
              <a:t>tot op</a:t>
            </a:r>
            <a:r>
              <a:rPr lang="en-US" sz="1400" dirty="0"/>
              <a:t> </a:t>
            </a:r>
            <a:r>
              <a:rPr lang="en-US" sz="1400" dirty="0" err="1"/>
              <a:t>heden</a:t>
            </a:r>
            <a:r>
              <a:rPr lang="en-US" sz="1400" dirty="0"/>
              <a:t> (</a:t>
            </a:r>
            <a:r>
              <a:rPr lang="en-US" sz="1400" dirty="0" err="1"/>
              <a:t>augustus</a:t>
            </a:r>
            <a:r>
              <a:rPr lang="en-US" sz="1400" dirty="0"/>
              <a:t> 2026) </a:t>
            </a:r>
            <a:r>
              <a:rPr lang="en-US" sz="1400" dirty="0" err="1"/>
              <a:t>geen</a:t>
            </a:r>
            <a:r>
              <a:rPr lang="en-US" sz="1400" dirty="0"/>
              <a:t> </a:t>
            </a:r>
            <a:r>
              <a:rPr lang="en-US" sz="1400" dirty="0" err="1"/>
              <a:t>nieuwe</a:t>
            </a:r>
            <a:r>
              <a:rPr lang="en-US" sz="1400" dirty="0"/>
              <a:t> </a:t>
            </a:r>
            <a:r>
              <a:rPr lang="en-US" sz="1400" dirty="0" err="1"/>
              <a:t>insulten</a:t>
            </a:r>
            <a:r>
              <a:rPr lang="en-US" sz="1400" dirty="0"/>
              <a:t> </a:t>
            </a:r>
            <a:r>
              <a:rPr lang="en-US" sz="1400" dirty="0" err="1"/>
              <a:t>meer</a:t>
            </a:r>
            <a:r>
              <a:rPr lang="en-US" sz="1400" dirty="0"/>
              <a:t> </a:t>
            </a:r>
            <a:r>
              <a:rPr lang="en-US" sz="1400" dirty="0" err="1"/>
              <a:t>gehad</a:t>
            </a:r>
            <a:r>
              <a:rPr lang="en-US" sz="1400" dirty="0"/>
              <a:t>.</a:t>
            </a:r>
          </a:p>
          <a:p>
            <a:pPr marL="0" indent="0">
              <a:buNone/>
            </a:pPr>
            <a:r>
              <a:rPr lang="en-US" sz="1400" b="1" dirty="0"/>
              <a:t>Bronnen</a:t>
            </a:r>
            <a:endParaRPr lang="en-US" sz="1600" b="1" dirty="0"/>
          </a:p>
          <a:p>
            <a:pPr>
              <a:lnSpc>
                <a:spcPct val="100000"/>
              </a:lnSpc>
              <a:spcBef>
                <a:spcPts val="200"/>
              </a:spcBef>
            </a:pPr>
            <a:r>
              <a:rPr lang="en-US" sz="1200" dirty="0"/>
              <a:t>KNMP </a:t>
            </a:r>
            <a:r>
              <a:rPr lang="en-US" sz="1200" dirty="0" err="1"/>
              <a:t>Kennisbank</a:t>
            </a:r>
            <a:endParaRPr lang="en-US" sz="1200" dirty="0"/>
          </a:p>
          <a:p>
            <a:pPr>
              <a:lnSpc>
                <a:spcPct val="100000"/>
              </a:lnSpc>
              <a:spcBef>
                <a:spcPts val="200"/>
              </a:spcBef>
            </a:pPr>
            <a:r>
              <a:rPr lang="en-US" sz="1200" dirty="0"/>
              <a:t>Toxicologie.org</a:t>
            </a:r>
          </a:p>
          <a:p>
            <a:pPr>
              <a:lnSpc>
                <a:spcPct val="100000"/>
              </a:lnSpc>
              <a:spcBef>
                <a:spcPts val="200"/>
              </a:spcBef>
            </a:pPr>
            <a:r>
              <a:rPr lang="en-US" sz="1200" dirty="0"/>
              <a:t>TDM-monografie.org</a:t>
            </a:r>
          </a:p>
          <a:p>
            <a:pPr>
              <a:lnSpc>
                <a:spcPct val="100000"/>
              </a:lnSpc>
              <a:spcBef>
                <a:spcPts val="200"/>
              </a:spcBef>
            </a:pPr>
            <a:r>
              <a:rPr lang="en-US" sz="1200" dirty="0"/>
              <a:t>Mora Rodríguez KA, </a:t>
            </a:r>
            <a:r>
              <a:rPr lang="en-US" sz="1200" dirty="0" err="1"/>
              <a:t>Benbadis</a:t>
            </a:r>
            <a:r>
              <a:rPr lang="en-US" sz="1200" dirty="0"/>
              <a:t> SR. Managing Antiepileptic Medication in Dialysis Patients. Curr Treat Options Neurol. 2018 Sep 27;20(11):45. </a:t>
            </a:r>
            <a:r>
              <a:rPr lang="en-US" sz="1200" dirty="0" err="1"/>
              <a:t>doi</a:t>
            </a:r>
            <a:r>
              <a:rPr lang="en-US" sz="1200" dirty="0"/>
              <a:t>: 10.1007/s11940-018-0530-5. PMID: 30259204.</a:t>
            </a:r>
          </a:p>
          <a:p>
            <a:pPr>
              <a:lnSpc>
                <a:spcPct val="100000"/>
              </a:lnSpc>
              <a:spcBef>
                <a:spcPts val="200"/>
              </a:spcBef>
            </a:pPr>
            <a:r>
              <a:rPr lang="en-US" sz="1200" dirty="0"/>
              <a:t>Wirawan C, </a:t>
            </a:r>
            <a:r>
              <a:rPr lang="en-US" sz="1200" dirty="0" err="1"/>
              <a:t>Sumada</a:t>
            </a:r>
            <a:r>
              <a:rPr lang="en-US" sz="1200" dirty="0"/>
              <a:t> IK, Yuliani D, </a:t>
            </a:r>
            <a:r>
              <a:rPr lang="en-US" sz="1200" dirty="0" err="1"/>
              <a:t>Wiratmi</a:t>
            </a:r>
            <a:r>
              <a:rPr lang="en-US" sz="1200" dirty="0"/>
              <a:t> NKC, </a:t>
            </a:r>
            <a:r>
              <a:rPr lang="en-US" sz="1200" dirty="0" err="1"/>
              <a:t>Sukiandra</a:t>
            </a:r>
            <a:r>
              <a:rPr lang="en-US" sz="1200" dirty="0"/>
              <a:t> R. Dialysis Disequilibrium Syndrome Induced Seizure Following Hemodialysis. </a:t>
            </a:r>
            <a:r>
              <a:rPr lang="en-US" sz="1200" dirty="0" err="1"/>
              <a:t>Cureus</a:t>
            </a:r>
            <a:r>
              <a:rPr lang="en-US" sz="1200" dirty="0"/>
              <a:t>. 2021 Sep 8;13(9):e17821. </a:t>
            </a:r>
            <a:r>
              <a:rPr lang="en-US" sz="1200" dirty="0" err="1"/>
              <a:t>doi</a:t>
            </a:r>
            <a:r>
              <a:rPr lang="en-US" sz="1200" dirty="0"/>
              <a:t>: 10.7759/cureus.17821. PMID: 34660031; PMCID: PMC8500255.</a:t>
            </a:r>
          </a:p>
          <a:p>
            <a:endParaRPr lang="en-US" sz="1600" dirty="0"/>
          </a:p>
          <a:p>
            <a:endParaRPr lang="en-US" sz="1600" dirty="0"/>
          </a:p>
        </p:txBody>
      </p:sp>
      <p:pic>
        <p:nvPicPr>
          <p:cNvPr id="2" name="Afbeelding 1">
            <a:extLst>
              <a:ext uri="{FF2B5EF4-FFF2-40B4-BE49-F238E27FC236}">
                <a16:creationId xmlns:a16="http://schemas.microsoft.com/office/drawing/2014/main" id="{B1E0E035-6254-786E-85AD-2D010E89354F}"/>
              </a:ext>
            </a:extLst>
          </p:cNvPr>
          <p:cNvPicPr>
            <a:picLocks noChangeAspect="1"/>
          </p:cNvPicPr>
          <p:nvPr/>
        </p:nvPicPr>
        <p:blipFill>
          <a:blip r:embed="rId2"/>
          <a:stretch>
            <a:fillRect/>
          </a:stretch>
        </p:blipFill>
        <p:spPr>
          <a:xfrm>
            <a:off x="10650613" y="160637"/>
            <a:ext cx="1406373" cy="1183356"/>
          </a:xfrm>
          <a:prstGeom prst="rect">
            <a:avLst/>
          </a:prstGeom>
        </p:spPr>
      </p:pic>
      <p:sp useBgFill="1">
        <p:nvSpPr>
          <p:cNvPr id="5" name="Tekstvak 4">
            <a:extLst>
              <a:ext uri="{FF2B5EF4-FFF2-40B4-BE49-F238E27FC236}">
                <a16:creationId xmlns:a16="http://schemas.microsoft.com/office/drawing/2014/main" id="{175CB02F-D14B-927B-01BC-22C2C03AF1D4}"/>
              </a:ext>
            </a:extLst>
          </p:cNvPr>
          <p:cNvSpPr txBox="1"/>
          <p:nvPr/>
        </p:nvSpPr>
        <p:spPr>
          <a:xfrm>
            <a:off x="8820442" y="96262"/>
            <a:ext cx="1949477" cy="584775"/>
          </a:xfrm>
          <a:prstGeom prst="rect">
            <a:avLst/>
          </a:prstGeom>
        </p:spPr>
        <p:txBody>
          <a:bodyPr wrap="square" rtlCol="0">
            <a:spAutoFit/>
          </a:bodyPr>
          <a:lstStyle/>
          <a:p>
            <a:pPr algn="r"/>
            <a:r>
              <a:rPr lang="nl-NL" sz="1600" dirty="0">
                <a:latin typeface="+mj-lt"/>
              </a:rPr>
              <a:t>A Bitter </a:t>
            </a:r>
            <a:r>
              <a:rPr lang="nl-NL" sz="1600" dirty="0" err="1">
                <a:latin typeface="+mj-lt"/>
              </a:rPr>
              <a:t>Pill</a:t>
            </a:r>
            <a:r>
              <a:rPr lang="nl-NL" sz="1600" dirty="0">
                <a:latin typeface="+mj-lt"/>
              </a:rPr>
              <a:t> 100</a:t>
            </a:r>
          </a:p>
          <a:p>
            <a:pPr algn="r"/>
            <a:r>
              <a:rPr lang="nl-NL" sz="1600" dirty="0">
                <a:latin typeface="+mj-lt"/>
              </a:rPr>
              <a:t>Farmacologische quiz </a:t>
            </a:r>
          </a:p>
        </p:txBody>
      </p:sp>
      <p:sp>
        <p:nvSpPr>
          <p:cNvPr id="11" name="Rechthoek 10">
            <a:extLst>
              <a:ext uri="{FF2B5EF4-FFF2-40B4-BE49-F238E27FC236}">
                <a16:creationId xmlns:a16="http://schemas.microsoft.com/office/drawing/2014/main" id="{802CA2AD-EC54-2C58-64FB-EB130CEF4186}"/>
              </a:ext>
            </a:extLst>
          </p:cNvPr>
          <p:cNvSpPr/>
          <p:nvPr/>
        </p:nvSpPr>
        <p:spPr>
          <a:xfrm>
            <a:off x="0" y="1701870"/>
            <a:ext cx="12192000" cy="8729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prstClr val="white"/>
              </a:solidFill>
              <a:latin typeface="Calibri" panose="020F0502020204030204"/>
            </a:endParaRPr>
          </a:p>
        </p:txBody>
      </p:sp>
      <p:sp>
        <p:nvSpPr>
          <p:cNvPr id="7" name="Titel 1">
            <a:extLst>
              <a:ext uri="{FF2B5EF4-FFF2-40B4-BE49-F238E27FC236}">
                <a16:creationId xmlns:a16="http://schemas.microsoft.com/office/drawing/2014/main" id="{C12DCDD8-6664-C462-645D-C3A1A9139C06}"/>
              </a:ext>
            </a:extLst>
          </p:cNvPr>
          <p:cNvSpPr txBox="1">
            <a:spLocks/>
          </p:cNvSpPr>
          <p:nvPr/>
        </p:nvSpPr>
        <p:spPr>
          <a:xfrm>
            <a:off x="135014" y="96262"/>
            <a:ext cx="879534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4000" dirty="0"/>
              <a:t>De verborgen trigger: epileptisch insult tijdens Hemodialyse (AHZ)</a:t>
            </a:r>
          </a:p>
        </p:txBody>
      </p:sp>
    </p:spTree>
    <p:extLst>
      <p:ext uri="{BB962C8B-B14F-4D97-AF65-F5344CB8AC3E}">
        <p14:creationId xmlns:p14="http://schemas.microsoft.com/office/powerpoint/2010/main" val="12094444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2ae8a6a3-21ec-4240-9791-a6ae802c9fcc}" enabled="0" method="" siteId="{2ae8a6a3-21ec-4240-9791-a6ae802c9fcc}" removed="1"/>
</clbl:labelList>
</file>

<file path=docProps/app.xml><?xml version="1.0" encoding="utf-8"?>
<Properties xmlns="http://schemas.openxmlformats.org/officeDocument/2006/extended-properties" xmlns:vt="http://schemas.openxmlformats.org/officeDocument/2006/docPropsVTypes">
  <TotalTime>624</TotalTime>
  <Words>1111</Words>
  <Application>Microsoft Office PowerPoint</Application>
  <PresentationFormat>Breedbeeld</PresentationFormat>
  <Paragraphs>45</Paragraphs>
  <Slides>3</Slides>
  <Notes>0</Notes>
  <HiddenSlides>0</HiddenSlides>
  <MMClips>0</MMClips>
  <ScaleCrop>false</ScaleCrop>
  <HeadingPairs>
    <vt:vector size="8" baseType="variant">
      <vt:variant>
        <vt:lpstr>Gebruikte lettertypen</vt:lpstr>
      </vt:variant>
      <vt:variant>
        <vt:i4>3</vt:i4>
      </vt:variant>
      <vt:variant>
        <vt:lpstr>Thema</vt:lpstr>
      </vt:variant>
      <vt:variant>
        <vt:i4>1</vt:i4>
      </vt:variant>
      <vt:variant>
        <vt:lpstr>Ingesloten OLE-bronprogramma's</vt:lpstr>
      </vt:variant>
      <vt:variant>
        <vt:i4>1</vt:i4>
      </vt:variant>
      <vt:variant>
        <vt:lpstr>Diatitels</vt:lpstr>
      </vt:variant>
      <vt:variant>
        <vt:i4>3</vt:i4>
      </vt:variant>
    </vt:vector>
  </HeadingPairs>
  <TitlesOfParts>
    <vt:vector size="8" baseType="lpstr">
      <vt:lpstr>Arial</vt:lpstr>
      <vt:lpstr>Calibri</vt:lpstr>
      <vt:lpstr>Calibri Light</vt:lpstr>
      <vt:lpstr>Kantoorthema</vt:lpstr>
      <vt:lpstr>think-cell Slide</vt:lpstr>
      <vt:lpstr>De verborgen trigger: epileptisch insult tijdens Hemodialyse (AHZ)</vt:lpstr>
      <vt:lpstr>De verborgen trigger: epileptisch insult tijdens Hemodialyse (AHZ)</vt:lpstr>
      <vt:lpstr>PowerPoint-presentatie</vt:lpstr>
    </vt:vector>
  </TitlesOfParts>
  <Company>Dijklander Ziekenhuis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Casus DLZ: Rash</dc:title>
  <dc:creator>Crommentuijn, Kristel</dc:creator>
  <cp:lastModifiedBy>Warman, Andrea</cp:lastModifiedBy>
  <cp:revision>38</cp:revision>
  <dcterms:created xsi:type="dcterms:W3CDTF">2025-02-04T15:42:44Z</dcterms:created>
  <dcterms:modified xsi:type="dcterms:W3CDTF">2026-10-05T07:11:38Z</dcterms:modified>
</cp:coreProperties>
</file>